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4" r:id="rId1"/>
    <p:sldMasterId id="2147484086" r:id="rId2"/>
    <p:sldMasterId id="2147484100" r:id="rId3"/>
    <p:sldMasterId id="2147484112" r:id="rId4"/>
    <p:sldMasterId id="2147484124" r:id="rId5"/>
    <p:sldMasterId id="2147484136" r:id="rId6"/>
    <p:sldMasterId id="2147484148" r:id="rId7"/>
    <p:sldMasterId id="2147484160" r:id="rId8"/>
    <p:sldMasterId id="2147484344" r:id="rId9"/>
  </p:sldMasterIdLst>
  <p:notesMasterIdLst>
    <p:notesMasterId r:id="rId47"/>
  </p:notesMasterIdLst>
  <p:handoutMasterIdLst>
    <p:handoutMasterId r:id="rId48"/>
  </p:handoutMasterIdLst>
  <p:sldIdLst>
    <p:sldId id="375" r:id="rId10"/>
    <p:sldId id="402" r:id="rId11"/>
    <p:sldId id="382" r:id="rId12"/>
    <p:sldId id="334" r:id="rId13"/>
    <p:sldId id="335" r:id="rId14"/>
    <p:sldId id="377" r:id="rId15"/>
    <p:sldId id="383" r:id="rId16"/>
    <p:sldId id="340" r:id="rId17"/>
    <p:sldId id="385" r:id="rId18"/>
    <p:sldId id="341" r:id="rId19"/>
    <p:sldId id="342" r:id="rId20"/>
    <p:sldId id="398" r:id="rId21"/>
    <p:sldId id="387" r:id="rId22"/>
    <p:sldId id="344" r:id="rId23"/>
    <p:sldId id="399" r:id="rId24"/>
    <p:sldId id="400" r:id="rId25"/>
    <p:sldId id="350" r:id="rId26"/>
    <p:sldId id="352" r:id="rId27"/>
    <p:sldId id="378" r:id="rId28"/>
    <p:sldId id="353" r:id="rId29"/>
    <p:sldId id="355" r:id="rId30"/>
    <p:sldId id="379" r:id="rId31"/>
    <p:sldId id="356" r:id="rId32"/>
    <p:sldId id="401" r:id="rId33"/>
    <p:sldId id="380" r:id="rId34"/>
    <p:sldId id="359" r:id="rId35"/>
    <p:sldId id="361" r:id="rId36"/>
    <p:sldId id="381" r:id="rId37"/>
    <p:sldId id="362" r:id="rId38"/>
    <p:sldId id="363" r:id="rId39"/>
    <p:sldId id="364" r:id="rId40"/>
    <p:sldId id="365" r:id="rId41"/>
    <p:sldId id="374" r:id="rId42"/>
    <p:sldId id="397" r:id="rId43"/>
    <p:sldId id="366" r:id="rId44"/>
    <p:sldId id="367" r:id="rId45"/>
    <p:sldId id="258" r:id="rId4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3" clrIdx="0"/>
  <p:cmAuthor id="1" name="Helen" initials="H"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78" autoAdjust="0"/>
    <p:restoredTop sz="81641" autoAdjust="0"/>
  </p:normalViewPr>
  <p:slideViewPr>
    <p:cSldViewPr>
      <p:cViewPr varScale="1">
        <p:scale>
          <a:sx n="72" d="100"/>
          <a:sy n="72" d="100"/>
        </p:scale>
        <p:origin x="152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57"/>
    </p:cViewPr>
  </p:sorterViewPr>
  <p:notesViewPr>
    <p:cSldViewPr>
      <p:cViewPr varScale="1">
        <p:scale>
          <a:sx n="79" d="100"/>
          <a:sy n="79" d="100"/>
        </p:scale>
        <p:origin x="-202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7-</a:t>
            </a:r>
            <a:fld id="{77BEFAFE-013E-4866-9740-A6A5A215CF4C}" type="slidenum">
              <a:rPr lang="en-US"/>
              <a:pPr>
                <a:defRPr/>
              </a:pPr>
              <a:t>‹#›</a:t>
            </a:fld>
            <a:endParaRPr lang="en-US" dirty="0"/>
          </a:p>
        </p:txBody>
      </p:sp>
    </p:spTree>
    <p:extLst>
      <p:ext uri="{BB962C8B-B14F-4D97-AF65-F5344CB8AC3E}">
        <p14:creationId xmlns:p14="http://schemas.microsoft.com/office/powerpoint/2010/main" val="22773378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smtClean="0">
                <a:latin typeface="+mn-lt"/>
                <a:cs typeface="+mn-cs"/>
              </a:rPr>
              <a:t>7 - </a:t>
            </a:r>
            <a:fld id="{6421DBB1-A991-4DDC-B449-6B2B5B9FAB39}"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344042696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itchFamily="34" charset="-128"/>
              </a:rPr>
              <a:t>Chapter 7: Accounting </a:t>
            </a:r>
            <a:r>
              <a:rPr lang="en-US" altLang="en-US" smtClean="0">
                <a:ea typeface="ＭＳ Ｐゴシック" pitchFamily="34" charset="-128"/>
              </a:rPr>
              <a:t>Information Systems</a:t>
            </a:r>
            <a:endParaRPr lang="en-US" altLang="en-US" dirty="0" smtClean="0">
              <a:ea typeface="ＭＳ Ｐゴシック" pitchFamily="34" charset="-128"/>
            </a:endParaRPr>
          </a:p>
        </p:txBody>
      </p:sp>
    </p:spTree>
    <p:extLst>
      <p:ext uri="{BB962C8B-B14F-4D97-AF65-F5344CB8AC3E}">
        <p14:creationId xmlns:p14="http://schemas.microsoft.com/office/powerpoint/2010/main" val="401904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209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210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210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210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210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210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2105" name="Rectangle 11"/>
          <p:cNvSpPr>
            <a:spLocks noGrp="1" noChangeArrowheads="1"/>
          </p:cNvSpPr>
          <p:nvPr>
            <p:ph type="body" idx="1"/>
          </p:nvPr>
        </p:nvSpPr>
        <p:spPr bwMode="auto">
          <a:xfrm>
            <a:off x="943610" y="4447461"/>
            <a:ext cx="5189855" cy="4213384"/>
          </a:xfrm>
          <a:noFill/>
        </p:spPr>
        <p:txBody>
          <a:bodyPr wrap="square" lIns="92953" tIns="45661" rIns="92953" bIns="45661" numCol="1" anchor="t" anchorCtr="0" compatLnSpc="1">
            <a:prstTxWarp prst="textNoShape">
              <a:avLst/>
            </a:prstTxWarp>
          </a:bodyPr>
          <a:lstStyle/>
          <a:p>
            <a:r>
              <a:rPr lang="en-US" dirty="0" smtClean="0"/>
              <a:t>To understand special journals, it is necessary to understand a </a:t>
            </a:r>
            <a:r>
              <a:rPr lang="en-US" b="1" dirty="0" smtClean="0"/>
              <a:t>subsidiary ledger, </a:t>
            </a:r>
            <a:r>
              <a:rPr lang="en-US" dirty="0" smtClean="0"/>
              <a:t>which is a list of individual accounts with a common characteristic. A subsidiary ledger contains detailed information on specific accounts in the general ledger. Information systems often include several subsidiary ledgers. </a:t>
            </a:r>
          </a:p>
          <a:p>
            <a:endParaRPr lang="en-US" dirty="0" smtClean="0"/>
          </a:p>
          <a:p>
            <a:r>
              <a:rPr lang="en-US" dirty="0" smtClean="0"/>
              <a:t>Two of the most important are:</a:t>
            </a:r>
          </a:p>
          <a:p>
            <a:r>
              <a:rPr lang="en-US" i="1" dirty="0" smtClean="0"/>
              <a:t>Accounts receivable ledger—</a:t>
            </a:r>
            <a:r>
              <a:rPr lang="en-US" dirty="0" smtClean="0"/>
              <a:t>stores transaction data of individual customers.</a:t>
            </a:r>
          </a:p>
          <a:p>
            <a:r>
              <a:rPr lang="en-US" i="1" dirty="0" smtClean="0"/>
              <a:t>Accounts payable ledger</a:t>
            </a:r>
            <a:r>
              <a:rPr lang="en-US" dirty="0" smtClean="0"/>
              <a:t>—stores transaction data of individual suppliers.</a:t>
            </a:r>
          </a:p>
          <a:p>
            <a:endParaRPr lang="en-US" altLang="en-US" dirty="0" smtClean="0">
              <a:ea typeface="ＭＳ Ｐゴシック" pitchFamily="34" charset="-128"/>
            </a:endParaRPr>
          </a:p>
        </p:txBody>
      </p:sp>
    </p:spTree>
    <p:extLst>
      <p:ext uri="{BB962C8B-B14F-4D97-AF65-F5344CB8AC3E}">
        <p14:creationId xmlns:p14="http://schemas.microsoft.com/office/powerpoint/2010/main" val="213322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312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312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312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312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312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312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3129" name="Rectangle 11"/>
          <p:cNvSpPr>
            <a:spLocks noGrp="1" noChangeArrowheads="1"/>
          </p:cNvSpPr>
          <p:nvPr>
            <p:ph type="body" idx="1"/>
          </p:nvPr>
        </p:nvSpPr>
        <p:spPr bwMode="auto">
          <a:xfrm>
            <a:off x="943610" y="4447461"/>
            <a:ext cx="5189855" cy="4213384"/>
          </a:xfrm>
          <a:noFill/>
        </p:spPr>
        <p:txBody>
          <a:bodyPr wrap="square" lIns="92953" tIns="45661" rIns="92953" bIns="45661" numCol="1" anchor="t" anchorCtr="0" compatLnSpc="1">
            <a:prstTxWarp prst="textNoShape">
              <a:avLst/>
            </a:prstTxWarp>
          </a:bodyPr>
          <a:lstStyle/>
          <a:p>
            <a:r>
              <a:rPr lang="en-US" dirty="0" smtClean="0"/>
              <a:t>The general ledger usually has a single Accounts Receivable account, and a </a:t>
            </a:r>
            <a:r>
              <a:rPr lang="en-US" i="1" dirty="0" smtClean="0"/>
              <a:t>subsidiary ledger </a:t>
            </a:r>
            <a:r>
              <a:rPr lang="en-US" dirty="0" smtClean="0"/>
              <a:t>is set up to keep a separate account for each customer. This subsidiary ledger is called the </a:t>
            </a:r>
            <a:r>
              <a:rPr lang="en-US" b="1" dirty="0" smtClean="0"/>
              <a:t>accounts receivable ledger </a:t>
            </a:r>
            <a:r>
              <a:rPr lang="en-US" dirty="0" smtClean="0"/>
              <a:t>(also called </a:t>
            </a:r>
            <a:r>
              <a:rPr lang="en-US" i="1" dirty="0" smtClean="0"/>
              <a:t>accounts receivable subsidiary ledger </a:t>
            </a:r>
            <a:r>
              <a:rPr lang="en-US" dirty="0" smtClean="0"/>
              <a:t>or </a:t>
            </a:r>
            <a:r>
              <a:rPr lang="en-US" i="1" dirty="0" smtClean="0"/>
              <a:t>customers ledger</a:t>
            </a:r>
            <a:r>
              <a:rPr lang="en-US" dirty="0" smtClean="0"/>
              <a:t>), and it can exist in electronic or paper form.</a:t>
            </a:r>
          </a:p>
          <a:p>
            <a:endParaRPr lang="en-US" dirty="0" smtClean="0"/>
          </a:p>
          <a:p>
            <a:r>
              <a:rPr lang="en-US" dirty="0" smtClean="0"/>
              <a:t>Many companies buy on credit from several suppliers. This means that companies must keep a separate account for each supplier by keeping an Accounts Payable controlling account in the general ledger and a separate account for each supplier (creditor) in an </a:t>
            </a:r>
            <a:r>
              <a:rPr lang="en-US" b="1" dirty="0" smtClean="0"/>
              <a:t>accounts payable ledger </a:t>
            </a:r>
            <a:r>
              <a:rPr lang="en-US" dirty="0" smtClean="0"/>
              <a:t>(also called </a:t>
            </a:r>
            <a:r>
              <a:rPr lang="en-US" i="1" dirty="0" smtClean="0"/>
              <a:t>accounts payable subsidiary ledger </a:t>
            </a:r>
            <a:r>
              <a:rPr lang="en-US" dirty="0" smtClean="0"/>
              <a:t>or </a:t>
            </a:r>
            <a:r>
              <a:rPr lang="en-US" i="1" dirty="0" smtClean="0"/>
              <a:t>creditors ledger</a:t>
            </a:r>
            <a:r>
              <a:rPr lang="en-US" dirty="0" smtClean="0"/>
              <a:t>).</a:t>
            </a:r>
          </a:p>
          <a:p>
            <a:endParaRPr lang="en-US" altLang="en-US" dirty="0" smtClean="0">
              <a:ea typeface="ＭＳ Ｐゴシック" pitchFamily="34" charset="-128"/>
            </a:endParaRPr>
          </a:p>
          <a:p>
            <a:r>
              <a:rPr lang="en-US" altLang="en-US" dirty="0" smtClean="0">
                <a:ea typeface="ＭＳ Ｐゴシック" pitchFamily="34" charset="-128"/>
              </a:rPr>
              <a:t>The total of the balances in all the subsidiary accounts should total to the balance in the control account.</a:t>
            </a:r>
          </a:p>
          <a:p>
            <a:endParaRPr lang="en-US" alt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a:t>
            </a:r>
            <a:endParaRPr lang="en-US" altLang="en-US" sz="1200" dirty="0" smtClean="0">
              <a:ea typeface="ＭＳ Ｐゴシック" pitchFamily="34" charset="-128"/>
            </a:endParaRPr>
          </a:p>
        </p:txBody>
      </p:sp>
    </p:spTree>
    <p:extLst>
      <p:ext uri="{BB962C8B-B14F-4D97-AF65-F5344CB8AC3E}">
        <p14:creationId xmlns:p14="http://schemas.microsoft.com/office/powerpoint/2010/main" val="39815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Match each of the numbered descriptions with the term, title, or phrase that it best reflects.</a:t>
            </a:r>
          </a:p>
          <a:p>
            <a:r>
              <a:rPr lang="en-US" dirty="0" smtClean="0"/>
              <a:t> </a:t>
            </a:r>
          </a:p>
          <a:p>
            <a:r>
              <a:rPr lang="en-US" dirty="0" smtClean="0"/>
              <a:t>1. Used to record all cash payments. This is the cash disbursements journal.</a:t>
            </a:r>
          </a:p>
          <a:p>
            <a:r>
              <a:rPr lang="en-US" dirty="0" smtClean="0"/>
              <a:t>2. Used to record all credit purchases. All credit purchases are recorded in the purchases journal.</a:t>
            </a:r>
          </a:p>
          <a:p>
            <a:r>
              <a:rPr lang="en-US" dirty="0" smtClean="0"/>
              <a:t>3. Used to record all receipts of cash. This is the cash receipts journal.</a:t>
            </a:r>
          </a:p>
          <a:p>
            <a:r>
              <a:rPr lang="en-US" dirty="0" smtClean="0"/>
              <a:t>4. Used to record sales of inventory on credit. This is the sales journal.</a:t>
            </a:r>
          </a:p>
          <a:p>
            <a:r>
              <a:rPr lang="en-US" dirty="0" smtClean="0"/>
              <a:t>5. Account that is said to control a specific subsidiary ledger is a controlling account.</a:t>
            </a:r>
          </a:p>
          <a:p>
            <a:r>
              <a:rPr lang="en-US" dirty="0" smtClean="0"/>
              <a:t>6. Stores transaction data of individual suppliers. This is the accounts payable ledger.</a:t>
            </a:r>
          </a:p>
          <a:p>
            <a:r>
              <a:rPr lang="en-US" dirty="0" smtClean="0"/>
              <a:t>7. Stores transaction data of individual customers. This is the accounts receivable ledger.</a:t>
            </a:r>
          </a:p>
          <a:p>
            <a:r>
              <a:rPr lang="en-US" dirty="0" smtClean="0"/>
              <a:t>8. Contains detailed information on a specific account from the general ledger. This is a subsidiary ledger.</a:t>
            </a:r>
          </a:p>
          <a:p>
            <a:r>
              <a:rPr lang="en-US" dirty="0" smtClean="0"/>
              <a:t>9. Used to record and post transactions of similar type. These are the special journals.</a:t>
            </a:r>
          </a:p>
          <a:p>
            <a:r>
              <a:rPr lang="en-US" dirty="0" smtClean="0"/>
              <a:t>10. All-purpose journal in which we can record any transaction is the general journal.</a:t>
            </a:r>
          </a:p>
        </p:txBody>
      </p:sp>
    </p:spTree>
    <p:extLst>
      <p:ext uri="{BB962C8B-B14F-4D97-AF65-F5344CB8AC3E}">
        <p14:creationId xmlns:p14="http://schemas.microsoft.com/office/powerpoint/2010/main" val="107659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865896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517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64521" name="Rectangle 11"/>
          <p:cNvSpPr>
            <a:spLocks noGrp="1" noChangeArrowheads="1"/>
          </p:cNvSpPr>
          <p:nvPr>
            <p:ph type="body" idx="1"/>
          </p:nvPr>
        </p:nvSpPr>
        <p:spPr>
          <a:xfrm>
            <a:off x="314537" y="4447461"/>
            <a:ext cx="6448002" cy="4915614"/>
          </a:xfrm>
          <a:ln w="12700"/>
        </p:spPr>
        <p:txBody>
          <a:bodyPr lIns="92953" tIns="45661" rIns="92953" bIns="45661">
            <a:normAutofit fontScale="85000" lnSpcReduction="20000"/>
          </a:bodyPr>
          <a:lstStyle/>
          <a:p>
            <a:pPr>
              <a:defRPr/>
            </a:pPr>
            <a:r>
              <a:rPr lang="en-US" dirty="0" smtClean="0"/>
              <a:t>This slide shows a sales journal from a merchandiser. It has columns for recording the date, customer’s name, invoice number, posting reference, and the sales and cost amounts of each credit sale. The sales journal in this exhibit is called a </a:t>
            </a:r>
            <a:r>
              <a:rPr lang="en-US" b="1" dirty="0" smtClean="0"/>
              <a:t>columnar journal, </a:t>
            </a:r>
            <a:r>
              <a:rPr lang="en-US" dirty="0" smtClean="0"/>
              <a:t>which is any journal with more than one column.</a:t>
            </a:r>
          </a:p>
          <a:p>
            <a:pPr>
              <a:defRPr/>
            </a:pPr>
            <a:endParaRPr lang="en-US" dirty="0" smtClean="0"/>
          </a:p>
          <a:p>
            <a:pPr>
              <a:defRPr/>
            </a:pPr>
            <a:r>
              <a:rPr lang="en-US" dirty="0" smtClean="0"/>
              <a:t>Each transaction recorded in the sales journal yields an entry in the Accounts Receivable Dr., Sales Cr. column. We usually need only one column for these two accounts. (An exception is when managers need more information about taxes, returns, and other sales details.) Each transaction in the sales journal also yields an entry in the Cost of Goods Sold Dr., Inventory Cr. column. This entry reflects the perpetual inventory system of tracking costs with each sale. To illustrate, on February 2, this company sold merchandise on account to Jason Henry for $450. The invoice number is 307, and the cost of this merchandise is $315. This information is captured on one line in the sales journal. No further explanations or entries are necessary, saving time and effort. Moreover, this sales journal is consistent with most inventory systems that use bar codes to record both sales and costs with each sale transaction. Note that the Posting Reference (PR) column is not used when entering transactions but instead is used when posting.</a:t>
            </a:r>
          </a:p>
          <a:p>
            <a:pPr>
              <a:defRPr/>
            </a:pPr>
            <a:r>
              <a:rPr lang="en-US" dirty="0" smtClean="0"/>
              <a:t> </a:t>
            </a:r>
          </a:p>
          <a:p>
            <a:pPr>
              <a:defRPr/>
            </a:pPr>
            <a:r>
              <a:rPr lang="en-US" b="1" dirty="0" smtClean="0"/>
              <a:t>Posting </a:t>
            </a:r>
            <a:r>
              <a:rPr lang="en-US" dirty="0" smtClean="0"/>
              <a:t>A sales journal is posted as reflected in the arrow lines on the slide. Two types of posting can be identified: (1) posting to the subsidiary ledger(s) and (2) posting to the general ledger.</a:t>
            </a:r>
          </a:p>
          <a:p>
            <a:pPr>
              <a:defRPr/>
            </a:pPr>
            <a:r>
              <a:rPr lang="en-US" dirty="0" smtClean="0"/>
              <a:t>Individual transactions in the sales journal are posted regularly to customer accounts in the accounts receivable ledger. These postings keep customer accounts up-to-date, which is important for the person granting credit to customers. When sales recorded in the sales journal are individually posted to customer accounts in the accounts receivable ledger, check marks are entered in the sales journal’s PR column. Check marks are used rather than account numbers because customer accounts usually are arranged alphabetically in the accounts receivable ledger. Posting debits to Accounts Receivable twice—once to Accounts Receivable and once to the customer’s subsidiary account—does not violate the accounting equation of debits equal credits. The equality of debits and credits is always maintained in the general ledger.</a:t>
            </a:r>
          </a:p>
          <a:p>
            <a:pPr>
              <a:defRPr/>
            </a:pPr>
            <a:endParaRPr lang="en-US" dirty="0" smtClean="0"/>
          </a:p>
          <a:p>
            <a:pPr>
              <a:defRPr/>
            </a:pPr>
            <a:r>
              <a:rPr lang="en-US" b="1" dirty="0" smtClean="0"/>
              <a:t>Posting to general ledger. </a:t>
            </a:r>
            <a:r>
              <a:rPr lang="en-US" dirty="0" smtClean="0"/>
              <a:t>The sales journal’s account columns are totaled at the end of each period (the month of February in this case). For the “sales” column, the $2,150 total is debited to Accounts Receivable and credited to Sales in the general ledger (see slide). For the “cost” column, the $1,500 total is debited to Cost of Goods Sold and credited to Inventory in the general ledger. When totals are posted to accounts in the general ledger, the account numbers are entered below the column total in the sales journal for tracking. For example, we enter (106/413) below the total in the sales column after this amount is posted to account number 106 (Accounts Receivable) and account number 413 (Sales).</a:t>
            </a:r>
          </a:p>
          <a:p>
            <a:pPr>
              <a:defRPr/>
            </a:pPr>
            <a:r>
              <a:rPr lang="en-US" dirty="0" smtClean="0"/>
              <a:t>A company identifies in the PR column of its subsidiary ledgers the journal and page number from which an amount is taken. We identify a journal by using an initial. Items posted from the </a:t>
            </a:r>
            <a:r>
              <a:rPr lang="en-US" u="sng" dirty="0" smtClean="0"/>
              <a:t>s</a:t>
            </a:r>
            <a:r>
              <a:rPr lang="en-US" dirty="0" smtClean="0"/>
              <a:t>ales journal have the initial </a:t>
            </a:r>
            <a:r>
              <a:rPr lang="en-US" b="1" i="1" dirty="0" smtClean="0"/>
              <a:t>S </a:t>
            </a:r>
            <a:r>
              <a:rPr lang="en-US" dirty="0" smtClean="0"/>
              <a:t>before their journal page numbers in a PR column. Likewise, items from the cash receipts journal have the initial </a:t>
            </a:r>
            <a:r>
              <a:rPr lang="en-US" b="1" i="1" dirty="0" smtClean="0"/>
              <a:t>R</a:t>
            </a:r>
            <a:r>
              <a:rPr lang="en-US" dirty="0" smtClean="0"/>
              <a:t>; items from the cash </a:t>
            </a:r>
            <a:r>
              <a:rPr lang="en-US" u="sng" dirty="0" smtClean="0"/>
              <a:t>d</a:t>
            </a:r>
            <a:r>
              <a:rPr lang="en-US" dirty="0" smtClean="0"/>
              <a:t>isbursements journal have the initial </a:t>
            </a:r>
            <a:r>
              <a:rPr lang="en-US" b="1" i="1" dirty="0" smtClean="0"/>
              <a:t>D</a:t>
            </a:r>
            <a:r>
              <a:rPr lang="en-US" dirty="0" smtClean="0"/>
              <a:t>; items from the purchases journal have the initial </a:t>
            </a:r>
            <a:r>
              <a:rPr lang="en-US" b="1" i="1" dirty="0" smtClean="0"/>
              <a:t>P</a:t>
            </a:r>
            <a:r>
              <a:rPr lang="en-US" dirty="0" smtClean="0"/>
              <a:t>; and items from the general journal have the initial </a:t>
            </a:r>
            <a:r>
              <a:rPr lang="en-US" b="1" i="1" dirty="0" smtClean="0"/>
              <a:t>G</a:t>
            </a:r>
            <a:r>
              <a:rPr lang="en-US" dirty="0" smtClean="0"/>
              <a:t>.</a:t>
            </a:r>
          </a:p>
        </p:txBody>
      </p:sp>
    </p:spTree>
    <p:extLst>
      <p:ext uri="{BB962C8B-B14F-4D97-AF65-F5344CB8AC3E}">
        <p14:creationId xmlns:p14="http://schemas.microsoft.com/office/powerpoint/2010/main" val="2410886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4005608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619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619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619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619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619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620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6201" name="Rectangle 11"/>
          <p:cNvSpPr>
            <a:spLocks noGrp="1" noChangeArrowheads="1"/>
          </p:cNvSpPr>
          <p:nvPr>
            <p:ph type="body" idx="1"/>
          </p:nvPr>
        </p:nvSpPr>
        <p:spPr bwMode="auto">
          <a:xfrm>
            <a:off x="943610" y="4447461"/>
            <a:ext cx="5189855" cy="4213384"/>
          </a:xfrm>
          <a:noFill/>
        </p:spPr>
        <p:txBody>
          <a:bodyPr wrap="square" lIns="92953" tIns="45661" rIns="92953" bIns="45661" numCol="1" anchor="t" anchorCtr="0" compatLnSpc="1">
            <a:prstTxWarp prst="textNoShape">
              <a:avLst/>
            </a:prstTxWarp>
          </a:bodyPr>
          <a:lstStyle/>
          <a:p>
            <a:r>
              <a:rPr lang="en-US" dirty="0" smtClean="0"/>
              <a:t>Account balances in the general ledger and subsidiary ledgers are periodically proved (or reviewed) for accuracy after posting. To do this, we prepare a trial balance of the general ledger to confirm that debits equal credits. Second, we test a subsidiary ledger by preparing a </a:t>
            </a:r>
            <a:r>
              <a:rPr lang="en-US" i="1" dirty="0" smtClean="0"/>
              <a:t>schedule </a:t>
            </a:r>
            <a:r>
              <a:rPr lang="en-US" dirty="0" smtClean="0"/>
              <a:t>of individual accounts and amounts. A </a:t>
            </a:r>
            <a:r>
              <a:rPr lang="en-US" b="1" dirty="0" smtClean="0"/>
              <a:t>schedule of accounts receivable </a:t>
            </a:r>
            <a:r>
              <a:rPr lang="en-US" dirty="0" smtClean="0"/>
              <a:t>lists each customer and the balance owed. If this total equals the balance of the Accounts Receivable controlling account, the accounts in the accounts receivable ledger are assumed correct.</a:t>
            </a:r>
          </a:p>
        </p:txBody>
      </p:sp>
    </p:spTree>
    <p:extLst>
      <p:ext uri="{BB962C8B-B14F-4D97-AF65-F5344CB8AC3E}">
        <p14:creationId xmlns:p14="http://schemas.microsoft.com/office/powerpoint/2010/main" val="29661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721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722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722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722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722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722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7225" name="Rectangle 11"/>
          <p:cNvSpPr>
            <a:spLocks noGrp="1" noChangeArrowheads="1"/>
          </p:cNvSpPr>
          <p:nvPr>
            <p:ph type="body" idx="1"/>
          </p:nvPr>
        </p:nvSpPr>
        <p:spPr bwMode="auto">
          <a:xfrm>
            <a:off x="943610" y="4447461"/>
            <a:ext cx="5189855" cy="4213384"/>
          </a:xfrm>
          <a:noFill/>
        </p:spPr>
        <p:txBody>
          <a:bodyPr wrap="square" lIns="92953" tIns="45661" rIns="92953" bIns="45661" numCol="1" anchor="t" anchorCtr="0" compatLnSpc="1">
            <a:prstTxWarp prst="textNoShape">
              <a:avLst/>
            </a:prstTxWarp>
          </a:bodyPr>
          <a:lstStyle/>
          <a:p>
            <a:r>
              <a:rPr lang="en-US" dirty="0" smtClean="0"/>
              <a:t>State and city governments require sellers to collect sales taxes from customers and send these taxes to the appropriate agency. When using a columnar sales journal, we can keep a record of taxes collected by adding a Sales Taxes Payable column as illustrated on this slide.</a:t>
            </a:r>
          </a:p>
          <a:p>
            <a:endParaRPr lang="en-US" dirty="0" smtClean="0"/>
          </a:p>
          <a:p>
            <a:r>
              <a:rPr lang="en-US" dirty="0" smtClean="0"/>
              <a:t>Individual amounts in the Accounts Receivable column would continue to be posted immediately to customer accounts in the accounts receivable ledger. Individual amounts in the Sales Taxes Payable and Sales columns are not posted. Column totals would continue to be posted as usual. (A company that collects sales taxes on its cash sales can also use a Sales Taxes Payable column in its cash receipts journal.)</a:t>
            </a:r>
          </a:p>
        </p:txBody>
      </p:sp>
    </p:spTree>
    <p:extLst>
      <p:ext uri="{BB962C8B-B14F-4D97-AF65-F5344CB8AC3E}">
        <p14:creationId xmlns:p14="http://schemas.microsoft.com/office/powerpoint/2010/main" val="912624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824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824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824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824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824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824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8249" name="Rectangle 11"/>
          <p:cNvSpPr>
            <a:spLocks noGrp="1" noChangeArrowheads="1"/>
          </p:cNvSpPr>
          <p:nvPr>
            <p:ph type="body" idx="1"/>
          </p:nvPr>
        </p:nvSpPr>
        <p:spPr bwMode="auto">
          <a:xfrm>
            <a:off x="943610" y="4447461"/>
            <a:ext cx="5189855" cy="4213384"/>
          </a:xfrm>
          <a:noFill/>
        </p:spPr>
        <p:txBody>
          <a:bodyPr wrap="square" lIns="92953" tIns="45661" rIns="92953" bIns="45661" numCol="1" anchor="t" anchorCtr="0" compatLnSpc="1">
            <a:prstTxWarp prst="textNoShape">
              <a:avLst/>
            </a:prstTxWarp>
          </a:bodyPr>
          <a:lstStyle/>
          <a:p>
            <a:r>
              <a:rPr lang="en-US" dirty="0" smtClean="0"/>
              <a:t>A company with only a few sales returns and allowances can record them in a general journal. The debit in this entry is posted to the Sales Returns and Allowances account (no. 414). The credit is posted to both the Accounts Receivable controlling account (no. 106) and to the customer’s account. When we enter the account number and the check mark, 106/✓, in the PR column on the credit line, this means both the Accounts Receivable controlling account in the general ledger and the Ray Ball account in the accounts receivable ledger are credited for $175.</a:t>
            </a:r>
          </a:p>
          <a:p>
            <a:r>
              <a:rPr lang="en-US" dirty="0" smtClean="0"/>
              <a:t> </a:t>
            </a:r>
          </a:p>
          <a:p>
            <a:r>
              <a:rPr lang="en-US" i="1" dirty="0" smtClean="0"/>
              <a:t>Note: </a:t>
            </a:r>
            <a:r>
              <a:rPr lang="en-US" dirty="0" smtClean="0"/>
              <a:t>If the returned goods can be resold to another customer, the company would debit (increase) the Inventory account and credit (decrease) the Cost of Goods Sold account. If the returned goods are defective, the returned inventory is recorded at its estimated value, not its cost. A company with a large number of sales returns and allowances can save time by recording them in a separate sales returns and allowances journal.</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a:t>
            </a:r>
            <a:endParaRPr lang="en-US" altLang="en-US" sz="1200" dirty="0" smtClean="0">
              <a:ea typeface="ＭＳ Ｐゴシック" pitchFamily="34" charset="-128"/>
            </a:endParaRPr>
          </a:p>
        </p:txBody>
      </p:sp>
    </p:spTree>
    <p:extLst>
      <p:ext uri="{BB962C8B-B14F-4D97-AF65-F5344CB8AC3E}">
        <p14:creationId xmlns:p14="http://schemas.microsoft.com/office/powerpoint/2010/main" val="192178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Prepare headings for a sales journal and then record the following sales transactions. A Sales Journal is used to record all sales on account; every transaction results in a Debit to Accounts Receivable and a Credit to Sales.</a:t>
            </a:r>
          </a:p>
          <a:p>
            <a:r>
              <a:rPr lang="en-US" dirty="0" smtClean="0"/>
              <a:t> </a:t>
            </a:r>
          </a:p>
          <a:p>
            <a:r>
              <a:rPr lang="en-US" dirty="0" smtClean="0"/>
              <a:t>July 7 - Sold merchandise costing $400 to J. Dahl for $600, terms 2/10, n/30, invoice no. 704. The sales journal includes: the date, July 7; the account to be debited in the accounts receivable subsidiary ledger, J. Dahl; the invoice number, 704; the terms of the sale, 2/10, net 30; the amount to be debited to the accounts receivable account, $600; and, because the company is using the perpetual inventory system, they also include cost of goods sold in the Sales Journal, debiting Cost of goods sold and crediting Inventory for $400.</a:t>
            </a:r>
          </a:p>
          <a:p>
            <a:r>
              <a:rPr lang="en-US" dirty="0" smtClean="0"/>
              <a:t>July 12 - Sold merchandise costing $100 to R. Lim for $150, terms n/30, invoice no. 705. The account to be debited in the accounts receivable subsidiary ledger is R. Lim; invoice number, 705; terms, net 30; debit Accounts receivable and credit Sales for $150, and we debit Cost of goods sold and credit Inventory for the cost of $100.</a:t>
            </a:r>
          </a:p>
          <a:p>
            <a:endParaRPr lang="en-US" dirty="0" smtClean="0"/>
          </a:p>
        </p:txBody>
      </p:sp>
    </p:spTree>
    <p:extLst>
      <p:ext uri="{BB962C8B-B14F-4D97-AF65-F5344CB8AC3E}">
        <p14:creationId xmlns:p14="http://schemas.microsoft.com/office/powerpoint/2010/main" val="1243033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196791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029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029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029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029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029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029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73737" name="Rectangle 11"/>
          <p:cNvSpPr>
            <a:spLocks noGrp="1" noChangeArrowheads="1"/>
          </p:cNvSpPr>
          <p:nvPr>
            <p:ph type="body" idx="1"/>
          </p:nvPr>
        </p:nvSpPr>
        <p:spPr>
          <a:xfrm>
            <a:off x="235902" y="4447461"/>
            <a:ext cx="6526636" cy="4915614"/>
          </a:xfrm>
          <a:ln w="12700"/>
        </p:spPr>
        <p:txBody>
          <a:bodyPr wrap="square" lIns="92953" tIns="45661" rIns="92953" bIns="45661" numCol="1" anchor="t" anchorCtr="0" compatLnSpc="1">
            <a:prstTxWarp prst="textNoShape">
              <a:avLst/>
            </a:prstTxWarp>
            <a:normAutofit fontScale="92500" lnSpcReduction="10000"/>
          </a:bodyPr>
          <a:lstStyle/>
          <a:p>
            <a:pPr>
              <a:lnSpc>
                <a:spcPct val="90000"/>
              </a:lnSpc>
            </a:pPr>
            <a:r>
              <a:rPr lang="en-US" sz="1100" dirty="0" smtClean="0">
                <a:latin typeface="+mn-lt"/>
              </a:rPr>
              <a:t>A cash receipts journal is used to record all receipts of cash. Cash receipts can be separated into one of three types: (1) cash from credit customers in payment of their accounts, (2) cash from cash sales, and (3) A cash receipts journal is typically used to record all receipts of cash (all transactions that include a debit to Cash). This slide shows one common form of the cash receipts journal.</a:t>
            </a:r>
          </a:p>
          <a:p>
            <a:pPr>
              <a:lnSpc>
                <a:spcPct val="90000"/>
              </a:lnSpc>
            </a:pPr>
            <a:r>
              <a:rPr lang="en-US" sz="1100" dirty="0" smtClean="0">
                <a:latin typeface="+mn-lt"/>
              </a:rPr>
              <a:t/>
            </a:r>
            <a:br>
              <a:rPr lang="en-US" sz="1100" dirty="0" smtClean="0">
                <a:latin typeface="+mn-lt"/>
              </a:rPr>
            </a:br>
            <a:r>
              <a:rPr lang="en-US" sz="1100" b="1" dirty="0" smtClean="0">
                <a:latin typeface="+mn-lt"/>
              </a:rPr>
              <a:t>Journalizing and Posting </a:t>
            </a:r>
            <a:r>
              <a:rPr lang="en-US" sz="1100" dirty="0" smtClean="0">
                <a:latin typeface="+mn-lt"/>
              </a:rPr>
              <a:t>Cash receipts can be separated into one of three types: (1) cash from credit customers in payment of their accounts, (2) cash from cash sales, and (3) cash from other sources. The cash receipts journal in Exhibit 7.7 has a separate credit column for each of these three sources. We describe how to journalize transactions from each of these three sources. (An Explanation column is included in the cash receipts journal to identify the source.)</a:t>
            </a:r>
          </a:p>
          <a:p>
            <a:pPr>
              <a:lnSpc>
                <a:spcPct val="90000"/>
              </a:lnSpc>
            </a:pPr>
            <a:endParaRPr lang="en-US" sz="1100" dirty="0" smtClean="0">
              <a:latin typeface="+mn-lt"/>
            </a:endParaRPr>
          </a:p>
          <a:p>
            <a:pPr>
              <a:lnSpc>
                <a:spcPct val="90000"/>
              </a:lnSpc>
            </a:pPr>
            <a:r>
              <a:rPr lang="en-US" sz="1100" b="1" dirty="0" smtClean="0">
                <a:latin typeface="+mn-lt"/>
              </a:rPr>
              <a:t>Cash from credit customers. </a:t>
            </a:r>
            <a:r>
              <a:rPr lang="en-US" sz="1100" i="1" dirty="0" smtClean="0">
                <a:latin typeface="+mn-lt"/>
              </a:rPr>
              <a:t>Journalizing. </a:t>
            </a:r>
            <a:r>
              <a:rPr lang="en-US" sz="1100" dirty="0" smtClean="0">
                <a:latin typeface="+mn-lt"/>
              </a:rPr>
              <a:t>To record cash received in payment of a customer’s account, the customer’s name is first entered in the Account Credited column—see transactions dated February 12, 17, 23, and 25. Then the amounts debited to both Cash and Sales Discount (if any) are entered in their respective columns, and the amount credited to the customer’s account is entered in the Accounts Receivable Cr. column.</a:t>
            </a:r>
          </a:p>
          <a:p>
            <a:pPr>
              <a:lnSpc>
                <a:spcPct val="90000"/>
              </a:lnSpc>
            </a:pPr>
            <a:r>
              <a:rPr lang="en-US" sz="1100" i="1" dirty="0" smtClean="0">
                <a:latin typeface="+mn-lt"/>
              </a:rPr>
              <a:t>Posting. </a:t>
            </a:r>
            <a:r>
              <a:rPr lang="en-US" sz="1100" dirty="0" smtClean="0">
                <a:latin typeface="+mn-lt"/>
              </a:rPr>
              <a:t>Individual amounts in the Accounts Receivable Cr. column are posted immediately to customer accounts in the subsidiary accounts receivable ledger. The $1,500 column total is posted at the end of the period (month in this case) as a credit to the Accounts Receivable controlling account in the general ledger.</a:t>
            </a:r>
          </a:p>
          <a:p>
            <a:pPr>
              <a:lnSpc>
                <a:spcPct val="90000"/>
              </a:lnSpc>
            </a:pPr>
            <a:endParaRPr lang="en-US" sz="1100" dirty="0" smtClean="0">
              <a:latin typeface="+mn-lt"/>
            </a:endParaRPr>
          </a:p>
          <a:p>
            <a:pPr algn="just">
              <a:lnSpc>
                <a:spcPct val="90000"/>
              </a:lnSpc>
              <a:spcBef>
                <a:spcPts val="912"/>
              </a:spcBef>
            </a:pPr>
            <a:r>
              <a:rPr lang="en-US" sz="1100" b="1" dirty="0" smtClean="0">
                <a:solidFill>
                  <a:srgbClr val="231F20"/>
                </a:solidFill>
                <a:latin typeface="+mn-lt"/>
                <a:cs typeface="Times New Roman" pitchFamily="18" charset="0"/>
              </a:rPr>
              <a:t>Cash sales. </a:t>
            </a:r>
            <a:r>
              <a:rPr lang="en-US" sz="1100" i="1" dirty="0" smtClean="0">
                <a:solidFill>
                  <a:srgbClr val="231F20"/>
                </a:solidFill>
                <a:latin typeface="+mn-lt"/>
                <a:cs typeface="Times New Roman" pitchFamily="18" charset="0"/>
              </a:rPr>
              <a:t>Journalizing. </a:t>
            </a:r>
            <a:r>
              <a:rPr lang="en-US" sz="1100" dirty="0" smtClean="0">
                <a:solidFill>
                  <a:srgbClr val="231F20"/>
                </a:solidFill>
                <a:latin typeface="+mn-lt"/>
                <a:cs typeface="Times New Roman" pitchFamily="18" charset="0"/>
              </a:rPr>
              <a:t>The amount for each cash sale is entered in the Cash Dr. column and the Sales Cr. column. The February 7, 14, 21, and 28 transactions are examples. (Cash sales are usually journalized daily or at point of sale, but are journalized weekly in Exhibit 7.7 for brevity.) Each cash sale also yields an entry to Cost of Goods Sold Dr. and Inventory Cr. for the cost of merchandise—see the far right column.</a:t>
            </a:r>
            <a:endParaRPr lang="en-US" sz="1100" dirty="0" smtClean="0">
              <a:latin typeface="+mn-lt"/>
              <a:ea typeface="Calibri" pitchFamily="34" charset="0"/>
              <a:cs typeface="Times New Roman" pitchFamily="18" charset="0"/>
            </a:endParaRPr>
          </a:p>
          <a:p>
            <a:pPr algn="just">
              <a:lnSpc>
                <a:spcPct val="90000"/>
              </a:lnSpc>
              <a:spcBef>
                <a:spcPct val="0"/>
              </a:spcBef>
            </a:pPr>
            <a:endParaRPr lang="en-US" sz="1100" i="1" dirty="0" smtClean="0">
              <a:solidFill>
                <a:srgbClr val="231F20"/>
              </a:solidFill>
              <a:latin typeface="+mn-lt"/>
              <a:cs typeface="Times New Roman" pitchFamily="18" charset="0"/>
            </a:endParaRPr>
          </a:p>
          <a:p>
            <a:pPr algn="just">
              <a:lnSpc>
                <a:spcPct val="90000"/>
              </a:lnSpc>
              <a:spcBef>
                <a:spcPct val="0"/>
              </a:spcBef>
            </a:pPr>
            <a:r>
              <a:rPr lang="en-US" sz="1100" i="1" dirty="0" smtClean="0">
                <a:solidFill>
                  <a:srgbClr val="231F20"/>
                </a:solidFill>
                <a:latin typeface="+mn-lt"/>
                <a:cs typeface="Times New Roman" pitchFamily="18" charset="0"/>
              </a:rPr>
              <a:t>Posting. </a:t>
            </a:r>
            <a:r>
              <a:rPr lang="en-US" sz="1100" dirty="0" smtClean="0">
                <a:solidFill>
                  <a:srgbClr val="231F20"/>
                </a:solidFill>
                <a:latin typeface="+mn-lt"/>
                <a:cs typeface="Times New Roman" pitchFamily="18" charset="0"/>
              </a:rPr>
              <a:t>For cash sales, we place an </a:t>
            </a:r>
            <a:r>
              <a:rPr lang="en-US" sz="1100" i="1" dirty="0" smtClean="0">
                <a:solidFill>
                  <a:srgbClr val="231F20"/>
                </a:solidFill>
                <a:latin typeface="+mn-lt"/>
                <a:cs typeface="Times New Roman" pitchFamily="18" charset="0"/>
              </a:rPr>
              <a:t>x </a:t>
            </a:r>
            <a:r>
              <a:rPr lang="en-US" sz="1100" dirty="0" smtClean="0">
                <a:solidFill>
                  <a:srgbClr val="231F20"/>
                </a:solidFill>
                <a:latin typeface="+mn-lt"/>
                <a:cs typeface="Times New Roman" pitchFamily="18" charset="0"/>
              </a:rPr>
              <a:t>in the PR column to indicate that its amount is not individually posted. We do post the $17,300 Sales Cr. total and the $12,550 total from the “cost” column.</a:t>
            </a:r>
            <a:endParaRPr lang="en-US" sz="1100" dirty="0" smtClean="0">
              <a:latin typeface="+mn-lt"/>
              <a:ea typeface="Calibri" pitchFamily="34" charset="0"/>
              <a:cs typeface="Calibri" pitchFamily="34" charset="0"/>
            </a:endParaRPr>
          </a:p>
          <a:p>
            <a:pPr>
              <a:lnSpc>
                <a:spcPct val="90000"/>
              </a:lnSpc>
            </a:pPr>
            <a:endParaRPr lang="en-US" sz="1100" dirty="0" smtClean="0">
              <a:latin typeface="+mn-lt"/>
            </a:endParaRPr>
          </a:p>
          <a:p>
            <a:pPr>
              <a:lnSpc>
                <a:spcPct val="90000"/>
              </a:lnSpc>
            </a:pPr>
            <a:r>
              <a:rPr lang="en-US" sz="1100" b="1" dirty="0" smtClean="0">
                <a:latin typeface="+mn-lt"/>
              </a:rPr>
              <a:t>Cash from other sources. </a:t>
            </a:r>
            <a:r>
              <a:rPr lang="en-US" sz="1100" i="1" dirty="0" smtClean="0">
                <a:latin typeface="+mn-lt"/>
              </a:rPr>
              <a:t>Journalizing. </a:t>
            </a:r>
            <a:r>
              <a:rPr lang="en-US" sz="1100" dirty="0" smtClean="0">
                <a:latin typeface="+mn-lt"/>
              </a:rPr>
              <a:t>Examples of cash from other sources are money borrowed from a bank, cash interest received on account, and cash sale of noninventory assets. The transactions of February 20 and 22 are illustrative. The Other Accounts Cr. column is used for these transactions.</a:t>
            </a:r>
          </a:p>
          <a:p>
            <a:pPr>
              <a:lnSpc>
                <a:spcPct val="90000"/>
              </a:lnSpc>
            </a:pPr>
            <a:endParaRPr lang="en-US" sz="1100" i="1" dirty="0" smtClean="0">
              <a:latin typeface="+mn-lt"/>
            </a:endParaRPr>
          </a:p>
          <a:p>
            <a:pPr>
              <a:lnSpc>
                <a:spcPct val="90000"/>
              </a:lnSpc>
            </a:pPr>
            <a:r>
              <a:rPr lang="en-US" sz="1100" i="1" dirty="0" smtClean="0">
                <a:latin typeface="+mn-lt"/>
              </a:rPr>
              <a:t>Posting. </a:t>
            </a:r>
            <a:r>
              <a:rPr lang="en-US" sz="1100" dirty="0" smtClean="0">
                <a:latin typeface="+mn-lt"/>
              </a:rPr>
              <a:t>Amounts from these transactions are immediately posted to their general ledger accounts and the PR column identifies those accounts.</a:t>
            </a:r>
          </a:p>
        </p:txBody>
      </p:sp>
    </p:spTree>
    <p:extLst>
      <p:ext uri="{BB962C8B-B14F-4D97-AF65-F5344CB8AC3E}">
        <p14:creationId xmlns:p14="http://schemas.microsoft.com/office/powerpoint/2010/main" val="77113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 be sure that total debits and credits in a columnar journal are equal, we often crossfoot column totals before posting them. To </a:t>
            </a:r>
            <a:r>
              <a:rPr lang="en-US" i="1" dirty="0" smtClean="0"/>
              <a:t>foot </a:t>
            </a:r>
            <a:r>
              <a:rPr lang="en-US" dirty="0" smtClean="0"/>
              <a:t>a column of numbers is to add it. To </a:t>
            </a:r>
            <a:r>
              <a:rPr lang="en-US" i="1" dirty="0" smtClean="0"/>
              <a:t>crossfoot </a:t>
            </a:r>
            <a:r>
              <a:rPr lang="en-US" dirty="0" smtClean="0"/>
              <a:t>in this case is to add the Debit column totals, then add the Credit column totals, and compare the two sums for equality.</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a:t>
            </a:r>
            <a:endParaRPr lang="en-US" altLang="en-US" sz="1200" dirty="0" smtClean="0">
              <a:ea typeface="ＭＳ Ｐゴシック" pitchFamily="34" charset="-128"/>
            </a:endParaRPr>
          </a:p>
        </p:txBody>
      </p:sp>
    </p:spTree>
    <p:extLst>
      <p:ext uri="{BB962C8B-B14F-4D97-AF65-F5344CB8AC3E}">
        <p14:creationId xmlns:p14="http://schemas.microsoft.com/office/powerpoint/2010/main" val="782000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dirty="0" smtClean="0"/>
              <a:t>Prepare headings for a cash receipts journal and then record the following cash receipts transactions. A cash receipts journal is used to record all cash receipts; every transaction that includes a debit to Cash. When cash is debited, the common accounts to be credited include: Accounts receivable for collections of accounts receivable, including any related sales discount; Cash sales including the cost of those sales; and miscellaneous accounts to be credited. </a:t>
            </a:r>
          </a:p>
          <a:p>
            <a:r>
              <a:rPr lang="en-US" dirty="0" smtClean="0"/>
              <a:t> </a:t>
            </a:r>
          </a:p>
          <a:p>
            <a:r>
              <a:rPr lang="en-US" dirty="0" smtClean="0"/>
              <a:t>July 1 - The company borrowed $5,000 cash by signing a note payable to the bank. The account to be credited is notes payable. The transaction results in a debit to Cash, $5,000, and a credit to Notes payable. </a:t>
            </a:r>
          </a:p>
          <a:p>
            <a:r>
              <a:rPr lang="en-US" dirty="0" smtClean="0"/>
              <a:t>July 2 - C. Ming, the owner, contributed $1,000 cash to the company. This transaction is a credit to Ming's capital account for the amount of the contribution; we debit Cash, $1,000, and credit Ming's capital account. </a:t>
            </a:r>
          </a:p>
          <a:p>
            <a:r>
              <a:rPr lang="en-US" dirty="0" smtClean="0"/>
              <a:t>July 11 - The company sold merchandise costing $100 to Mulan for $400 cash. This is a cash sale. We debit Cash, $400, and credit Sales. And, because we're using the perpetual inventory system, we also record the cost of goods sold, $100; debiting Cost of goods sold and crediting Inventory. </a:t>
            </a:r>
          </a:p>
          <a:p>
            <a:r>
              <a:rPr lang="en-US" dirty="0" smtClean="0"/>
              <a:t>July 29 - The company received $950 cash from Chan in payment of a July 7 purchase (where the company sold merchandise costing $700 on credit to Chan for $1,000, subject to a $50 sales discount if paid by end of month). The sale on account and the related cost of goods sold were recorded in the sales journal on July 7. On July 29, we record simply the cash receipt. We credit the accounts receivable subsidiary ledger from Chan. The amount of the cash receipt, the debit to Cash, is $950. This represents a $50 sales discount and a reduction in accounts receivable of $1,000.</a:t>
            </a:r>
          </a:p>
          <a:p>
            <a:r>
              <a:rPr lang="en-US" dirty="0" smtClean="0"/>
              <a:t> </a:t>
            </a:r>
          </a:p>
          <a:p>
            <a:endParaRPr lang="en-US" dirty="0" smtClean="0"/>
          </a:p>
        </p:txBody>
      </p:sp>
    </p:spTree>
    <p:extLst>
      <p:ext uri="{BB962C8B-B14F-4D97-AF65-F5344CB8AC3E}">
        <p14:creationId xmlns:p14="http://schemas.microsoft.com/office/powerpoint/2010/main" val="4289526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smtClean="0"/>
              <a:t>A purchases journal is used to record all credit purchases, including those for inventory.</a:t>
            </a:r>
          </a:p>
          <a:p>
            <a:r>
              <a:rPr lang="en-US" altLang="en-US" dirty="0" smtClean="0"/>
              <a:t>Purchases for cash are recorded in the Cash Disbursements Journal. Entries in the purchases journal reflect purchase invoices or other source documents. We use the invoice date and terms to compute the date when payment for each purchase is due. The Accounts Payable Cr. column is used to record the amounts owed to each creditor. Inventory purchases are recorded in the Inventory Dr. column. To illustrate, inventory costing $200 is purchased from Ace Manufacturing on February 5. The creditor’s name (Ace) is entered in the Account column, the invoice date is entered in the Date of Invoice column, the purchase terms are entered in the Terms column, and the $200 amount is entered in the Accounts Payable Cr. and the Inventory Dr. columns. When a purchase involves an amount recorded in the Other Accounts Dr. column, we use the Account column to identify the general ledger account debited.</a:t>
            </a:r>
          </a:p>
          <a:p>
            <a:endParaRPr lang="en-US" altLang="en-US" dirty="0" smtClean="0"/>
          </a:p>
          <a:p>
            <a:r>
              <a:rPr lang="en-US" altLang="en-US" dirty="0" smtClean="0"/>
              <a:t>The amounts in the Accounts Payable Cr. column are immediately posted to individual creditor accounts in the accounts payable subsidiary ledger. Individual amounts in the Other Accounts Dr. column are immediately posted to their general ledger accounts. At the end of the period, all column totals except the Other Accounts Dr. column are posted to their general ledger accounts.</a:t>
            </a:r>
          </a:p>
          <a:p>
            <a:endParaRPr lang="en-US" altLang="en-US" dirty="0" smtClean="0">
              <a:ea typeface="ＭＳ Ｐゴシック" pitchFamily="34" charset="-128"/>
            </a:endParaRPr>
          </a:p>
        </p:txBody>
      </p:sp>
    </p:spTree>
    <p:extLst>
      <p:ext uri="{BB962C8B-B14F-4D97-AF65-F5344CB8AC3E}">
        <p14:creationId xmlns:p14="http://schemas.microsoft.com/office/powerpoint/2010/main" val="1538594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Accounts payable balances in the subsidiary ledger are proved after posting the purchases journal. We prove the subsidiary ledger by preparing a schedule of accounts payable, which is a list of accounts from the accounts payable ledger with their balances and the total. If the total equals the balance of the Accounts Payable controlling account, the accounts in the accounts payable ledger are assumed correct.</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a:t>
            </a:r>
            <a:endParaRPr lang="en-US" altLang="en-US" sz="1200" dirty="0" smtClean="0">
              <a:ea typeface="ＭＳ Ｐゴシック" pitchFamily="34" charset="-128"/>
            </a:endParaRPr>
          </a:p>
        </p:txBody>
      </p:sp>
    </p:spTree>
    <p:extLst>
      <p:ext uri="{BB962C8B-B14F-4D97-AF65-F5344CB8AC3E}">
        <p14:creationId xmlns:p14="http://schemas.microsoft.com/office/powerpoint/2010/main" val="4276301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Prepare headings for a purchases journal and then journalize the following purchases transactions. A purchases journal is used to record all purchases on account; every transaction that includes a credit to Accounts payable. The accounts to be debited commonly include the Inventory account, for purchases of merchandise, Office supplies, and miscellaneous other accounts.</a:t>
            </a:r>
          </a:p>
          <a:p>
            <a:r>
              <a:rPr lang="en-US" dirty="0" smtClean="0"/>
              <a:t> </a:t>
            </a:r>
          </a:p>
          <a:p>
            <a:r>
              <a:rPr lang="en-US" dirty="0" smtClean="0"/>
              <a:t>On July 1 - Purchased $1,000 of merchandise on credit from Kim, Inc., terms n/60. We include the date, July 1; the account to be credited in the accounts payable subsidiary ledger, Kim, Inc.; the date of the invoice, July 1; the terms of the purchase, net 60; the credit to accounts payable, $1,000; and because this is a purchase of merchandise, we debit the Inventory account. </a:t>
            </a:r>
          </a:p>
          <a:p>
            <a:r>
              <a:rPr lang="en-US" dirty="0" smtClean="0"/>
              <a:t>July 4 - Purchased $200 of store supplies from Chi Company on credit, terms n/30. The account to be credited in the accounts payable subsidiary ledger is Chi Company. We also include the account to be debited, Store supplies. The date of the invoice, is July 4. The terms of the purchase are net 30. We credit Accounts payable and debit Store supplies for $200.</a:t>
            </a:r>
          </a:p>
          <a:p>
            <a:r>
              <a:rPr lang="en-US" dirty="0" smtClean="0"/>
              <a:t>July 7 - Purchased $600 of office supplies on credit from Min Company, terms n/30. We include the date, July 7; the account to be credited in the accounts payable subsidiary ledger, Min Company; the date of the invoice, also July 7; the terms of the purchase, net 30; the amount to be credited to Accounts payable, $600; and we debit Office supplies.</a:t>
            </a:r>
          </a:p>
        </p:txBody>
      </p:sp>
    </p:spTree>
    <p:extLst>
      <p:ext uri="{BB962C8B-B14F-4D97-AF65-F5344CB8AC3E}">
        <p14:creationId xmlns:p14="http://schemas.microsoft.com/office/powerpoint/2010/main" val="1490744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643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643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643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643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643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644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79881" name="Rectangle 11"/>
          <p:cNvSpPr>
            <a:spLocks noGrp="1" noChangeArrowheads="1"/>
          </p:cNvSpPr>
          <p:nvPr>
            <p:ph type="body" idx="1"/>
          </p:nvPr>
        </p:nvSpPr>
        <p:spPr>
          <a:xfrm>
            <a:off x="314536" y="4447460"/>
            <a:ext cx="6369368" cy="4681538"/>
          </a:xfrm>
          <a:ln w="12700"/>
        </p:spPr>
        <p:txBody>
          <a:bodyPr lIns="92953" tIns="45661" rIns="92953" bIns="45661">
            <a:normAutofit fontScale="92500" lnSpcReduction="10000"/>
          </a:bodyPr>
          <a:lstStyle/>
          <a:p>
            <a:pPr>
              <a:defRPr/>
            </a:pPr>
            <a:r>
              <a:rPr lang="en-US" dirty="0" smtClean="0"/>
              <a:t>A </a:t>
            </a:r>
            <a:r>
              <a:rPr lang="en-US" b="1" dirty="0" smtClean="0"/>
              <a:t>cash disbursements journal, </a:t>
            </a:r>
            <a:r>
              <a:rPr lang="en-US" dirty="0" smtClean="0"/>
              <a:t>also called a </a:t>
            </a:r>
            <a:r>
              <a:rPr lang="en-US" i="1" dirty="0" smtClean="0"/>
              <a:t>cash payments journal, </a:t>
            </a:r>
            <a:r>
              <a:rPr lang="en-US" dirty="0" smtClean="0"/>
              <a:t>is used to record all cash payments (all transactions with a credit to Cash).</a:t>
            </a:r>
          </a:p>
          <a:p>
            <a:pPr>
              <a:defRPr/>
            </a:pPr>
            <a:endParaRPr lang="en-US" dirty="0" smtClean="0"/>
          </a:p>
          <a:p>
            <a:pPr>
              <a:defRPr/>
            </a:pPr>
            <a:r>
              <a:rPr lang="en-US" dirty="0" smtClean="0"/>
              <a:t>The cash disbursements journal shown in this slide illustrates repetitive entries to the Cash Cr. column of this journal (reflecting cash payments). Also note the frequent credits to Inventory (which reflect purchase discounts) and the debits to Accounts Payable. For example, on February 15, the company pays Ace on account (credit terms of 2/10, n/30—see February 5 transaction in Exhibit 7.9). Since payment occurs in the discount period, the company pays $196 ($200 invoice less $4 discount). The $4 discount is credited to Inventory. Note that when this company purchases inventory for cash, it is recorded using the Other Accounts Dr. column and the Cash Cr. column as illustrated in the February 3 and 12 transactions. Generally, the Other Accounts column is used to record cash payments on items for which no column exists. For example, on February 15, the company pays salaries expense of $250. The title of the account debited (Salaries Expense) is entered in the Account Debited column.</a:t>
            </a:r>
          </a:p>
          <a:p>
            <a:pPr>
              <a:defRPr/>
            </a:pPr>
            <a:endParaRPr lang="en-US" dirty="0" smtClean="0"/>
          </a:p>
          <a:p>
            <a:pPr>
              <a:defRPr/>
            </a:pPr>
            <a:r>
              <a:rPr lang="en-US" dirty="0" smtClean="0"/>
              <a:t>The cash disbursements journal has a column titled Ck. No. (check number). For control over cash disbursements, all payments except for those of small amounts are made by check. Checks should be prenumbered and each check’s number entered in the journal in numerical order in the column headed Ck. No. This makes it possible to search</a:t>
            </a:r>
            <a:r>
              <a:rPr lang="en-US" baseline="0" dirty="0" smtClean="0"/>
              <a:t> </a:t>
            </a:r>
            <a:r>
              <a:rPr lang="en-US" dirty="0" smtClean="0"/>
              <a:t>the numbers in the column for omitted checks. When a cash disbursements journal has a column for check numbers, it is sometimes called a check register.</a:t>
            </a:r>
          </a:p>
          <a:p>
            <a:pPr>
              <a:defRPr/>
            </a:pPr>
            <a:endParaRPr lang="en-US" dirty="0" smtClean="0"/>
          </a:p>
          <a:p>
            <a:pPr>
              <a:defRPr/>
            </a:pPr>
            <a:r>
              <a:rPr lang="en-US" dirty="0" smtClean="0"/>
              <a:t>Individual amounts in the Other Accounts Dr. column of a cash disbursements journal are immediately posted to their general ledger accounts. Individual amounts in the Accounts Payable Dr. column are also immediately posted to creditors’ accounts in the subsidiary accounts payable ledger. At the end of the period, we crossfoot column totals and post the Accounts Payable Dr. column total to the Accounts Payable controlling account. Also, the Inventory Cr. column total is posted to the Inventory account, and the Cash Cr. column total is posted to the Cash account.</a:t>
            </a:r>
          </a:p>
        </p:txBody>
      </p:sp>
    </p:spTree>
    <p:extLst>
      <p:ext uri="{BB962C8B-B14F-4D97-AF65-F5344CB8AC3E}">
        <p14:creationId xmlns:p14="http://schemas.microsoft.com/office/powerpoint/2010/main" val="2504285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745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746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746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746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746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4746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7465" name="Rectangle 11"/>
          <p:cNvSpPr>
            <a:spLocks noGrp="1" noChangeArrowheads="1"/>
          </p:cNvSpPr>
          <p:nvPr>
            <p:ph type="body" idx="1"/>
          </p:nvPr>
        </p:nvSpPr>
        <p:spPr bwMode="auto">
          <a:xfrm>
            <a:off x="943610" y="4447461"/>
            <a:ext cx="5189855" cy="4213384"/>
          </a:xfrm>
          <a:noFill/>
        </p:spPr>
        <p:txBody>
          <a:bodyPr wrap="square" lIns="92953" tIns="45661" rIns="92953" bIns="45661" numCol="1" anchor="t" anchorCtr="0" compatLnSpc="1">
            <a:prstTxWarp prst="textNoShape">
              <a:avLst/>
            </a:prstTxWarp>
          </a:bodyPr>
          <a:lstStyle/>
          <a:p>
            <a:r>
              <a:rPr lang="en-US" dirty="0" smtClean="0"/>
              <a:t>When special journals are used, we still need a general journal for adjusting, closing, and any other transactions for which no special journal has been set up. Examples of these other transactions might include purchases returns and allowances, purchases of plant assets by issuing a note payable, sales returns if a sales returns and allowances journal is not used, and receipt of a note receivable from a customer.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a:t>
            </a:r>
            <a:endParaRPr lang="en-US" altLang="en-US" sz="1200" dirty="0" smtClean="0">
              <a:ea typeface="ＭＳ Ｐゴシック" pitchFamily="34" charset="-128"/>
            </a:endParaRPr>
          </a:p>
        </p:txBody>
      </p:sp>
    </p:spTree>
    <p:extLst>
      <p:ext uri="{BB962C8B-B14F-4D97-AF65-F5344CB8AC3E}">
        <p14:creationId xmlns:p14="http://schemas.microsoft.com/office/powerpoint/2010/main" val="749115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en-US" dirty="0" smtClean="0"/>
              <a:t>Prepare headings for a cash disbursements and then journalize the following cash payments transactions. A cash disbursements journal is used to record all cash payments; every transaction that includes a credit to Cash. The most common cash disbursement is for a payment on account, debits to Accounts payable, including those payments within the discount period that result in credits to the merchandise inventory account. Other accounts will also be debited.</a:t>
            </a:r>
          </a:p>
          <a:p>
            <a:r>
              <a:rPr lang="en-US" dirty="0" smtClean="0"/>
              <a:t> </a:t>
            </a:r>
          </a:p>
          <a:p>
            <a:r>
              <a:rPr lang="en-US" dirty="0" smtClean="0"/>
              <a:t>On July 5 - Issued Check No. 910 to Kam Corp. to buy store supplies for $500. We include the date, July 5; the check number, 910; the payee, Kam Corporation; the account to be debited, Store supplies; the credit to Cash, $500; and the debit to Store supplies, a total of $500. </a:t>
            </a:r>
          </a:p>
          <a:p>
            <a:r>
              <a:rPr lang="en-US" dirty="0" smtClean="0"/>
              <a:t>July 13 - Issued Check No. 911 for $4,000 to pay off a note payable to China Bank. The account to be debited is Notes payable. We credit Cash, $4,000, and debit Notes payable.</a:t>
            </a:r>
          </a:p>
          <a:p>
            <a:r>
              <a:rPr lang="en-US" dirty="0" smtClean="0"/>
              <a:t>July 24 - Issued Check No. 912 to Lim Co. to pay the amount due from a July 16 purchase, less the discount (it purchased merchandise for $1,000 on credit from Lim, terms 2/10, n/30). The account to be debited within the accounts payable subsidiary ledger is the Lim Company. The journal entry is a credit to Cash, $980, a debit to Inventory for the 2% discount (2% of $1,000 is $20) and a debit to Accounts payable for $1,000.</a:t>
            </a:r>
          </a:p>
          <a:p>
            <a:r>
              <a:rPr lang="en-US" dirty="0" smtClean="0"/>
              <a:t>July 29 - Paid salary of $700 to B. Tung by issuing Check No. 913. The payee is B. Tung. The account to be debited is Salaries expense. Credit Cash, $700, and debit Salaries expense.</a:t>
            </a:r>
          </a:p>
          <a:p>
            <a:r>
              <a:rPr lang="en-US" dirty="0" smtClean="0"/>
              <a:t> </a:t>
            </a:r>
          </a:p>
          <a:p>
            <a:endParaRPr lang="en-US" dirty="0" smtClean="0"/>
          </a:p>
        </p:txBody>
      </p:sp>
    </p:spTree>
    <p:extLst>
      <p:ext uri="{BB962C8B-B14F-4D97-AF65-F5344CB8AC3E}">
        <p14:creationId xmlns:p14="http://schemas.microsoft.com/office/powerpoint/2010/main" val="2277287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950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Computer technology provides accuracy, speed, efficiency, and convenience in performing accounting tasks. A program can be written, for instance, to process customers’ merchandise orders. Multipurpose off-the-shelf software applications exist for a variety of business operations.</a:t>
            </a:r>
          </a:p>
          <a:p>
            <a:endParaRPr lang="en-US" altLang="en-US" dirty="0" smtClean="0"/>
          </a:p>
          <a:p>
            <a:r>
              <a:rPr lang="en-US" dirty="0" smtClean="0"/>
              <a:t>These include familiar accounting programs such as Sage 50 (formerly known as Peachtree®) and QuickBooks®. Off-the-shelf programs are menu driven, and many operate more efficiently as </a:t>
            </a:r>
            <a:r>
              <a:rPr lang="en-US" i="1" dirty="0" smtClean="0"/>
              <a:t>integrated </a:t>
            </a:r>
            <a:r>
              <a:rPr lang="en-US" dirty="0" smtClean="0"/>
              <a:t>systems. In an integrated system, actions taken in one part of the system automatically affect related parts. When a credit sale is recorded in an integrated system, for instance, several parts of the system are automatically updated, such as posting.</a:t>
            </a:r>
          </a:p>
        </p:txBody>
      </p:sp>
    </p:spTree>
    <p:extLst>
      <p:ext uri="{BB962C8B-B14F-4D97-AF65-F5344CB8AC3E}">
        <p14:creationId xmlns:p14="http://schemas.microsoft.com/office/powerpoint/2010/main" val="96256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732941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26"/>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5053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Accounting systems differ with regard to how input is entered and processed. </a:t>
            </a:r>
            <a:r>
              <a:rPr lang="en-US" b="1" dirty="0" smtClean="0"/>
              <a:t>Online processing </a:t>
            </a:r>
            <a:r>
              <a:rPr lang="en-US" dirty="0" smtClean="0"/>
              <a:t>enters and processes data as soon as source documents are available. This means that databases are immediately updated. </a:t>
            </a:r>
            <a:r>
              <a:rPr lang="en-US" b="1" dirty="0" smtClean="0"/>
              <a:t>Batch processing </a:t>
            </a:r>
            <a:r>
              <a:rPr lang="en-US" dirty="0" smtClean="0"/>
              <a:t>accumulates source documents for a period of time and then processes them all at once such as daily, weekly, or monthly. The advantage of online processing is timeliness. The advantage of batch processing is that it requires only periodic updating of databases. </a:t>
            </a:r>
            <a:endParaRPr lang="en-US" altLang="en-US" dirty="0" smtClean="0">
              <a:ea typeface="ＭＳ Ｐゴシック" pitchFamily="34" charset="-128"/>
            </a:endParaRPr>
          </a:p>
        </p:txBody>
      </p:sp>
    </p:spTree>
    <p:extLst>
      <p:ext uri="{BB962C8B-B14F-4D97-AF65-F5344CB8AC3E}">
        <p14:creationId xmlns:p14="http://schemas.microsoft.com/office/powerpoint/2010/main" val="4109388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Networking, or linking computers with each other, can create information advantages (and cost efficiencies). </a:t>
            </a:r>
            <a:r>
              <a:rPr lang="en-US" b="1" dirty="0" smtClean="0"/>
              <a:t>Computer networks </a:t>
            </a:r>
            <a:r>
              <a:rPr lang="en-US" dirty="0" smtClean="0"/>
              <a:t>are links among computers giving different users and different computers access to common databases, programs, and hardware. </a:t>
            </a:r>
            <a:endParaRPr lang="en-US" altLang="en-US" dirty="0" smtClean="0"/>
          </a:p>
        </p:txBody>
      </p:sp>
    </p:spTree>
    <p:extLst>
      <p:ext uri="{BB962C8B-B14F-4D97-AF65-F5344CB8AC3E}">
        <p14:creationId xmlns:p14="http://schemas.microsoft.com/office/powerpoint/2010/main" val="2018774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smtClean="0"/>
              <a:t>Enterprise resource planning (ERP) software </a:t>
            </a:r>
            <a:r>
              <a:rPr lang="en-US" dirty="0" smtClean="0"/>
              <a:t>includes the programs that manage a company’s operations. They extend from order taking to manufacturing to accounting. (Your college likely relies on ERP software to track its budget and student records information.) When working properly, these integrated programs can speed decision making, identify costs for reduction, and give managers control over operations with the click of a mouse. For many managers, ERP software allows them to scrutinize business, identify where inventories are piling up, and see what plants are most efficient. The software is designed to link every part of a company’s operations. </a:t>
            </a:r>
          </a:p>
          <a:p>
            <a:endParaRPr lang="en-US" altLang="en-US" dirty="0" smtClean="0"/>
          </a:p>
          <a:p>
            <a:r>
              <a:rPr lang="en-US" dirty="0" smtClean="0"/>
              <a:t>ERP has several suppliers. </a:t>
            </a:r>
            <a:r>
              <a:rPr lang="en-US" b="1" dirty="0" smtClean="0"/>
              <a:t>SAP </a:t>
            </a:r>
            <a:r>
              <a:rPr lang="en-US" dirty="0" smtClean="0"/>
              <a:t>leads the market, with </a:t>
            </a:r>
            <a:r>
              <a:rPr lang="en-US" b="1" dirty="0" smtClean="0"/>
              <a:t>Oracle</a:t>
            </a:r>
            <a:r>
              <a:rPr lang="en-US" dirty="0" smtClean="0"/>
              <a:t> a distant second (</a:t>
            </a:r>
            <a:r>
              <a:rPr lang="en-US" i="1" dirty="0" smtClean="0"/>
              <a:t>AMR Research</a:t>
            </a:r>
            <a:r>
              <a:rPr lang="en-US" dirty="0" smtClean="0"/>
              <a:t>).</a:t>
            </a:r>
          </a:p>
          <a:p>
            <a:endParaRPr lang="en-US" altLang="en-US" dirty="0" smtClean="0"/>
          </a:p>
          <a:p>
            <a:r>
              <a:rPr lang="en-US" altLang="en-US" dirty="0" smtClean="0"/>
              <a:t>Enterprise resource planning (ERP) software includes the programs that manage a company’s operations. They extend from order taking to manufacturing to accounting. When working properly, these integrated programs can speed decision making, identify costs for reduction, and give managers control over operations with the click of a mouse. For many managers, ERP software allows them to scrutinize business, identify where inventories are piling up, and see what plants are most efficient. </a:t>
            </a:r>
          </a:p>
        </p:txBody>
      </p:sp>
    </p:spTree>
    <p:extLst>
      <p:ext uri="{BB962C8B-B14F-4D97-AF65-F5344CB8AC3E}">
        <p14:creationId xmlns:p14="http://schemas.microsoft.com/office/powerpoint/2010/main" val="1138284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206500" y="708025"/>
            <a:ext cx="4664075" cy="3498850"/>
          </a:xfrm>
          <a:noFill/>
          <a:ln>
            <a:solidFill>
              <a:srgbClr val="000000"/>
            </a:solidFill>
            <a:miter lim="800000"/>
            <a:headEnd/>
            <a:tailEnd/>
          </a:ln>
        </p:spPr>
      </p:sp>
      <p:sp>
        <p:nvSpPr>
          <p:cNvPr id="53251" name="Rectangle 3"/>
          <p:cNvSpPr>
            <a:spLocks noGrp="1" noChangeArrowheads="1"/>
          </p:cNvSpPr>
          <p:nvPr>
            <p:ph type="body" idx="1"/>
          </p:nvPr>
        </p:nvSpPr>
        <p:spPr bwMode="auto">
          <a:xfrm>
            <a:off x="393171" y="4447460"/>
            <a:ext cx="6290733" cy="46815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Cloud computing is the delivery of computing as a service rather than a product. Cloud computing uses applications via the web instead of installing them on individual computers. This means that companies lease, rather than purchase, those applications.</a:t>
            </a:r>
          </a:p>
          <a:p>
            <a:pPr>
              <a:defRPr/>
            </a:pPr>
            <a:endParaRPr lang="en-US" dirty="0" smtClean="0"/>
          </a:p>
          <a:p>
            <a:pPr>
              <a:defRPr/>
            </a:pPr>
            <a:r>
              <a:rPr lang="en-US" dirty="0" smtClean="0"/>
              <a:t>Cloud computing has enormous potential for greater efficiency and effectiveness with information systems applications. The future will reveal whether or not that potential will be achieved. Cloud computing has the potential to improve controls due to data centralization and the enhanced security from providers who can spread that cost over many customers. Users should consider the following factors when looking at providers of cloud computing:</a:t>
            </a:r>
          </a:p>
          <a:p>
            <a:pPr marL="176131" indent="-176131">
              <a:buFont typeface="Arial" panose="020B0604020202020204" pitchFamily="34" charset="0"/>
              <a:buChar char="•"/>
              <a:defRPr/>
            </a:pPr>
            <a:r>
              <a:rPr lang="en-US" dirty="0" smtClean="0"/>
              <a:t>Provider’s knowledge of the user’s business. </a:t>
            </a:r>
          </a:p>
          <a:p>
            <a:pPr marL="176131" indent="-176131">
              <a:buFont typeface="Arial" panose="020B0604020202020204" pitchFamily="34" charset="0"/>
              <a:buChar char="•"/>
              <a:defRPr/>
            </a:pPr>
            <a:r>
              <a:rPr lang="en-US" dirty="0" smtClean="0"/>
              <a:t>Security of the provider’s cloud, including firewalls. </a:t>
            </a:r>
          </a:p>
          <a:p>
            <a:pPr marL="176131" indent="-176131">
              <a:buFont typeface="Arial" panose="020B0604020202020204" pitchFamily="34" charset="0"/>
              <a:buChar char="•"/>
              <a:defRPr/>
            </a:pPr>
            <a:r>
              <a:rPr lang="en-US" dirty="0" smtClean="0"/>
              <a:t>Provider’s history, reputation, and references.</a:t>
            </a:r>
          </a:p>
          <a:p>
            <a:pPr marL="176131" indent="-176131">
              <a:buFont typeface="Arial" panose="020B0604020202020204" pitchFamily="34" charset="0"/>
              <a:buChar char="•"/>
              <a:defRPr/>
            </a:pPr>
            <a:r>
              <a:rPr lang="en-US" dirty="0" smtClean="0"/>
              <a:t>Service level agreement for hardware and software. </a:t>
            </a:r>
          </a:p>
          <a:p>
            <a:pPr marL="176131" indent="-176131">
              <a:buFont typeface="Arial" panose="020B0604020202020204" pitchFamily="34" charset="0"/>
              <a:buChar char="•"/>
              <a:defRPr/>
            </a:pPr>
            <a:r>
              <a:rPr lang="en-US" dirty="0" smtClean="0"/>
              <a:t>Provider’s cloud compatibility with user’s system.</a:t>
            </a:r>
          </a:p>
          <a:p>
            <a:pPr marL="176131" indent="-176131">
              <a:buFont typeface="Arial" panose="020B0604020202020204" pitchFamily="34" charset="0"/>
              <a:buChar char="•"/>
              <a:defRPr/>
            </a:pPr>
            <a:endParaRPr lang="en-US" altLang="en-US" dirty="0" smtClean="0"/>
          </a:p>
        </p:txBody>
      </p:sp>
    </p:spTree>
    <p:extLst>
      <p:ext uri="{BB962C8B-B14F-4D97-AF65-F5344CB8AC3E}">
        <p14:creationId xmlns:p14="http://schemas.microsoft.com/office/powerpoint/2010/main" val="690345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998251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5565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Good accounting information systems collect financial data for a company’s various segments. A </a:t>
            </a:r>
            <a:r>
              <a:rPr lang="en-US" i="1" dirty="0" smtClean="0"/>
              <a:t>segment </a:t>
            </a:r>
            <a:r>
              <a:rPr lang="en-US" dirty="0" smtClean="0"/>
              <a:t>refers to a part of a company that is separately identified by its products or services, or by the geographic market it serves. Companies must report segment information, including their sales, operating income, identifiable assets, capital expenditures, and depreciation. However, managers are reluctant to release information that can harm competitive position.</a:t>
            </a:r>
          </a:p>
        </p:txBody>
      </p:sp>
    </p:spTree>
    <p:extLst>
      <p:ext uri="{BB962C8B-B14F-4D97-AF65-F5344CB8AC3E}">
        <p14:creationId xmlns:p14="http://schemas.microsoft.com/office/powerpoint/2010/main" val="1019132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smtClean="0"/>
              <a:t>One measure of success for business segments is the </a:t>
            </a:r>
            <a:r>
              <a:rPr lang="en-US" altLang="en-US" b="1" dirty="0" smtClean="0"/>
              <a:t>segment return on assets ratio</a:t>
            </a:r>
            <a:r>
              <a:rPr lang="en-US" altLang="en-US" dirty="0" smtClean="0"/>
              <a:t>,</a:t>
            </a:r>
            <a:r>
              <a:rPr lang="en-US" altLang="en-US" b="1" dirty="0" smtClean="0"/>
              <a:t> </a:t>
            </a:r>
            <a:r>
              <a:rPr lang="en-US" altLang="en-US" dirty="0" smtClean="0"/>
              <a:t>defined as </a:t>
            </a:r>
            <a:r>
              <a:rPr lang="en-US" altLang="en-US" dirty="0" smtClean="0">
                <a:ea typeface="ＭＳ Ｐゴシック" pitchFamily="34" charset="-128"/>
              </a:rPr>
              <a:t>segment operating income divided by segment average assets. </a:t>
            </a:r>
            <a:r>
              <a:rPr lang="en-US" altLang="en-US" dirty="0" smtClean="0"/>
              <a:t>This ratio reflects on the profitability of a segment.</a:t>
            </a:r>
          </a:p>
          <a:p>
            <a:endParaRPr lang="en-US" altLang="en-US" dirty="0" smtClean="0"/>
          </a:p>
          <a:p>
            <a:r>
              <a:rPr lang="en-US" altLang="en-US" dirty="0" smtClean="0"/>
              <a:t>Callaway Golf Company reports that it operates in two business segments: (1) golf clubs and (2) golf balls. </a:t>
            </a:r>
            <a:r>
              <a:rPr lang="en-US" dirty="0" smtClean="0"/>
              <a:t>Callaway’s performance has been improving over the past few years. Years 2014 and 2015</a:t>
            </a:r>
            <a:r>
              <a:rPr lang="en-US" baseline="0" dirty="0" smtClean="0"/>
              <a:t> </a:t>
            </a:r>
            <a:r>
              <a:rPr lang="en-US" dirty="0" smtClean="0"/>
              <a:t>were good for Callaway as both its golf club and golf ball segments generated positive income. However, its net sales for clubs declined in 2015. Callaway must work to improve its net sales for clubs while maintaining its return on assets if it wishes to achieve sustained success. Callaway</a:t>
            </a:r>
            <a:r>
              <a:rPr lang="en-US" baseline="0" dirty="0" smtClean="0"/>
              <a:t> might also consider making greater investments in its golf ball segment. If additional golf ball assets can generate a similar 47.4% return versus a return on 16.8% for golf club assets, Callaway should make additional asset investments in the golf ball segment. </a:t>
            </a:r>
            <a:r>
              <a:rPr lang="en-US" dirty="0" smtClean="0"/>
              <a:t>This analysis can be extended to geographical segments and any other segments that companies report.</a:t>
            </a:r>
            <a:endParaRPr lang="en-US" altLang="en-US" dirty="0" smtClean="0"/>
          </a:p>
        </p:txBody>
      </p:sp>
    </p:spTree>
    <p:extLst>
      <p:ext uri="{BB962C8B-B14F-4D97-AF65-F5344CB8AC3E}">
        <p14:creationId xmlns:p14="http://schemas.microsoft.com/office/powerpoint/2010/main" val="1757473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97111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2697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2698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2698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2698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2698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269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54281" name="Rectangle 11"/>
          <p:cNvSpPr>
            <a:spLocks noGrp="1" noChangeArrowheads="1"/>
          </p:cNvSpPr>
          <p:nvPr>
            <p:ph type="body" idx="1"/>
          </p:nvPr>
        </p:nvSpPr>
        <p:spPr>
          <a:xfrm>
            <a:off x="235903" y="4447461"/>
            <a:ext cx="6605270" cy="4915614"/>
          </a:xfrm>
          <a:ln w="12700"/>
        </p:spPr>
        <p:txBody>
          <a:bodyPr lIns="92953" tIns="45661" rIns="92953" bIns="45661">
            <a:normAutofit/>
          </a:bodyPr>
          <a:lstStyle/>
          <a:p>
            <a:pPr>
              <a:defRPr/>
            </a:pPr>
            <a:r>
              <a:rPr lang="en-US" b="1" dirty="0" smtClean="0"/>
              <a:t>Accounting information systems </a:t>
            </a:r>
            <a:r>
              <a:rPr lang="en-US" dirty="0" smtClean="0"/>
              <a:t>collect and process data from transactions and events, organize them in reports, and communicate results to decision makers. With the increasing complexity of business and the growing need for information, accounting information systems are more important than ever.</a:t>
            </a:r>
          </a:p>
          <a:p>
            <a:pPr>
              <a:defRPr/>
            </a:pPr>
            <a:r>
              <a:rPr lang="en-US" dirty="0" smtClean="0"/>
              <a:t> </a:t>
            </a:r>
          </a:p>
          <a:p>
            <a:pPr>
              <a:defRPr/>
            </a:pPr>
            <a:r>
              <a:rPr lang="en-US" dirty="0" smtClean="0">
                <a:ea typeface="ＭＳ Ｐゴシック" pitchFamily="34" charset="-128"/>
              </a:rPr>
              <a:t>In an accounting system, the fundamental principles that must be included in any system are: control, relevance, compatibility, flexibility, and cost-benefit. </a:t>
            </a:r>
          </a:p>
          <a:p>
            <a:pPr>
              <a:defRPr/>
            </a:pPr>
            <a:endParaRPr lang="en-US" dirty="0" smtClean="0">
              <a:ea typeface="ＭＳ Ｐゴシック" pitchFamily="34" charset="-128"/>
            </a:endParaRPr>
          </a:p>
          <a:p>
            <a:pPr>
              <a:defRPr/>
            </a:pPr>
            <a:r>
              <a:rPr lang="en-US" dirty="0" smtClean="0"/>
              <a:t>The </a:t>
            </a:r>
            <a:r>
              <a:rPr lang="en-US" b="1" dirty="0" smtClean="0"/>
              <a:t>control principle </a:t>
            </a:r>
            <a:r>
              <a:rPr lang="en-US" dirty="0" smtClean="0"/>
              <a:t>prescribes that an accounting information system has internal controls. </a:t>
            </a:r>
            <a:r>
              <a:rPr lang="en-US" b="1" dirty="0" smtClean="0"/>
              <a:t>Internal controls </a:t>
            </a:r>
            <a:r>
              <a:rPr lang="en-US" dirty="0" smtClean="0"/>
              <a:t>are methods and procedures allowing managers to control and monitor business activities.</a:t>
            </a:r>
          </a:p>
          <a:p>
            <a:pPr>
              <a:defRPr/>
            </a:pPr>
            <a:endParaRPr lang="en-US" dirty="0" smtClean="0"/>
          </a:p>
          <a:p>
            <a:pPr>
              <a:defRPr/>
            </a:pPr>
            <a:r>
              <a:rPr lang="en-US" dirty="0" smtClean="0"/>
              <a:t>The </a:t>
            </a:r>
            <a:r>
              <a:rPr lang="en-US" b="1" dirty="0" smtClean="0"/>
              <a:t>relevance principle </a:t>
            </a:r>
            <a:r>
              <a:rPr lang="en-US" dirty="0" smtClean="0"/>
              <a:t>prescribes that an accounting information system report useful, understandable, timely, and pertinent information for effective decision making. </a:t>
            </a:r>
          </a:p>
          <a:p>
            <a:pPr>
              <a:defRPr/>
            </a:pPr>
            <a:endParaRPr lang="en-US" dirty="0" smtClean="0"/>
          </a:p>
          <a:p>
            <a:pPr>
              <a:defRPr/>
            </a:pPr>
            <a:r>
              <a:rPr lang="en-US" dirty="0" smtClean="0"/>
              <a:t>The </a:t>
            </a:r>
            <a:r>
              <a:rPr lang="en-US" b="1" dirty="0" smtClean="0"/>
              <a:t>compatibility principle </a:t>
            </a:r>
            <a:r>
              <a:rPr lang="en-US" dirty="0" smtClean="0"/>
              <a:t>prescribes that an accounting information system conform with a company’s activities, personnel, and structure. </a:t>
            </a:r>
          </a:p>
          <a:p>
            <a:pPr>
              <a:defRPr/>
            </a:pPr>
            <a:endParaRPr lang="en-US" dirty="0" smtClean="0"/>
          </a:p>
          <a:p>
            <a:pPr>
              <a:defRPr/>
            </a:pPr>
            <a:r>
              <a:rPr lang="en-US" dirty="0" smtClean="0"/>
              <a:t>The </a:t>
            </a:r>
            <a:r>
              <a:rPr lang="en-US" b="1" dirty="0" smtClean="0"/>
              <a:t>flexibility principle </a:t>
            </a:r>
            <a:r>
              <a:rPr lang="en-US" dirty="0" smtClean="0"/>
              <a:t>prescribes that an accounting information system be able to adapt to changes in the company, business environment, and needs of decision makers.</a:t>
            </a:r>
          </a:p>
          <a:p>
            <a:pPr>
              <a:defRPr/>
            </a:pPr>
            <a:r>
              <a:rPr lang="en-US" dirty="0" smtClean="0"/>
              <a:t> </a:t>
            </a:r>
          </a:p>
          <a:p>
            <a:pPr>
              <a:defRPr/>
            </a:pPr>
            <a:r>
              <a:rPr lang="en-US" dirty="0" smtClean="0"/>
              <a:t>The </a:t>
            </a:r>
            <a:r>
              <a:rPr lang="en-US" b="1" dirty="0" smtClean="0"/>
              <a:t>cost-benefit principle </a:t>
            </a:r>
            <a:r>
              <a:rPr lang="en-US" dirty="0" smtClean="0"/>
              <a:t>prescribes that the benefits from an activity in an accounting information system outweigh the costs of that activity. </a:t>
            </a:r>
            <a:endParaRPr lang="en-US" dirty="0" smtClean="0">
              <a:ea typeface="ＭＳ Ｐゴシック" pitchFamily="34" charset="-128"/>
            </a:endParaRPr>
          </a:p>
        </p:txBody>
      </p:sp>
    </p:spTree>
    <p:extLst>
      <p:ext uri="{BB962C8B-B14F-4D97-AF65-F5344CB8AC3E}">
        <p14:creationId xmlns:p14="http://schemas.microsoft.com/office/powerpoint/2010/main" val="64426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2800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2800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2800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2800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2800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2800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55305" name="Rectangle 11"/>
          <p:cNvSpPr>
            <a:spLocks noGrp="1" noChangeArrowheads="1"/>
          </p:cNvSpPr>
          <p:nvPr>
            <p:ph type="body" idx="1"/>
          </p:nvPr>
        </p:nvSpPr>
        <p:spPr>
          <a:xfrm>
            <a:off x="943610" y="4447461"/>
            <a:ext cx="5189855" cy="4213384"/>
          </a:xfrm>
          <a:ln w="12700"/>
        </p:spPr>
        <p:txBody>
          <a:bodyPr lIns="92953" tIns="45661" rIns="92953" bIns="45661">
            <a:normAutofit fontScale="85000" lnSpcReduction="10000"/>
          </a:bodyPr>
          <a:lstStyle/>
          <a:p>
            <a:pPr>
              <a:defRPr/>
            </a:pPr>
            <a:r>
              <a:rPr lang="en-US" dirty="0" smtClean="0"/>
              <a:t>All accounting information systems share components. The five basic components of accounting systems are source documents, input devices, information processors, information storage, and output devices. </a:t>
            </a:r>
          </a:p>
          <a:p>
            <a:pPr>
              <a:defRPr/>
            </a:pPr>
            <a:endParaRPr lang="en-US" dirty="0" smtClean="0"/>
          </a:p>
          <a:p>
            <a:pPr>
              <a:defRPr/>
            </a:pPr>
            <a:r>
              <a:rPr lang="en-US" dirty="0" smtClean="0"/>
              <a:t>Source documents provide the information processed by an accounting system. Examples of source documents include bank statements and checks, invoices from suppliers, billings to customers, cash register files, and employee earnings records. Source documents can be paper, although they increasingly are taking the form of electronic files and Web communications.</a:t>
            </a:r>
          </a:p>
          <a:p>
            <a:pPr>
              <a:defRPr/>
            </a:pPr>
            <a:endParaRPr lang="en-US" dirty="0" smtClean="0"/>
          </a:p>
          <a:p>
            <a:pPr>
              <a:defRPr/>
            </a:pPr>
            <a:r>
              <a:rPr lang="en-US" dirty="0" smtClean="0"/>
              <a:t>Input devices capture information from source documents and transfers</a:t>
            </a:r>
            <a:r>
              <a:rPr lang="en-US" baseline="0" dirty="0" smtClean="0"/>
              <a:t> it</a:t>
            </a:r>
            <a:r>
              <a:rPr lang="en-US" dirty="0" smtClean="0"/>
              <a:t> to the information processing component. These devices convert data on source documents to a form usable for the system. Keyboards and scanners are the most common input devices. For example, bar code readers capture code numbers and transfer them to the organization’s computer for processing. </a:t>
            </a:r>
          </a:p>
          <a:p>
            <a:pPr>
              <a:defRPr/>
            </a:pPr>
            <a:endParaRPr lang="en-US" dirty="0" smtClean="0"/>
          </a:p>
          <a:p>
            <a:pPr>
              <a:defRPr/>
            </a:pPr>
            <a:r>
              <a:rPr lang="en-US" dirty="0" smtClean="0"/>
              <a:t>Information processors transform and summarize information for use in analysis and reporting. </a:t>
            </a:r>
          </a:p>
          <a:p>
            <a:pPr>
              <a:defRPr/>
            </a:pPr>
            <a:endParaRPr lang="en-US" dirty="0" smtClean="0"/>
          </a:p>
          <a:p>
            <a:r>
              <a:rPr lang="en-US" b="0" dirty="0" smtClean="0"/>
              <a:t>Information storage </a:t>
            </a:r>
            <a:r>
              <a:rPr lang="en-US" dirty="0" smtClean="0"/>
              <a:t>keeps data accessible to information processors. After being input and processed, data are stored for use in future analyses and reports. Auditors rely on this database when they audit both financial statements and a company’s controls. </a:t>
            </a:r>
          </a:p>
          <a:p>
            <a:endParaRPr lang="en-US" dirty="0" smtClean="0"/>
          </a:p>
          <a:p>
            <a:r>
              <a:rPr lang="en-US" b="0" dirty="0" smtClean="0"/>
              <a:t>Output devices </a:t>
            </a:r>
            <a:r>
              <a:rPr lang="en-US" dirty="0" smtClean="0"/>
              <a:t>take information out of an accounting system and make it available to users. Common output devices are printers, monitors, projectors, and web communications. Output devices provide users a variety of items including bills to customers, checks to suppliers, employee paychecks, financial statements, and internal reports.</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a:t>
            </a:r>
            <a:endParaRPr lang="en-US" altLang="en-US" sz="1200" dirty="0" smtClean="0">
              <a:ea typeface="ＭＳ Ｐゴシック" pitchFamily="34" charset="-128"/>
            </a:endParaRPr>
          </a:p>
          <a:p>
            <a:pPr>
              <a:defRPr/>
            </a:pPr>
            <a:endParaRPr lang="en-US" dirty="0" smtClean="0">
              <a:ea typeface="ＭＳ Ｐゴシック" pitchFamily="34" charset="-128"/>
            </a:endParaRPr>
          </a:p>
        </p:txBody>
      </p:sp>
    </p:spTree>
    <p:extLst>
      <p:ext uri="{BB962C8B-B14F-4D97-AF65-F5344CB8AC3E}">
        <p14:creationId xmlns:p14="http://schemas.microsoft.com/office/powerpoint/2010/main" val="349780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smtClean="0"/>
              <a:t>Match each of the numbered descriptions with the principle, component, or descriptor that it best reflects.</a:t>
            </a:r>
          </a:p>
          <a:p>
            <a:endParaRPr lang="en-US" dirty="0" smtClean="0"/>
          </a:p>
          <a:p>
            <a:r>
              <a:rPr lang="en-US" dirty="0" smtClean="0"/>
              <a:t>1. Means to take information out of an accounting system and make it available to users. J - Output devices. </a:t>
            </a:r>
          </a:p>
          <a:p>
            <a:r>
              <a:rPr lang="en-US" dirty="0" smtClean="0"/>
              <a:t>2. Keeps data in a form accessible to information processors. I - Information storage. </a:t>
            </a:r>
          </a:p>
          <a:p>
            <a:r>
              <a:rPr lang="en-US" dirty="0" smtClean="0"/>
              <a:t>3. Systems that interpret, transform, and summarize information for use are Information processors; - H. </a:t>
            </a:r>
          </a:p>
          <a:p>
            <a:r>
              <a:rPr lang="en-US" dirty="0" smtClean="0"/>
              <a:t>4. Capture information from source documents and enable its transfer to information processing. G - Input devices. </a:t>
            </a:r>
          </a:p>
          <a:p>
            <a:r>
              <a:rPr lang="en-US" dirty="0" smtClean="0"/>
              <a:t>5. Information for entries that can be in either paper or electronic form. These are the Source documents - F. </a:t>
            </a:r>
          </a:p>
          <a:p>
            <a:r>
              <a:rPr lang="en-US" dirty="0" smtClean="0"/>
              <a:t>6. Prescribes that benefits from an activity in a system outweigh the costs. This is the Cost-benefit principle - E. </a:t>
            </a:r>
          </a:p>
          <a:p>
            <a:r>
              <a:rPr lang="en-US" dirty="0" smtClean="0"/>
              <a:t>7. Prescribes that a system be adaptable to changes in the company, environment, and user needs. This is the Flexibility principle - D. </a:t>
            </a:r>
          </a:p>
          <a:p>
            <a:r>
              <a:rPr lang="en-US" dirty="0" smtClean="0"/>
              <a:t>8. Prescribes that a system conform with a company’s activities, personnel, and structure. This is the Compatibility principle - C. </a:t>
            </a:r>
          </a:p>
          <a:p>
            <a:r>
              <a:rPr lang="en-US" dirty="0" smtClean="0"/>
              <a:t>9. Prescribes that a system report useful, understandable, timely, and pertinent information. This is the Relevance principle - B. </a:t>
            </a:r>
          </a:p>
          <a:p>
            <a:r>
              <a:rPr lang="en-US" dirty="0" smtClean="0"/>
              <a:t>10. Prescribes that a system have internal controls. This is the Control principle - A.</a:t>
            </a:r>
          </a:p>
          <a:p>
            <a:endParaRPr lang="en-US" dirty="0" smtClean="0"/>
          </a:p>
        </p:txBody>
      </p:sp>
    </p:spTree>
    <p:extLst>
      <p:ext uri="{BB962C8B-B14F-4D97-AF65-F5344CB8AC3E}">
        <p14:creationId xmlns:p14="http://schemas.microsoft.com/office/powerpoint/2010/main" val="210385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673738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107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107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107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107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107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p>
        </p:txBody>
      </p:sp>
      <p:sp>
        <p:nvSpPr>
          <p:cNvPr id="13108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31081" name="Rectangle 11"/>
          <p:cNvSpPr>
            <a:spLocks noGrp="1" noChangeArrowheads="1"/>
          </p:cNvSpPr>
          <p:nvPr>
            <p:ph type="body" idx="1"/>
          </p:nvPr>
        </p:nvSpPr>
        <p:spPr bwMode="auto">
          <a:xfrm>
            <a:off x="943610" y="4447461"/>
            <a:ext cx="5189855" cy="4213384"/>
          </a:xfrm>
          <a:noFill/>
        </p:spPr>
        <p:txBody>
          <a:bodyPr wrap="square" lIns="92953" tIns="45661" rIns="92953" bIns="45661" numCol="1" anchor="t" anchorCtr="0" compatLnSpc="1">
            <a:prstTxWarp prst="textNoShape">
              <a:avLst/>
            </a:prstTxWarp>
          </a:bodyPr>
          <a:lstStyle/>
          <a:p>
            <a:r>
              <a:rPr lang="en-US" dirty="0" smtClean="0"/>
              <a:t>A </a:t>
            </a:r>
            <a:r>
              <a:rPr lang="en-US" b="1" dirty="0" smtClean="0"/>
              <a:t>special journal </a:t>
            </a:r>
            <a:r>
              <a:rPr lang="en-US" dirty="0" smtClean="0"/>
              <a:t>is used to record and post transactions of similar type. Most transactions of a merchandiser, for instance, can be categorized into the journals shown in this slide.</a:t>
            </a:r>
          </a:p>
          <a:p>
            <a:endParaRPr lang="en-US" dirty="0" smtClean="0"/>
          </a:p>
          <a:p>
            <a:r>
              <a:rPr lang="en-US" dirty="0" smtClean="0"/>
              <a:t>This is done, for instance, by accumulating debits and credits of similar transactions, which allows posting of amounts as column </a:t>
            </a:r>
            <a:r>
              <a:rPr lang="en-US" i="1" dirty="0" smtClean="0"/>
              <a:t>totals </a:t>
            </a:r>
            <a:r>
              <a:rPr lang="en-US" dirty="0" smtClean="0"/>
              <a:t>rather than as individual amounts. The advantage of this system increases as the number of transactions increases. Special journals allow an </a:t>
            </a:r>
            <a:r>
              <a:rPr lang="en-US" i="1" dirty="0" smtClean="0"/>
              <a:t>efficient division of labor, </a:t>
            </a:r>
            <a:r>
              <a:rPr lang="en-US" dirty="0" smtClean="0"/>
              <a:t>which is also an effective control procedure.</a:t>
            </a:r>
          </a:p>
          <a:p>
            <a:endParaRPr lang="en-US" altLang="en-US" dirty="0" smtClean="0">
              <a:ea typeface="ＭＳ Ｐゴシック" pitchFamily="34" charset="-128"/>
            </a:endParaRPr>
          </a:p>
        </p:txBody>
      </p:sp>
    </p:spTree>
    <p:extLst>
      <p:ext uri="{BB962C8B-B14F-4D97-AF65-F5344CB8AC3E}">
        <p14:creationId xmlns:p14="http://schemas.microsoft.com/office/powerpoint/2010/main" val="401089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524018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76200" y="4846638"/>
            <a:ext cx="4724400" cy="1323975"/>
          </a:xfrm>
          <a:prstGeom prst="rect">
            <a:avLst/>
          </a:prstGeom>
          <a:noFill/>
          <a:ln w="9525">
            <a:noFill/>
            <a:miter lim="800000"/>
            <a:headEnd/>
            <a:tailEnd/>
          </a:ln>
        </p:spPr>
        <p:txBody>
          <a:bodyPr>
            <a:spAutoFit/>
          </a:bodyPr>
          <a:lstStyle/>
          <a:p>
            <a:r>
              <a:rPr lang="en-US" sz="1600" dirty="0">
                <a:solidFill>
                  <a:srgbClr val="953735"/>
                </a:solidFill>
              </a:rPr>
              <a:t>PowerPoint Authors:</a:t>
            </a:r>
          </a:p>
          <a:p>
            <a:r>
              <a:rPr lang="en-US" sz="1600" dirty="0">
                <a:solidFill>
                  <a:srgbClr val="953735"/>
                </a:solidFill>
              </a:rPr>
              <a:t>	Susan Coomer Galbreath, Ph.D., CPA</a:t>
            </a:r>
          </a:p>
          <a:p>
            <a:r>
              <a:rPr lang="en-US" sz="1600" dirty="0">
                <a:solidFill>
                  <a:srgbClr val="953735"/>
                </a:solidFill>
              </a:rPr>
              <a:t>	Charles W. Caldwell, D.B.A., CMA</a:t>
            </a:r>
          </a:p>
          <a:p>
            <a:r>
              <a:rPr lang="en-US" sz="1600" dirty="0">
                <a:solidFill>
                  <a:srgbClr val="953735"/>
                </a:solidFill>
              </a:rPr>
              <a:t>	Jon A. Booker, Ph.D., CPA, CIA</a:t>
            </a:r>
          </a:p>
          <a:p>
            <a:r>
              <a:rPr 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w="9525">
            <a:noFill/>
            <a:miter lim="800000"/>
            <a:headEnd/>
            <a:tailEnd/>
          </a:ln>
        </p:spPr>
        <p:txBody>
          <a:bodyPr wrap="none">
            <a:spAutoFit/>
          </a:bodyPr>
          <a:lstStyle/>
          <a:p>
            <a:pPr eaLnBrk="0" hangingPunct="0"/>
            <a:r>
              <a:rPr lang="en-US" sz="1000" i="1" dirty="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497E93A3-5295-49CC-8CFA-0DC8D709F977}" type="datetime1">
              <a:rPr lang="en-US" smtClean="0"/>
              <a:pPr>
                <a:defRPr/>
              </a:pPr>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67CA1D8E-00A8-4FFB-93C8-08E2917778F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5CD5CC-BD3D-487B-ABF1-C9FE3544CA5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EE1F1C-78E1-401A-8D2B-BED060973067}"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999FFA-292A-4224-9BF6-83A920BC6371}"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2F3A22-3547-4007-9C6B-61B20E14392C}" type="slidenum">
              <a:rPr lang="en-US"/>
              <a:pPr>
                <a:defRPr/>
              </a:pPr>
              <a:t>‹#›</a:t>
            </a:fld>
            <a:endParaRPr lang="en-US" dirty="0"/>
          </a:p>
        </p:txBody>
      </p:sp>
    </p:spTree>
    <p:extLst>
      <p:ext uri="{BB962C8B-B14F-4D97-AF65-F5344CB8AC3E}">
        <p14:creationId xmlns:p14="http://schemas.microsoft.com/office/powerpoint/2010/main" val="38587286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43C578-87FA-4253-B969-C152613832A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1A0A64-6F97-4DEC-93F9-8EEE42510B07}" type="slidenum">
              <a:rPr lang="en-US"/>
              <a:pPr>
                <a:defRPr/>
              </a:pPr>
              <a:t>‹#›</a:t>
            </a:fld>
            <a:endParaRPr lang="en-US" dirty="0"/>
          </a:p>
        </p:txBody>
      </p:sp>
    </p:spTree>
    <p:extLst>
      <p:ext uri="{BB962C8B-B14F-4D97-AF65-F5344CB8AC3E}">
        <p14:creationId xmlns:p14="http://schemas.microsoft.com/office/powerpoint/2010/main" val="15385452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E542EE-0A15-4930-B663-B90F3AFC046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EBE335-83E7-4974-92CA-5FDBE5D62455}" type="slidenum">
              <a:rPr lang="en-US"/>
              <a:pPr>
                <a:defRPr/>
              </a:pPr>
              <a:t>‹#›</a:t>
            </a:fld>
            <a:endParaRPr lang="en-US" dirty="0"/>
          </a:p>
        </p:txBody>
      </p:sp>
    </p:spTree>
    <p:extLst>
      <p:ext uri="{BB962C8B-B14F-4D97-AF65-F5344CB8AC3E}">
        <p14:creationId xmlns:p14="http://schemas.microsoft.com/office/powerpoint/2010/main" val="34293070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607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3D9D95-BD0E-4E06-AA60-EDF08599D12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D5C2A0-BAF5-4522-A934-E6B62E86E0B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51EDF42-02DB-489F-90A5-0572FDABCB9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4A9D0BA-94ED-428D-BF9B-D85D8855E6F7}"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D4853C5-16CC-4AE0-9C8E-DEBBBD52E32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4844ED3-C21A-4E86-8985-439C4D1C3B7D}"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CEA4CCA-5072-42B7-AF37-982A48B0006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2C70B24-46D0-4577-995A-4E3DD982A56E}"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3691F93-3B5B-4E6C-B5CE-7BF61C592B2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D148BA0-4A3D-4C95-BD30-A8CE93533303}"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9A8A066-E685-47C5-87F8-48FC03FB54C3}"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4C3C71-E46C-4DD4-A6D3-A4D4A40414F3}"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F2B5210-262F-4E42-B9D0-FF99412C6605}"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D1FDB3A-D90F-4DD3-90CE-0358D4957CB6}"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3FB2C38-C700-43CE-B574-F76E718D38ED}"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3F9EE51-C887-45E0-8C42-E96015125B98}"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D4714F-E040-4A60-B0D2-CA67B63BB04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537D58-6AEC-4A93-9E71-94C9AD3C8F7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5F1FF0F-59FD-448C-9668-65D0D090B865}"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E63B590-FB51-4A2E-9077-EC35EFAD5397}"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9C2EC5C-41DD-4485-A97B-3AA18B033C1A}"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70B9025-71B5-4AA7-8623-8FB03F20231C}"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2DBB2C-079E-4573-B197-7B290AFB827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F96ECFA-6FD5-4407-9BAA-AF9C81B82F42}"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D06140A-3AB4-4BB1-87D5-854D7A38196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313FC9A-A083-44F3-A984-8A1DC428BAF7}"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4797443-FF78-44A4-998A-233078C13FB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888164-D0CC-4EE7-AA6A-CD9123DEBF2F}"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2540647-AAB9-42FA-920B-235B78ED7E7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EA9D081-2819-42FC-8BE1-D5E956A818FD}"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E843BB9-41E7-4AF4-8C98-DD8CB1B4147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A04ABE9-FEA7-4922-A32B-95C5D09ED3DC}"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2B11E21-3CAE-49FA-8F02-3FE38C3AEB20}"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2823AB2-A6D4-4BD4-97E0-D7E4831520FF}"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94A838-8CAD-4510-8C35-C1E9C91A466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EF7000-53F4-472B-B929-46F45E5CEE9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B6A1C00-7A61-454A-8D69-3E964C43C4E8}"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FE9BBF6-37E7-4428-969E-1E3A9D3FCBC7}"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B9A551-B937-4EE2-9013-7614751F6348}"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244A42D-AE1F-45F9-8E34-B293FBDEC371}"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4D42DFA-0C74-4D79-9024-0FD9C13517A2}"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4A9F27E-3558-4BDE-A84E-A54E53D634E3}"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12A15FE-58C4-459E-83C6-05F7C0DB3820}"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52C9727-A116-4EA5-94D0-12B34494CDDB}"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DA93FAF-0F86-47F7-BE04-6C74609F90A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FEE0060-2124-492F-A921-2E8DB499D136}"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A05FDDF-A092-42A7-BBF9-5F8124C31FB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2F06D3D-CD18-4C06-B702-E929C67EFE34}"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5CC6584-4DCA-46AF-8A29-66E1BB5BB0D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A88A5FE-C447-414B-AFB3-C276C2AF58D2}"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F53B3A-2F01-4A37-9878-CE6710AD69A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FDB7291-04F4-4F48-9E2C-2B0C671FA092}"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34B44A1-E1AA-4244-925E-D54D78EEDAA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87D1E1F-E787-420C-A9FA-276CDB6ED434}"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FBC9CB-746C-4A7C-88B4-6D1356C0560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4D65A55-9561-4CFA-8D9D-FAF810594D19}"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F201CC-7C66-4B0F-BF94-E51B5D829D84}"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1465A81-898D-4EA1-A69B-1A55E4D7EC73}"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627F804-4FC5-4D4C-B01D-74731B3792FD}"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377697E-3A2A-4957-8791-636B95E7770C}"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F91CE7D-960C-475E-A348-26A7A9E6D068}"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3B76CE8-E8A5-4E95-9999-9EEBC40329B9}"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85DCF9-C2BB-4D8D-A0D7-E7EDC9E082F3}"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1AA5D8C-CAAA-467D-BCB7-4A8233BA31AC}"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5686A25-1E80-4D5D-A078-BB807D4AFE26}"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80BCF3F-B786-44D7-B64B-101B86A95038}"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702843E-F085-4BDA-AE23-785BD24E17D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17C3F1C-8D79-4A3A-A1FE-36F751A7728B}"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897237-6E03-4DB1-8708-2111235C6BE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6C5C2B2-AF03-4309-8A6D-EE37D1EAECDC}"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D4D3E66-DFC1-4A35-81B6-82B64548F27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7C7C044-FC1F-4598-A417-BA0A32DCAC32}"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64E2E78-1AC8-4E91-9D2A-B24B99EBD3F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CEF132C-8EFD-4EC0-9695-EAD451FB805A}"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C46AD00-123D-460B-A073-55FDB618E24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09918BE-B19F-47F1-BCA7-9D5642308017}"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241DD36-68F6-4741-A2E6-177797F2397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E5F9B84-51BC-4ACF-B8D2-25718A248974}"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061135-37F0-4200-994B-5DC80E073A1F}" type="datetime1">
              <a:rPr lang="en-US" smtClean="0"/>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EA14AC8-801F-45ED-95FC-134BDE44D21B}"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E89F240-FC5D-41CD-B843-721F51B2086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203B940-F96F-4198-93E8-2913D605E1B2}"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E8351B-2F4C-48AF-BD4F-B3FDE94EF4FF}"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320BB44-7501-4F8B-8A2C-906C823D5CE8}"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52C8F5-0285-4BBC-9E63-4AE6C00128AF}"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5FC8435-58B1-4669-A292-5D942FB7BF64}"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0A2C924-FBAB-479A-9E73-9AF3B40699CD}"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C6317D7-316E-4DEB-93C1-D63DB951A228}"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8600CFC-ADEB-4D9A-BB89-0984707C9D1C}"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CF1A7A2-BD77-461B-9EA1-DC647267F8E1}"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7217650-A575-4ED0-A8DB-441AFFD9117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1C5F296-1F9A-42FF-98B5-57702228A0BE}"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9629315-72C8-43B6-9A97-AB96A95F7BC3}"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FBC01B7-E030-4F3B-B216-B4A594986C59}" type="slidenum">
              <a:rPr lang="en-US"/>
              <a:pPr>
                <a:defRPr/>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58550DA-A00C-4933-9D90-54AC09DAF38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4D52E55-5852-4C5F-AC03-39775A1D4B51}" type="slidenum">
              <a:rPr lang="en-US"/>
              <a:pPr>
                <a:defRPr/>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9FDF1AE-81E4-41C0-9A01-E282DBE9BD4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DEDD596-F7DF-4DFC-AD28-AF53505675E2}" type="slidenum">
              <a:rPr lang="en-US"/>
              <a:pPr>
                <a:defRPr/>
              </a:pPr>
              <a:t>‹#›</a:t>
            </a:fld>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3E9030-7856-4CB4-9928-F72B2CB2150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EFDC755-1C43-46B1-9E7F-AF70D1F9EAEF}"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64BD5E-0F05-49B4-9D63-2DA3333AB273}" type="datetime1">
              <a:rPr lang="en-US" smtClean="0"/>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193F792-8F65-400F-AE50-2D8BB7BD56E5}"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1893693-4C45-4B07-826A-C047BB43FD8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2FC519C-77FA-4C59-810E-7F725263DFFB}" type="slidenum">
              <a:rPr lang="en-US"/>
              <a:pPr>
                <a:defRPr/>
              </a:pPr>
              <a:t>‹#›</a:t>
            </a:fld>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CA6F130-B740-4CD7-A721-5B2CFAD5F70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0E475B7-07CD-4556-B4D4-75726CF9C3AF}" type="slidenum">
              <a:rPr lang="en-US"/>
              <a:pPr>
                <a:defRPr/>
              </a:pPr>
              <a:t>‹#›</a:t>
            </a:fld>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C4E853E-9F50-418A-8E4A-347D9C5218BA}"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7E69E36-B8B6-406F-A249-2EEE086E0C67}" type="slidenum">
              <a:rPr lang="en-US"/>
              <a:pPr>
                <a:defRPr/>
              </a:pPr>
              <a:t>‹#›</a:t>
            </a:fld>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D9DAAAE-241E-455E-A1C0-5CA129F002D5}"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A5F496D-5B0D-4664-B631-C76C8D821A99}" type="slidenum">
              <a:rPr lang="en-US"/>
              <a:pPr>
                <a:defRPr/>
              </a:pPr>
              <a:t>‹#›</a:t>
            </a:fld>
            <a:endParaRPr lang="en-US"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B9B1454-E73B-415A-ABA5-5615F4E4706A}"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80335F5-10E4-4CC9-AE93-F94E34E75601}" type="slidenum">
              <a:rPr lang="en-US"/>
              <a:pPr>
                <a:defRPr/>
              </a:pPr>
              <a:t>‹#›</a:t>
            </a:fld>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AE0DEDE-3AA8-45EE-8CC0-CC34DA8F9DEE}"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01DB731-3472-48FB-A16F-83EB9C93AF6E}" type="slidenum">
              <a:rPr lang="en-US"/>
              <a:pPr>
                <a:defRPr/>
              </a:pPr>
              <a:t>‹#›</a:t>
            </a:fld>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4D1F22-D552-4B8F-8FFA-94F39C50DF11}"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3D17B9F-3727-469D-A432-54BB7F263F0F}" type="slidenum">
              <a:rPr lang="en-US"/>
              <a:pPr>
                <a:defRPr/>
              </a:pPr>
              <a:t>‹#›</a:t>
            </a:fld>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E98486C-0EE6-43EE-8D74-115ECAB84EF9}"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A2BDB9A-17F1-4332-888D-7AA6629B214D}" type="slidenum">
              <a:rPr lang="en-US"/>
              <a:pPr>
                <a:defRPr/>
              </a:pPr>
              <a:t>‹#›</a:t>
            </a:fld>
            <a:endParaRPr lang="en-US"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AF2422F-178B-4A97-B1E5-A215F5FC0A8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3F3C837-F3BD-4DE6-9262-3D8F0732BB52}" type="slidenum">
              <a:rPr lang="en-US"/>
              <a:pPr>
                <a:defRPr/>
              </a:pPr>
              <a:t>‹#›</a:t>
            </a:fld>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A45BEED-444F-4A33-958E-B910356AF3B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08BDEAA-7AD1-46D4-84C8-07580851B4E3}"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B68D91-6817-4C1E-ACDA-9A0C5B0FF76D}" type="datetime1">
              <a:rPr lang="en-US" smtClean="0"/>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FE823B9-A2E9-4CB2-880D-DF7638940EE4}"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8CD5B6E-2AF7-4B05-A4D4-FB2DC3F698B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AFCAB1E-DE07-44CA-B4E3-A1327288F2D0}" type="slidenum">
              <a:rPr lang="en-US"/>
              <a:pPr>
                <a:defRPr/>
              </a:pPr>
              <a:t>‹#›</a:t>
            </a:fld>
            <a:endParaRPr lang="en-US" dirty="0"/>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DAC8D3-7BAF-4B3C-8B4E-808E884BF24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8C9D6AD-9A07-4869-929D-3587783C37F7}" type="slidenum">
              <a:rPr lang="en-US"/>
              <a:pPr>
                <a:defRPr/>
              </a:pPr>
              <a:t>‹#›</a:t>
            </a:fld>
            <a:endParaRPr lang="en-US" dirty="0"/>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6DE34BA-E8A3-40F8-8DA8-06233BA6F2B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4DB51BA-EBA9-4D14-B9EE-E5C939A8EA1B}" type="slidenum">
              <a:rPr lang="en-US"/>
              <a:pPr>
                <a:defRPr/>
              </a:pPr>
              <a:t>‹#›</a:t>
            </a:fld>
            <a:endParaRPr lang="en-US" dirty="0"/>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30822CD-89A1-4EBA-8B7F-D2B4B1E5C64D}"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A0A90AA-01A1-4A27-8612-ED5744E9103E}" type="slidenum">
              <a:rPr lang="en-US"/>
              <a:pPr>
                <a:defRPr/>
              </a:pPr>
              <a:t>‹#›</a:t>
            </a:fld>
            <a:endParaRPr lang="en-US" dirty="0"/>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15E7301-C816-4EEA-A482-7FEA3106A934}"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9E3D409-B38D-47A5-A42A-3CAED662D2FD}" type="slidenum">
              <a:rPr lang="en-US"/>
              <a:pPr>
                <a:defRPr/>
              </a:pPr>
              <a:t>‹#›</a:t>
            </a:fld>
            <a:endParaRPr lang="en-US" dirty="0"/>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944D865-7A2C-42D8-8C7E-FBD0C7A2BB68}"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761CF05-2B28-4ABC-B9F2-2B8358AE9F08}" type="slidenum">
              <a:rPr lang="en-US"/>
              <a:pPr>
                <a:defRPr/>
              </a:pPr>
              <a:t>‹#›</a:t>
            </a:fld>
            <a:endParaRPr lang="en-US" dirty="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938707E-E8AB-4638-A9CA-86C0D2331C44}"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82268C7-A32C-4B81-985D-FAAC1C0AB5E6}" type="slidenum">
              <a:rPr lang="en-US"/>
              <a:pPr>
                <a:defRPr/>
              </a:pPr>
              <a:t>‹#›</a:t>
            </a:fld>
            <a:endParaRPr lang="en-US" dirty="0"/>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58FA480-008C-4AD9-B1C2-0EEC4681CBEC}"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2184CBF-7ED0-4CB6-A161-2732808DBACC}" type="slidenum">
              <a:rPr lang="en-US"/>
              <a:pPr>
                <a:defRPr/>
              </a:pPr>
              <a:t>‹#›</a:t>
            </a:fld>
            <a:endParaRPr lang="en-US" dirty="0"/>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63FE891-5AFE-491C-8CE7-0CB5236EFCFB}"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F4877D1-3407-4D42-8330-8515E38E8D57}" type="slidenum">
              <a:rPr lang="en-US"/>
              <a:pPr>
                <a:defRPr/>
              </a:pPr>
              <a:t>‹#›</a:t>
            </a:fld>
            <a:endParaRPr lang="en-US" dirty="0"/>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4A059FD-F5CB-4992-82EE-02758D4DAC6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0E09C78-1EB8-4CF8-8B77-58029078BF4A}"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83BFF0-A1E9-4603-B40F-9D76F74A5B7C}"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FB8D640-925D-4EA0-965F-BA6734FCA6D8}"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A61895D-4541-4084-8BFF-FE05788FD0E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83EE49-6ECE-4FC1-9624-D57E47BF6310}" type="slidenum">
              <a:rPr lang="en-US"/>
              <a:pPr>
                <a:defRPr/>
              </a:pPr>
              <a:t>‹#›</a:t>
            </a:fld>
            <a:endParaRPr lang="en-US" dirty="0"/>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85F61B-767A-4AF2-BE2F-B31EB4BA39E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D78EF4A-27A9-446D-A426-2893ACDBB2DD}" type="slidenum">
              <a:rPr lang="en-US"/>
              <a:pPr>
                <a:defRPr/>
              </a:pPr>
              <a:t>‹#›</a:t>
            </a:fld>
            <a:endParaRPr lang="en-US" dirty="0"/>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C7E1275-FCA6-40B9-AD1C-938AE642194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A883F9-985A-4E27-AA8C-7C6CA0CB1CC3}" type="slidenum">
              <a:rPr lang="en-US"/>
              <a:pPr>
                <a:defRPr/>
              </a:pPr>
              <a:t>‹#›</a:t>
            </a:fld>
            <a:endParaRPr lang="en-US" dirty="0"/>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B2F6846-5C99-412C-AC0E-3587748990D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942469F-DCA9-4297-9012-3F06DC155DED}" type="slidenum">
              <a:rPr lang="en-US"/>
              <a:pPr>
                <a:defRPr/>
              </a:pPr>
              <a:t>‹#›</a:t>
            </a:fld>
            <a:endParaRPr lang="en-US" dirty="0"/>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08EE18A-30FD-4250-81CF-65DEC53B6AFF}"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7815EB3-B12F-4301-B5C8-208E77AC56EA}" type="slidenum">
              <a:rPr lang="en-US"/>
              <a:pPr>
                <a:defRPr/>
              </a:pPr>
              <a:t>‹#›</a:t>
            </a:fld>
            <a:endParaRPr lang="en-US" dirty="0"/>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44FA58-C4F6-401B-A3FE-B0E0246AE1A5}"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1B52686-5C01-486F-9E4C-0230F1D96EDE}" type="slidenum">
              <a:rPr lang="en-US"/>
              <a:pPr>
                <a:defRPr/>
              </a:pPr>
              <a:t>‹#›</a:t>
            </a:fld>
            <a:endParaRPr lang="en-US" dirty="0"/>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9430C99-A489-4D25-A454-5151A80EB778}"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77C6F18-2A54-44A1-9AD3-6D9217779408}" type="slidenum">
              <a:rPr lang="en-US"/>
              <a:pPr>
                <a:defRPr/>
              </a:pPr>
              <a:t>‹#›</a:t>
            </a:fld>
            <a:endParaRPr lang="en-US" dirty="0"/>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B4FFAC9-5252-461E-854C-4716AFCF4248}"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FB82A5B-8E96-4496-A1CA-ED7A6E399238}" type="slidenum">
              <a:rPr lang="en-US"/>
              <a:pPr>
                <a:defRPr/>
              </a:pPr>
              <a:t>‹#›</a:t>
            </a:fld>
            <a:endParaRPr lang="en-US" dirty="0"/>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C1BF094-9F6D-4772-85D3-F7451A7F82F2}"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4F4B0E-1E5C-4EB5-83FB-B57114ACBDC1}" type="slidenum">
              <a:rPr lang="en-US"/>
              <a:pPr>
                <a:defRPr/>
              </a:pPr>
              <a:t>‹#›</a:t>
            </a:fld>
            <a:endParaRPr lang="en-US" dirty="0"/>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E0FAFCD-C623-4AD1-A099-6F8CBE7D02C0}"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5C810A7-110E-47C1-A48C-F2C99E9457D8}"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F0D800-AAB2-434C-B36B-48D0CB6027DF}"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F72E3CE-E05A-4343-92BF-3D88549935E9}"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E3AA685-9F17-4B85-BF30-2B911E8C4D2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CBFE47F-F6E2-405B-A34A-B7958B594D4E}" type="slidenum">
              <a:rPr lang="en-US"/>
              <a:pPr>
                <a:defRPr/>
              </a:pPr>
              <a:t>‹#›</a:t>
            </a:fld>
            <a:endParaRPr lang="en-US" dirty="0"/>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2D7BB56-7A69-453E-84DB-7149A92FC17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5D6D1D5-6B8D-4D63-AF5C-CBF51681B629}" type="slidenum">
              <a:rPr lang="en-US"/>
              <a:pPr>
                <a:defRPr/>
              </a:pPr>
              <a:t>‹#›</a:t>
            </a:fld>
            <a:endParaRPr lang="en-US" dirty="0"/>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smtClean="0">
                <a:solidFill>
                  <a:srgbClr val="953735"/>
                </a:solidFill>
              </a:rPr>
              <a:t>PowerPoint Authors:</a:t>
            </a:r>
          </a:p>
          <a:p>
            <a:pPr eaLnBrk="1" hangingPunct="1">
              <a:defRPr/>
            </a:pPr>
            <a:r>
              <a:rPr lang="en-US" altLang="en-US" sz="1600" dirty="0" smtClean="0">
                <a:solidFill>
                  <a:srgbClr val="953735"/>
                </a:solidFill>
              </a:rPr>
              <a:t>	Susan Coomer Galbreath, Ph.D., CPA</a:t>
            </a:r>
          </a:p>
          <a:p>
            <a:pPr eaLnBrk="1" hangingPunct="1">
              <a:defRPr/>
            </a:pPr>
            <a:r>
              <a:rPr lang="en-US" altLang="en-US" sz="1600" dirty="0" smtClean="0">
                <a:solidFill>
                  <a:srgbClr val="953735"/>
                </a:solidFill>
              </a:rPr>
              <a:t>	Charles W. Caldwell, D.B.A., CMA</a:t>
            </a:r>
          </a:p>
          <a:p>
            <a:pPr eaLnBrk="1" hangingPunct="1">
              <a:defRPr/>
            </a:pPr>
            <a:r>
              <a:rPr lang="en-US" altLang="en-US" sz="1600" dirty="0" smtClean="0">
                <a:solidFill>
                  <a:srgbClr val="953735"/>
                </a:solidFill>
              </a:rPr>
              <a:t>	Jon A. Booker, Ph.D., CPA, CIA</a:t>
            </a:r>
          </a:p>
          <a:p>
            <a:pPr eaLnBrk="1" hangingPunct="1">
              <a:defRPr/>
            </a:pPr>
            <a:r>
              <a:rPr lang="en-US" altLang="en-US" sz="1600" dirty="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smtClean="0">
                <a:solidFill>
                  <a:srgbClr val="953735"/>
                </a:solidFill>
                <a:latin typeface="Times" pitchFamily="18" charset="0"/>
                <a:ea typeface="ＭＳ Ｐゴシック" pitchFamily="-107"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E230C5F6-DCF5-442D-9C51-AE696269A9B0}" type="datetime1">
              <a:rPr lang="en-US" smtClean="0"/>
              <a:pPr>
                <a:defRPr/>
              </a:pPr>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smtClean="0"/>
              <a:t>Copyright @ 2017 McGraw Hill Education</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393D9AC6-F4C1-4B5F-8853-3DAF9A307F18}" type="slidenum">
              <a:rPr lang="en-US"/>
              <a:pPr>
                <a:defRPr/>
              </a:pPr>
              <a:t>‹#›</a:t>
            </a:fld>
            <a:endParaRPr lang="en-US" dirty="0"/>
          </a:p>
        </p:txBody>
      </p:sp>
    </p:spTree>
    <p:extLst>
      <p:ext uri="{BB962C8B-B14F-4D97-AF65-F5344CB8AC3E}">
        <p14:creationId xmlns:p14="http://schemas.microsoft.com/office/powerpoint/2010/main" val="4745671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54A1C6-8452-4153-984C-13517861A71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6229A46-FBB0-4712-B5AD-9B272A6EFFA3}" type="slidenum">
              <a:rPr lang="en-US"/>
              <a:pPr>
                <a:defRPr/>
              </a:pPr>
              <a:t>‹#›</a:t>
            </a:fld>
            <a:endParaRPr lang="en-US" dirty="0"/>
          </a:p>
        </p:txBody>
      </p:sp>
    </p:spTree>
    <p:extLst>
      <p:ext uri="{BB962C8B-B14F-4D97-AF65-F5344CB8AC3E}">
        <p14:creationId xmlns:p14="http://schemas.microsoft.com/office/powerpoint/2010/main" val="18022136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5C2248-3580-45FC-98EE-3C085F5B8D2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1A58F8-EB02-460C-B1BB-763619FC0FCC}" type="slidenum">
              <a:rPr lang="en-US"/>
              <a:pPr>
                <a:defRPr/>
              </a:pPr>
              <a:t>‹#›</a:t>
            </a:fld>
            <a:endParaRPr lang="en-US" dirty="0"/>
          </a:p>
        </p:txBody>
      </p:sp>
    </p:spTree>
    <p:extLst>
      <p:ext uri="{BB962C8B-B14F-4D97-AF65-F5344CB8AC3E}">
        <p14:creationId xmlns:p14="http://schemas.microsoft.com/office/powerpoint/2010/main" val="31296781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888A84-7676-4D30-AFAB-E2C311B388E8}"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A5F9000-C60B-4136-9139-798748E04EB1}" type="slidenum">
              <a:rPr lang="en-US"/>
              <a:pPr>
                <a:defRPr/>
              </a:pPr>
              <a:t>‹#›</a:t>
            </a:fld>
            <a:endParaRPr lang="en-US" dirty="0"/>
          </a:p>
        </p:txBody>
      </p:sp>
    </p:spTree>
    <p:extLst>
      <p:ext uri="{BB962C8B-B14F-4D97-AF65-F5344CB8AC3E}">
        <p14:creationId xmlns:p14="http://schemas.microsoft.com/office/powerpoint/2010/main" val="14857720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CAC40F-13AF-454D-A646-EFE97DA21B97}" type="datetime1">
              <a:rPr lang="en-US" smtClean="0"/>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431A925-F607-489D-877E-564B96AE2518}" type="slidenum">
              <a:rPr lang="en-US"/>
              <a:pPr>
                <a:defRPr/>
              </a:pPr>
              <a:t>‹#›</a:t>
            </a:fld>
            <a:endParaRPr lang="en-US" dirty="0"/>
          </a:p>
        </p:txBody>
      </p:sp>
    </p:spTree>
    <p:extLst>
      <p:ext uri="{BB962C8B-B14F-4D97-AF65-F5344CB8AC3E}">
        <p14:creationId xmlns:p14="http://schemas.microsoft.com/office/powerpoint/2010/main" val="32501522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72BC94-F248-4959-BF5F-DFB0E01EC0EF}" type="datetime1">
              <a:rPr lang="en-US" smtClean="0"/>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1D1E63F-D895-42BA-A666-20C85BFFBE91}" type="slidenum">
              <a:rPr lang="en-US"/>
              <a:pPr>
                <a:defRPr/>
              </a:pPr>
              <a:t>‹#›</a:t>
            </a:fld>
            <a:endParaRPr lang="en-US" dirty="0"/>
          </a:p>
        </p:txBody>
      </p:sp>
    </p:spTree>
    <p:extLst>
      <p:ext uri="{BB962C8B-B14F-4D97-AF65-F5344CB8AC3E}">
        <p14:creationId xmlns:p14="http://schemas.microsoft.com/office/powerpoint/2010/main" val="22090995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C732FE-1943-4CA2-8DA5-E9DB7AC67B55}" type="datetime1">
              <a:rPr lang="en-US" smtClean="0"/>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D75F7BD-AE40-46FC-89CB-8BE62D62355A}" type="slidenum">
              <a:rPr lang="en-US"/>
              <a:pPr>
                <a:defRPr/>
              </a:pPr>
              <a:t>‹#›</a:t>
            </a:fld>
            <a:endParaRPr lang="en-US" dirty="0"/>
          </a:p>
        </p:txBody>
      </p:sp>
    </p:spTree>
    <p:extLst>
      <p:ext uri="{BB962C8B-B14F-4D97-AF65-F5344CB8AC3E}">
        <p14:creationId xmlns:p14="http://schemas.microsoft.com/office/powerpoint/2010/main" val="1746630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5F58E4-C67A-4816-9B71-3188FF2F9CA5}"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 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34C1D4A-1B12-470C-B03C-59AE294872C2}" type="slidenum">
              <a:rPr lang="en-US"/>
              <a:pPr>
                <a:defRPr/>
              </a:pPr>
              <a:t>‹#›</a:t>
            </a:fld>
            <a:endParaRPr lang="en-US" dirty="0"/>
          </a:p>
        </p:txBody>
      </p:sp>
    </p:spTree>
    <p:extLst>
      <p:ext uri="{BB962C8B-B14F-4D97-AF65-F5344CB8AC3E}">
        <p14:creationId xmlns:p14="http://schemas.microsoft.com/office/powerpoint/2010/main" val="400983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FE18F0F7-ECE8-4A73-94D6-36139D3C03EA}"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B894E01C-1E49-448E-83F1-0AB63601C31C}"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7 - </a:t>
            </a:r>
            <a:fld id="{713E07E7-8837-4EF0-9D83-0E8EFE504D00}"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263"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12C072EC-0E93-41B6-B094-138614E169F8}"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D621958A-978B-438F-843F-5D34342073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44FD8178-B47D-4A96-B4B0-B05322DF7178}"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7E2F68C-4B58-4C6D-BCE2-A16B85C6A8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B4AF0767-835D-41E5-B19C-9BF38F0A7A62}"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414C7C2-0C32-4316-87A4-855745B36B1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E68FB46B-133D-4932-B0AA-01BCBE9E10F0}"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99080C1-6E09-4A0C-A9E9-737AA8D5E96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62078B4A-78DA-4EEC-85F4-FD583CEDA115}"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54C408FB-42CE-4A35-BB50-EA519EFFBFB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1C188221-070E-43A1-8ABD-4A6E294FD4B6}"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BB30B775-095E-47EE-BC6B-FBE96F51E8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BF15CCFE-8614-437E-A698-1B3B724A60F6}"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46A42AA8-99FD-4E41-B7ED-8CD8787E4E4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44993E96-5718-4486-820B-1D85107F4478}"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smtClean="0"/>
              <a:t>Copyright @ 2015 McGraw 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45AF50A-7959-40F3-B12D-44EF862E8016}"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prstClr val="white"/>
                </a:solidFill>
                <a:latin typeface="Calibri" pitchFamily="-84" charset="0"/>
              </a:rPr>
              <a:t>6 - </a:t>
            </a:r>
            <a:fld id="{F2861AEA-9E2B-43EA-9916-6C224FFA1640}" type="slidenum">
              <a:rPr lang="en-US" sz="1000">
                <a:solidFill>
                  <a:prstClr val="white"/>
                </a:solidFill>
                <a:latin typeface="Calibri" pitchFamily="-84" charset="0"/>
              </a:rPr>
              <a:pPr algn="ctr">
                <a:defRPr/>
              </a:pPr>
              <a:t>‹#›</a:t>
            </a:fld>
            <a:endParaRPr lang="en-US" sz="1000" dirty="0">
              <a:solidFill>
                <a:prstClr val="white"/>
              </a:solidFill>
              <a:latin typeface="Calibri" pitchFamily="-84" charset="0"/>
            </a:endParaRPr>
          </a:p>
        </p:txBody>
      </p:sp>
    </p:spTree>
    <p:extLst>
      <p:ext uri="{BB962C8B-B14F-4D97-AF65-F5344CB8AC3E}">
        <p14:creationId xmlns:p14="http://schemas.microsoft.com/office/powerpoint/2010/main" val="401115543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3"/>
          <p:cNvSpPr>
            <a:spLocks noGrp="1"/>
          </p:cNvSpPr>
          <p:nvPr>
            <p:ph type="ctrTitle"/>
          </p:nvPr>
        </p:nvSpPr>
        <p:spPr>
          <a:xfrm>
            <a:off x="533400" y="533400"/>
            <a:ext cx="7772400" cy="1524000"/>
          </a:xfrm>
        </p:spPr>
        <p:txBody>
          <a:bodyPr/>
          <a:lstStyle/>
          <a:p>
            <a:pPr eaLnBrk="1" hangingPunct="1"/>
            <a:r>
              <a:rPr lang="en-US" altLang="en-US" b="1" dirty="0" smtClean="0"/>
              <a:t>Accounting Information Systems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Footer Placeholder 6"/>
          <p:cNvSpPr>
            <a:spLocks noGrp="1"/>
          </p:cNvSpPr>
          <p:nvPr>
            <p:ph type="ftr" sz="quarter" idx="11"/>
          </p:nvPr>
        </p:nvSpPr>
        <p:spPr>
          <a:xfrm>
            <a:off x="2895600" y="5943600"/>
            <a:ext cx="3276600" cy="777875"/>
          </a:xfrm>
        </p:spPr>
        <p:txBody>
          <a:bodyPr/>
          <a:lstStyle/>
          <a:p>
            <a:pPr>
              <a:defRPr/>
            </a:pPr>
            <a:r>
              <a:rPr lang="en-US" dirty="0" smtClean="0"/>
              <a:t>Copyright @ 2017 McGraw Hill Education. </a:t>
            </a:r>
            <a:r>
              <a:rPr lang="en-US" altLang="en-US" dirty="0" smtClean="0">
                <a:solidFill>
                  <a:srgbClr val="898989"/>
                </a:solidFill>
              </a:rPr>
              <a:t>All rights reserved. No reproduction or distribution without the prior written consent of McGraw-Hill Education..</a:t>
            </a:r>
            <a:endParaRPr lang="en-US" dirty="0"/>
          </a:p>
        </p:txBody>
      </p:sp>
      <p:sp>
        <p:nvSpPr>
          <p:cNvPr id="8" name="Subtitle 2"/>
          <p:cNvSpPr>
            <a:spLocks noGrp="1"/>
          </p:cNvSpPr>
          <p:nvPr>
            <p:ph type="subTitle" idx="1"/>
          </p:nvPr>
        </p:nvSpPr>
        <p:spPr>
          <a:xfrm>
            <a:off x="685800" y="1897978"/>
            <a:ext cx="5486400" cy="1752600"/>
          </a:xfrm>
        </p:spPr>
        <p:txBody>
          <a:bodyPr/>
          <a:lstStyle/>
          <a:p>
            <a:pPr algn="l" eaLnBrk="1" hangingPunct="1">
              <a:buFont typeface="Wingdings" pitchFamily="-107" charset="2"/>
              <a:buNone/>
            </a:pPr>
            <a:r>
              <a:rPr lang="en-US" altLang="en-US" dirty="0" smtClean="0">
                <a:solidFill>
                  <a:srgbClr val="898989"/>
                </a:solidFill>
              </a:rPr>
              <a:t>Chapter 7</a:t>
            </a:r>
          </a:p>
        </p:txBody>
      </p:sp>
      <p:sp>
        <p:nvSpPr>
          <p:cNvPr id="9" name="Rectangle 3"/>
          <p:cNvSpPr txBox="1">
            <a:spLocks noChangeArrowheads="1"/>
          </p:cNvSpPr>
          <p:nvPr/>
        </p:nvSpPr>
        <p:spPr bwMode="auto">
          <a:xfrm>
            <a:off x="685800" y="40735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Shaw, and </a:t>
            </a:r>
            <a:r>
              <a:rPr lang="en-US" sz="2800" b="1" dirty="0" err="1" smtClean="0">
                <a:solidFill>
                  <a:srgbClr val="002060"/>
                </a:solidFill>
                <a:ea typeface="ＭＳ Ｐゴシック" pitchFamily="34" charset="-128"/>
              </a:rPr>
              <a:t>Chiappetta</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Fundamental Accounting Principles</a:t>
            </a:r>
          </a:p>
          <a:p>
            <a:pPr algn="l" eaLnBrk="1" hangingPunct="1">
              <a:defRPr/>
            </a:pPr>
            <a:r>
              <a:rPr lang="en-US" sz="2800" b="1" dirty="0" smtClean="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pic>
        <p:nvPicPr>
          <p:cNvPr id="11" name="Picture 10" descr="C:\Users\User\AppData\Local\Temp\SNAGHTML2ccdd7a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582" y="1897978"/>
            <a:ext cx="2431962" cy="312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tLang="en-US" dirty="0"/>
          </a:p>
        </p:txBody>
      </p:sp>
      <p:sp>
        <p:nvSpPr>
          <p:cNvPr id="9830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tLang="en-US" dirty="0"/>
          </a:p>
        </p:txBody>
      </p:sp>
      <p:sp>
        <p:nvSpPr>
          <p:cNvPr id="98308" name="Rectangle 4"/>
          <p:cNvSpPr>
            <a:spLocks noGrp="1" noChangeArrowheads="1"/>
          </p:cNvSpPr>
          <p:nvPr>
            <p:ph type="title"/>
          </p:nvPr>
        </p:nvSpPr>
        <p:spPr>
          <a:xfrm>
            <a:off x="457200" y="533400"/>
            <a:ext cx="8229600" cy="884238"/>
          </a:xfrm>
        </p:spPr>
        <p:txBody>
          <a:bodyPr/>
          <a:lstStyle/>
          <a:p>
            <a:pPr eaLnBrk="1" hangingPunct="1"/>
            <a:r>
              <a:rPr lang="en-US" altLang="en-US" b="1" dirty="0" smtClean="0"/>
              <a:t>Subsidiary Ledgers</a:t>
            </a:r>
          </a:p>
        </p:txBody>
      </p:sp>
      <p:sp>
        <p:nvSpPr>
          <p:cNvPr id="172037" name="Rectangle 5"/>
          <p:cNvSpPr>
            <a:spLocks noChangeArrowheads="1"/>
          </p:cNvSpPr>
          <p:nvPr/>
        </p:nvSpPr>
        <p:spPr bwMode="auto">
          <a:xfrm>
            <a:off x="533400" y="4343400"/>
            <a:ext cx="8001000" cy="1041400"/>
          </a:xfrm>
          <a:prstGeom prst="rect">
            <a:avLst/>
          </a:prstGeom>
          <a:solidFill>
            <a:srgbClr val="F6E9B4"/>
          </a:solidFill>
          <a:ln w="12700" cmpd="dbl">
            <a:solidFill>
              <a:schemeClr val="accent3">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3000" dirty="0">
                <a:solidFill>
                  <a:schemeClr val="accent3">
                    <a:lumMod val="75000"/>
                  </a:schemeClr>
                </a:solidFill>
                <a:ea typeface="ＭＳ Ｐゴシック" pitchFamily="-108" charset="-128"/>
                <a:cs typeface="+mn-cs"/>
              </a:rPr>
              <a:t>Subsidiary ledgers are a listing of individual accounts with common characteristics.</a:t>
            </a:r>
          </a:p>
        </p:txBody>
      </p:sp>
      <p:graphicFrame>
        <p:nvGraphicFramePr>
          <p:cNvPr id="38943" name="Group 31"/>
          <p:cNvGraphicFramePr>
            <a:graphicFrameLocks noGrp="1"/>
          </p:cNvGraphicFramePr>
          <p:nvPr/>
        </p:nvGraphicFramePr>
        <p:xfrm>
          <a:off x="304800" y="1600200"/>
          <a:ext cx="8458201" cy="2438401"/>
        </p:xfrm>
        <a:graphic>
          <a:graphicData uri="http://schemas.openxmlformats.org/drawingml/2006/table">
            <a:tbl>
              <a:tblPr/>
              <a:tblGrid>
                <a:gridCol w="3288766"/>
                <a:gridCol w="2191443"/>
                <a:gridCol w="2977992"/>
              </a:tblGrid>
              <a:tr h="8691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Arial" charset="0"/>
                        </a:rPr>
                        <a:t>Characteristic</a:t>
                      </a:r>
                    </a:p>
                  </a:txBody>
                  <a:tcPr marL="9144" marR="9144" marT="9144"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Arial" charset="0"/>
                        </a:rPr>
                        <a:t>Controlling</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Arial" charset="0"/>
                        </a:rPr>
                        <a:t>Account</a:t>
                      </a:r>
                    </a:p>
                  </a:txBody>
                  <a:tcPr marL="9144" marR="9144" marT="9144"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Arial" charset="0"/>
                        </a:rPr>
                        <a:t>Subsidiary Ledger</a:t>
                      </a:r>
                    </a:p>
                  </a:txBody>
                  <a:tcPr marL="9144" marR="9144" marT="9144" marB="0" anchor="ctr" anchorCtr="1"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r>
              <a:tr h="78463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632523"/>
                          </a:solidFill>
                          <a:effectLst/>
                          <a:latin typeface="Calibri" pitchFamily="34" charset="0"/>
                          <a:ea typeface="ＭＳ Ｐゴシック" pitchFamily="-108" charset="-128"/>
                          <a:cs typeface="Arial" charset="0"/>
                        </a:rPr>
                        <a:t>Amounts due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632523"/>
                          </a:solidFill>
                          <a:effectLst/>
                          <a:latin typeface="Calibri" pitchFamily="34" charset="0"/>
                          <a:ea typeface="ＭＳ Ｐゴシック" pitchFamily="-108" charset="-128"/>
                          <a:cs typeface="Arial" charset="0"/>
                        </a:rPr>
                        <a:t>from customers</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632523"/>
                          </a:solidFill>
                          <a:effectLst/>
                          <a:latin typeface="Calibri" pitchFamily="34" charset="0"/>
                          <a:ea typeface="ＭＳ Ｐゴシック" pitchFamily="-108" charset="-128"/>
                          <a:cs typeface="Arial" charset="0"/>
                        </a:rPr>
                        <a:t> Accounts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632523"/>
                          </a:solidFill>
                          <a:effectLst/>
                          <a:latin typeface="Calibri" pitchFamily="34" charset="0"/>
                          <a:ea typeface="ＭＳ Ｐゴシック" pitchFamily="-108" charset="-128"/>
                          <a:cs typeface="Arial" charset="0"/>
                        </a:rPr>
                        <a:t>Receivable</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632523"/>
                          </a:solidFill>
                          <a:effectLst/>
                          <a:latin typeface="Calibri" pitchFamily="34" charset="0"/>
                          <a:ea typeface="ＭＳ Ｐゴシック" pitchFamily="-108" charset="-128"/>
                          <a:cs typeface="Arial" charset="0"/>
                        </a:rPr>
                        <a:t>Accounts Receivable</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632523"/>
                          </a:solidFill>
                          <a:effectLst/>
                          <a:latin typeface="Calibri" pitchFamily="34" charset="0"/>
                          <a:ea typeface="ＭＳ Ｐゴシック" pitchFamily="-108" charset="-128"/>
                          <a:cs typeface="Arial" charset="0"/>
                        </a:rPr>
                        <a:t>Ledger</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DDDC"/>
                    </a:solidFill>
                  </a:tcPr>
                </a:tc>
              </a:tr>
              <a:tr h="78463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632523"/>
                          </a:solidFill>
                          <a:effectLst/>
                          <a:latin typeface="Calibri" pitchFamily="34" charset="0"/>
                          <a:ea typeface="ＭＳ Ｐゴシック" pitchFamily="-108" charset="-128"/>
                          <a:cs typeface="Arial" charset="0"/>
                        </a:rPr>
                        <a:t>Amounts owed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632523"/>
                          </a:solidFill>
                          <a:effectLst/>
                          <a:latin typeface="Calibri" pitchFamily="34" charset="0"/>
                          <a:ea typeface="ＭＳ Ｐゴシック" pitchFamily="-108" charset="-128"/>
                          <a:cs typeface="Arial" charset="0"/>
                        </a:rPr>
                        <a:t>to creditors</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632523"/>
                          </a:solidFill>
                          <a:effectLst/>
                          <a:latin typeface="Calibri" pitchFamily="34" charset="0"/>
                          <a:ea typeface="ＭＳ Ｐゴシック" pitchFamily="-108" charset="-128"/>
                          <a:cs typeface="Arial" charset="0"/>
                        </a:rPr>
                        <a:t>Accounts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632523"/>
                          </a:solidFill>
                          <a:effectLst/>
                          <a:latin typeface="Calibri" pitchFamily="34" charset="0"/>
                          <a:ea typeface="ＭＳ Ｐゴシック" pitchFamily="-108" charset="-128"/>
                          <a:cs typeface="Arial" charset="0"/>
                        </a:rPr>
                        <a:t>Payable</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DDD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632523"/>
                          </a:solidFill>
                          <a:effectLst/>
                          <a:latin typeface="Calibri" pitchFamily="34" charset="0"/>
                          <a:ea typeface="ＭＳ Ｐゴシック" pitchFamily="-108" charset="-128"/>
                          <a:cs typeface="Arial" charset="0"/>
                        </a:rPr>
                        <a:t>Accounts Payable</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632523"/>
                          </a:solidFill>
                          <a:effectLst/>
                          <a:latin typeface="Calibri" pitchFamily="34" charset="0"/>
                          <a:ea typeface="ＭＳ Ｐゴシック" pitchFamily="-108" charset="-128"/>
                          <a:cs typeface="Arial" charset="0"/>
                        </a:rPr>
                        <a:t>Ledger</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DDDC"/>
                    </a:solidFill>
                  </a:tcPr>
                </a:tc>
              </a:tr>
            </a:tbl>
          </a:graphicData>
        </a:graphic>
      </p:graphicFrame>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8193F792-8F65-400F-AE50-2D8BB7BD56E5}" type="slidenum">
              <a:rPr lang="en-US" smtClean="0"/>
              <a:pPr>
                <a:defRPr/>
              </a:pPr>
              <a:t>10</a:t>
            </a:fld>
            <a:endParaRPr lang="en-US" dirty="0"/>
          </a:p>
        </p:txBody>
      </p:sp>
      <p:sp>
        <p:nvSpPr>
          <p:cNvPr id="10" name="Rounded Rectangle 9"/>
          <p:cNvSpPr/>
          <p:nvPr/>
        </p:nvSpPr>
        <p:spPr>
          <a:xfrm>
            <a:off x="228600" y="6550025"/>
            <a:ext cx="5132387" cy="153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latin typeface="Calibri"/>
              </a:rPr>
              <a:t>Describe the use of controlling accounts and subsidiary ledgers.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381000"/>
            <a:ext cx="8229600" cy="990600"/>
          </a:xfrm>
        </p:spPr>
        <p:txBody>
          <a:bodyPr/>
          <a:lstStyle/>
          <a:p>
            <a:pPr eaLnBrk="1" hangingPunct="1"/>
            <a:r>
              <a:rPr lang="en-US" altLang="en-US" b="1" dirty="0" smtClean="0"/>
              <a:t>Accounts Receivable Ledger</a:t>
            </a:r>
          </a:p>
        </p:txBody>
      </p:sp>
      <p:sp>
        <p:nvSpPr>
          <p:cNvPr id="174087" name="Rectangle 7"/>
          <p:cNvSpPr>
            <a:spLocks noChangeArrowheads="1"/>
          </p:cNvSpPr>
          <p:nvPr/>
        </p:nvSpPr>
        <p:spPr bwMode="auto">
          <a:xfrm>
            <a:off x="0" y="5410201"/>
            <a:ext cx="9144000" cy="643766"/>
          </a:xfrm>
          <a:prstGeom prst="rect">
            <a:avLst/>
          </a:prstGeom>
          <a:solidFill>
            <a:schemeClr val="accent1">
              <a:lumMod val="20000"/>
              <a:lumOff val="80000"/>
            </a:schemeClr>
          </a:solidFill>
          <a:ln w="12700">
            <a:solidFill>
              <a:srgbClr val="C00000"/>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defRPr/>
            </a:pPr>
            <a:r>
              <a:rPr lang="en-US" dirty="0">
                <a:solidFill>
                  <a:srgbClr val="C00000"/>
                </a:solidFill>
                <a:ea typeface="ＭＳ Ｐゴシック" pitchFamily="-108" charset="-128"/>
                <a:cs typeface="+mn-cs"/>
              </a:rPr>
              <a:t>After all items are posted, the balance in the accounts receivable controlling account is </a:t>
            </a:r>
            <a:r>
              <a:rPr lang="en-US" dirty="0">
                <a:solidFill>
                  <a:srgbClr val="1102D0"/>
                </a:solidFill>
                <a:effectLst>
                  <a:outerShdw blurRad="38100" dist="38100" dir="2700000" algn="tl">
                    <a:srgbClr val="000000">
                      <a:alpha val="43137"/>
                    </a:srgbClr>
                  </a:outerShdw>
                </a:effectLst>
                <a:ea typeface="ＭＳ Ｐゴシック" pitchFamily="-108" charset="-128"/>
                <a:cs typeface="+mn-cs"/>
              </a:rPr>
              <a:t>equal to </a:t>
            </a:r>
            <a:r>
              <a:rPr lang="en-US" dirty="0">
                <a:solidFill>
                  <a:srgbClr val="C00000"/>
                </a:solidFill>
                <a:ea typeface="ＭＳ Ｐゴシック" pitchFamily="-108" charset="-128"/>
                <a:cs typeface="+mn-cs"/>
              </a:rPr>
              <a:t>the sum of the balances in the accounts receivable subsidiary ledger.</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8193F792-8F65-400F-AE50-2D8BB7BD56E5}" type="slidenum">
              <a:rPr lang="en-US" smtClean="0"/>
              <a:pPr>
                <a:defRPr/>
              </a:pPr>
              <a:t>11</a:t>
            </a:fld>
            <a:endParaRPr lang="en-US" dirty="0"/>
          </a:p>
        </p:txBody>
      </p:sp>
      <p:sp>
        <p:nvSpPr>
          <p:cNvPr id="8" name="Rounded Rectangle 7"/>
          <p:cNvSpPr/>
          <p:nvPr/>
        </p:nvSpPr>
        <p:spPr>
          <a:xfrm>
            <a:off x="201613" y="6477000"/>
            <a:ext cx="5132387" cy="2444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latin typeface="Calibri"/>
              </a:rPr>
              <a:t>Describe the use of controlling accounts and subsidiary ledgers. </a:t>
            </a:r>
          </a:p>
        </p:txBody>
      </p:sp>
      <p:sp>
        <p:nvSpPr>
          <p:cNvPr id="9" name="TextBox 8"/>
          <p:cNvSpPr txBox="1"/>
          <p:nvPr/>
        </p:nvSpPr>
        <p:spPr>
          <a:xfrm>
            <a:off x="7948613" y="5728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7.4</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609600" y="1642233"/>
            <a:ext cx="7870602" cy="32284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defRPr/>
            </a:pPr>
            <a:r>
              <a:rPr lang="en-US" sz="2400" b="1" dirty="0" smtClean="0">
                <a:solidFill>
                  <a:prstClr val="white"/>
                </a:solidFill>
              </a:rPr>
              <a:t>NEED-TO-KNOW 7-2</a:t>
            </a:r>
            <a:endParaRPr lang="en-US" sz="2400" b="1" dirty="0">
              <a:solidFill>
                <a:prstClr val="white"/>
              </a:solidFill>
            </a:endParaRPr>
          </a:p>
        </p:txBody>
      </p:sp>
      <p:sp>
        <p:nvSpPr>
          <p:cNvPr id="6" name="Rectangle 6"/>
          <p:cNvSpPr>
            <a:spLocks noChangeArrowheads="1"/>
          </p:cNvSpPr>
          <p:nvPr/>
        </p:nvSpPr>
        <p:spPr bwMode="auto">
          <a:xfrm>
            <a:off x="568325" y="630238"/>
            <a:ext cx="82602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Match each of the numbered descriptions with the term, title, or phrase that it best reflects. Indicate your answer</a:t>
            </a:r>
            <a:endParaRPr lang="en-US" altLang="en-US" dirty="0" smtClean="0">
              <a:solidFill>
                <a:prstClr val="black"/>
              </a:solidFill>
              <a:cs typeface="+mn-cs"/>
            </a:endParaRPr>
          </a:p>
        </p:txBody>
      </p:sp>
      <p:sp>
        <p:nvSpPr>
          <p:cNvPr id="7" name="Rectangle 7"/>
          <p:cNvSpPr>
            <a:spLocks noChangeArrowheads="1"/>
          </p:cNvSpPr>
          <p:nvPr/>
        </p:nvSpPr>
        <p:spPr bwMode="auto">
          <a:xfrm>
            <a:off x="568325" y="836613"/>
            <a:ext cx="40132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by entering the letter A through J in the blank provided.</a:t>
            </a:r>
            <a:endParaRPr lang="en-US" altLang="en-US" dirty="0" smtClean="0">
              <a:solidFill>
                <a:prstClr val="black"/>
              </a:solidFill>
              <a:cs typeface="+mn-cs"/>
            </a:endParaRPr>
          </a:p>
        </p:txBody>
      </p:sp>
      <p:sp>
        <p:nvSpPr>
          <p:cNvPr id="8" name="Rectangle 8"/>
          <p:cNvSpPr>
            <a:spLocks noChangeArrowheads="1"/>
          </p:cNvSpPr>
          <p:nvPr/>
        </p:nvSpPr>
        <p:spPr bwMode="auto">
          <a:xfrm>
            <a:off x="568325" y="1135063"/>
            <a:ext cx="1381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 General journal</a:t>
            </a:r>
            <a:endParaRPr lang="en-US" altLang="en-US" dirty="0" smtClean="0">
              <a:solidFill>
                <a:prstClr val="black"/>
              </a:solidFill>
              <a:cs typeface="+mn-cs"/>
            </a:endParaRPr>
          </a:p>
        </p:txBody>
      </p:sp>
      <p:sp>
        <p:nvSpPr>
          <p:cNvPr id="9" name="Rectangle 9"/>
          <p:cNvSpPr>
            <a:spLocks noChangeArrowheads="1"/>
          </p:cNvSpPr>
          <p:nvPr/>
        </p:nvSpPr>
        <p:spPr bwMode="auto">
          <a:xfrm>
            <a:off x="3260725" y="1135063"/>
            <a:ext cx="2228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D. Accounts receivable ledger</a:t>
            </a:r>
            <a:endParaRPr lang="en-US" altLang="en-US" dirty="0" smtClean="0">
              <a:solidFill>
                <a:prstClr val="black"/>
              </a:solidFill>
              <a:cs typeface="+mn-cs"/>
            </a:endParaRPr>
          </a:p>
        </p:txBody>
      </p:sp>
      <p:sp>
        <p:nvSpPr>
          <p:cNvPr id="10" name="Rectangle 10"/>
          <p:cNvSpPr>
            <a:spLocks noChangeArrowheads="1"/>
          </p:cNvSpPr>
          <p:nvPr/>
        </p:nvSpPr>
        <p:spPr bwMode="auto">
          <a:xfrm>
            <a:off x="5953125" y="1135063"/>
            <a:ext cx="12207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G. Sales journal</a:t>
            </a:r>
            <a:endParaRPr lang="en-US" altLang="en-US" dirty="0" smtClean="0">
              <a:solidFill>
                <a:prstClr val="black"/>
              </a:solidFill>
              <a:cs typeface="+mn-cs"/>
            </a:endParaRPr>
          </a:p>
        </p:txBody>
      </p:sp>
      <p:sp>
        <p:nvSpPr>
          <p:cNvPr id="11" name="Rectangle 11"/>
          <p:cNvSpPr>
            <a:spLocks noChangeArrowheads="1"/>
          </p:cNvSpPr>
          <p:nvPr/>
        </p:nvSpPr>
        <p:spPr bwMode="auto">
          <a:xfrm>
            <a:off x="568325" y="1341438"/>
            <a:ext cx="13303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B. Special journal</a:t>
            </a:r>
            <a:endParaRPr lang="en-US" altLang="en-US" dirty="0" smtClean="0">
              <a:solidFill>
                <a:prstClr val="black"/>
              </a:solidFill>
              <a:cs typeface="+mn-cs"/>
            </a:endParaRPr>
          </a:p>
        </p:txBody>
      </p:sp>
      <p:sp>
        <p:nvSpPr>
          <p:cNvPr id="12" name="Rectangle 12"/>
          <p:cNvSpPr>
            <a:spLocks noChangeArrowheads="1"/>
          </p:cNvSpPr>
          <p:nvPr/>
        </p:nvSpPr>
        <p:spPr bwMode="auto">
          <a:xfrm>
            <a:off x="3260725" y="1341438"/>
            <a:ext cx="2046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E. Accounts payable ledger</a:t>
            </a:r>
            <a:endParaRPr lang="en-US" altLang="en-US" dirty="0" smtClean="0">
              <a:solidFill>
                <a:prstClr val="black"/>
              </a:solidFill>
              <a:cs typeface="+mn-cs"/>
            </a:endParaRPr>
          </a:p>
        </p:txBody>
      </p:sp>
      <p:sp>
        <p:nvSpPr>
          <p:cNvPr id="13" name="Rectangle 13"/>
          <p:cNvSpPr>
            <a:spLocks noChangeArrowheads="1"/>
          </p:cNvSpPr>
          <p:nvPr/>
        </p:nvSpPr>
        <p:spPr bwMode="auto">
          <a:xfrm>
            <a:off x="5953125" y="1341438"/>
            <a:ext cx="17954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H. Cash receipts journal</a:t>
            </a:r>
            <a:endParaRPr lang="en-US" altLang="en-US" dirty="0" smtClean="0">
              <a:solidFill>
                <a:prstClr val="black"/>
              </a:solidFill>
              <a:cs typeface="+mn-cs"/>
            </a:endParaRPr>
          </a:p>
        </p:txBody>
      </p:sp>
      <p:sp>
        <p:nvSpPr>
          <p:cNvPr id="14" name="Rectangle 14"/>
          <p:cNvSpPr>
            <a:spLocks noChangeArrowheads="1"/>
          </p:cNvSpPr>
          <p:nvPr/>
        </p:nvSpPr>
        <p:spPr bwMode="auto">
          <a:xfrm>
            <a:off x="568325" y="1547813"/>
            <a:ext cx="1531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 Subsidiary ledger</a:t>
            </a:r>
            <a:endParaRPr lang="en-US" altLang="en-US" dirty="0" smtClean="0">
              <a:solidFill>
                <a:prstClr val="black"/>
              </a:solidFill>
              <a:cs typeface="+mn-cs"/>
            </a:endParaRPr>
          </a:p>
        </p:txBody>
      </p:sp>
      <p:sp>
        <p:nvSpPr>
          <p:cNvPr id="15" name="Rectangle 15"/>
          <p:cNvSpPr>
            <a:spLocks noChangeArrowheads="1"/>
          </p:cNvSpPr>
          <p:nvPr/>
        </p:nvSpPr>
        <p:spPr bwMode="auto">
          <a:xfrm>
            <a:off x="3260725" y="1547813"/>
            <a:ext cx="16430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F. Controlling account</a:t>
            </a:r>
            <a:endParaRPr lang="en-US" altLang="en-US" dirty="0" smtClean="0">
              <a:solidFill>
                <a:prstClr val="black"/>
              </a:solidFill>
              <a:cs typeface="+mn-cs"/>
            </a:endParaRPr>
          </a:p>
        </p:txBody>
      </p:sp>
      <p:sp>
        <p:nvSpPr>
          <p:cNvPr id="16" name="Rectangle 16"/>
          <p:cNvSpPr>
            <a:spLocks noChangeArrowheads="1"/>
          </p:cNvSpPr>
          <p:nvPr/>
        </p:nvSpPr>
        <p:spPr bwMode="auto">
          <a:xfrm>
            <a:off x="5953125" y="1547813"/>
            <a:ext cx="1501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I. Purchases journal</a:t>
            </a:r>
            <a:endParaRPr lang="en-US" altLang="en-US" dirty="0" smtClean="0">
              <a:solidFill>
                <a:prstClr val="black"/>
              </a:solidFill>
              <a:cs typeface="+mn-cs"/>
            </a:endParaRPr>
          </a:p>
        </p:txBody>
      </p:sp>
      <p:sp>
        <p:nvSpPr>
          <p:cNvPr id="17" name="Rectangle 17"/>
          <p:cNvSpPr>
            <a:spLocks noChangeArrowheads="1"/>
          </p:cNvSpPr>
          <p:nvPr/>
        </p:nvSpPr>
        <p:spPr bwMode="auto">
          <a:xfrm>
            <a:off x="5953125" y="1754188"/>
            <a:ext cx="2247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J. Cash disbursements journal</a:t>
            </a:r>
            <a:endParaRPr lang="en-US" altLang="en-US" dirty="0" smtClean="0">
              <a:solidFill>
                <a:prstClr val="black"/>
              </a:solidFill>
              <a:cs typeface="+mn-cs"/>
            </a:endParaRPr>
          </a:p>
        </p:txBody>
      </p:sp>
      <p:sp>
        <p:nvSpPr>
          <p:cNvPr id="18" name="Rectangle 18"/>
          <p:cNvSpPr>
            <a:spLocks noChangeArrowheads="1"/>
          </p:cNvSpPr>
          <p:nvPr/>
        </p:nvSpPr>
        <p:spPr bwMode="auto">
          <a:xfrm>
            <a:off x="1254125" y="2074863"/>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a:t>
            </a:r>
            <a:endParaRPr lang="en-US" altLang="en-US" dirty="0" smtClean="0">
              <a:solidFill>
                <a:prstClr val="black"/>
              </a:solidFill>
              <a:cs typeface="+mn-cs"/>
            </a:endParaRPr>
          </a:p>
        </p:txBody>
      </p:sp>
      <p:sp>
        <p:nvSpPr>
          <p:cNvPr id="20" name="Rectangle 20"/>
          <p:cNvSpPr>
            <a:spLocks noChangeArrowheads="1"/>
          </p:cNvSpPr>
          <p:nvPr/>
        </p:nvSpPr>
        <p:spPr bwMode="auto">
          <a:xfrm>
            <a:off x="2363788" y="2074863"/>
            <a:ext cx="2520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Used to record all cash payments.</a:t>
            </a:r>
            <a:endParaRPr lang="en-US" altLang="en-US" dirty="0" smtClean="0">
              <a:solidFill>
                <a:prstClr val="black"/>
              </a:solidFill>
              <a:cs typeface="+mn-cs"/>
            </a:endParaRPr>
          </a:p>
        </p:txBody>
      </p:sp>
      <p:sp>
        <p:nvSpPr>
          <p:cNvPr id="21" name="Rectangle 21"/>
          <p:cNvSpPr>
            <a:spLocks noChangeArrowheads="1"/>
          </p:cNvSpPr>
          <p:nvPr/>
        </p:nvSpPr>
        <p:spPr bwMode="auto">
          <a:xfrm>
            <a:off x="1254125" y="2290763"/>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a:t>
            </a:r>
            <a:endParaRPr lang="en-US" altLang="en-US" dirty="0" smtClean="0">
              <a:solidFill>
                <a:prstClr val="black"/>
              </a:solidFill>
              <a:cs typeface="+mn-cs"/>
            </a:endParaRPr>
          </a:p>
        </p:txBody>
      </p:sp>
      <p:sp>
        <p:nvSpPr>
          <p:cNvPr id="23" name="Rectangle 23"/>
          <p:cNvSpPr>
            <a:spLocks noChangeArrowheads="1"/>
          </p:cNvSpPr>
          <p:nvPr/>
        </p:nvSpPr>
        <p:spPr bwMode="auto">
          <a:xfrm>
            <a:off x="2363788" y="2290763"/>
            <a:ext cx="26209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Used to record all credit purchases.</a:t>
            </a:r>
            <a:endParaRPr lang="en-US" altLang="en-US" dirty="0" smtClean="0">
              <a:solidFill>
                <a:prstClr val="black"/>
              </a:solidFill>
              <a:cs typeface="+mn-cs"/>
            </a:endParaRPr>
          </a:p>
        </p:txBody>
      </p:sp>
      <p:sp>
        <p:nvSpPr>
          <p:cNvPr id="24" name="Rectangle 24"/>
          <p:cNvSpPr>
            <a:spLocks noChangeArrowheads="1"/>
          </p:cNvSpPr>
          <p:nvPr/>
        </p:nvSpPr>
        <p:spPr bwMode="auto">
          <a:xfrm>
            <a:off x="1254125" y="2508250"/>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3.</a:t>
            </a:r>
            <a:endParaRPr lang="en-US" altLang="en-US" dirty="0" smtClean="0">
              <a:solidFill>
                <a:prstClr val="black"/>
              </a:solidFill>
              <a:cs typeface="+mn-cs"/>
            </a:endParaRPr>
          </a:p>
        </p:txBody>
      </p:sp>
      <p:sp>
        <p:nvSpPr>
          <p:cNvPr id="26" name="Rectangle 26"/>
          <p:cNvSpPr>
            <a:spLocks noChangeArrowheads="1"/>
          </p:cNvSpPr>
          <p:nvPr/>
        </p:nvSpPr>
        <p:spPr bwMode="auto">
          <a:xfrm>
            <a:off x="2363788" y="2508250"/>
            <a:ext cx="25606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Used to record all receipts of cash.</a:t>
            </a:r>
            <a:endParaRPr lang="en-US" altLang="en-US" dirty="0" smtClean="0">
              <a:solidFill>
                <a:prstClr val="black"/>
              </a:solidFill>
              <a:cs typeface="+mn-cs"/>
            </a:endParaRPr>
          </a:p>
        </p:txBody>
      </p:sp>
      <p:sp>
        <p:nvSpPr>
          <p:cNvPr id="27" name="Rectangle 27"/>
          <p:cNvSpPr>
            <a:spLocks noChangeArrowheads="1"/>
          </p:cNvSpPr>
          <p:nvPr/>
        </p:nvSpPr>
        <p:spPr bwMode="auto">
          <a:xfrm>
            <a:off x="1254125" y="2724150"/>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4.</a:t>
            </a:r>
            <a:endParaRPr lang="en-US" altLang="en-US" dirty="0" smtClean="0">
              <a:solidFill>
                <a:prstClr val="black"/>
              </a:solidFill>
              <a:cs typeface="+mn-cs"/>
            </a:endParaRPr>
          </a:p>
        </p:txBody>
      </p:sp>
      <p:sp>
        <p:nvSpPr>
          <p:cNvPr id="29" name="Rectangle 29"/>
          <p:cNvSpPr>
            <a:spLocks noChangeArrowheads="1"/>
          </p:cNvSpPr>
          <p:nvPr/>
        </p:nvSpPr>
        <p:spPr bwMode="auto">
          <a:xfrm>
            <a:off x="2363788" y="2724150"/>
            <a:ext cx="3146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Used to record sales of inventory on credit.</a:t>
            </a:r>
            <a:endParaRPr lang="en-US" altLang="en-US" dirty="0" smtClean="0">
              <a:solidFill>
                <a:prstClr val="black"/>
              </a:solidFill>
              <a:cs typeface="+mn-cs"/>
            </a:endParaRPr>
          </a:p>
        </p:txBody>
      </p:sp>
      <p:sp>
        <p:nvSpPr>
          <p:cNvPr id="30" name="Rectangle 30"/>
          <p:cNvSpPr>
            <a:spLocks noChangeArrowheads="1"/>
          </p:cNvSpPr>
          <p:nvPr/>
        </p:nvSpPr>
        <p:spPr bwMode="auto">
          <a:xfrm>
            <a:off x="1254125" y="2941638"/>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5.</a:t>
            </a:r>
            <a:endParaRPr lang="en-US" altLang="en-US" dirty="0" smtClean="0">
              <a:solidFill>
                <a:prstClr val="black"/>
              </a:solidFill>
              <a:cs typeface="+mn-cs"/>
            </a:endParaRPr>
          </a:p>
        </p:txBody>
      </p:sp>
      <p:sp>
        <p:nvSpPr>
          <p:cNvPr id="256" name="Rectangle 32"/>
          <p:cNvSpPr>
            <a:spLocks noChangeArrowheads="1"/>
          </p:cNvSpPr>
          <p:nvPr/>
        </p:nvSpPr>
        <p:spPr bwMode="auto">
          <a:xfrm>
            <a:off x="2363788" y="2941638"/>
            <a:ext cx="42243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Account that is said to control a specific subsidiary ledger.</a:t>
            </a:r>
            <a:endParaRPr lang="en-US" altLang="en-US" dirty="0" smtClean="0">
              <a:solidFill>
                <a:prstClr val="black"/>
              </a:solidFill>
              <a:cs typeface="+mn-cs"/>
            </a:endParaRPr>
          </a:p>
        </p:txBody>
      </p:sp>
      <p:sp>
        <p:nvSpPr>
          <p:cNvPr id="257" name="Rectangle 33"/>
          <p:cNvSpPr>
            <a:spLocks noChangeArrowheads="1"/>
          </p:cNvSpPr>
          <p:nvPr/>
        </p:nvSpPr>
        <p:spPr bwMode="auto">
          <a:xfrm>
            <a:off x="1254125" y="3157538"/>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6.</a:t>
            </a:r>
            <a:endParaRPr lang="en-US" altLang="en-US" dirty="0" smtClean="0">
              <a:solidFill>
                <a:prstClr val="black"/>
              </a:solidFill>
              <a:cs typeface="+mn-cs"/>
            </a:endParaRPr>
          </a:p>
        </p:txBody>
      </p:sp>
      <p:sp>
        <p:nvSpPr>
          <p:cNvPr id="259" name="Rectangle 35"/>
          <p:cNvSpPr>
            <a:spLocks noChangeArrowheads="1"/>
          </p:cNvSpPr>
          <p:nvPr/>
        </p:nvSpPr>
        <p:spPr bwMode="auto">
          <a:xfrm>
            <a:off x="2363788" y="3157538"/>
            <a:ext cx="33782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Stores transaction data of individual suppliers.</a:t>
            </a:r>
            <a:endParaRPr lang="en-US" altLang="en-US" dirty="0" smtClean="0">
              <a:solidFill>
                <a:prstClr val="black"/>
              </a:solidFill>
              <a:cs typeface="+mn-cs"/>
            </a:endParaRPr>
          </a:p>
        </p:txBody>
      </p:sp>
      <p:sp>
        <p:nvSpPr>
          <p:cNvPr id="260" name="Rectangle 36"/>
          <p:cNvSpPr>
            <a:spLocks noChangeArrowheads="1"/>
          </p:cNvSpPr>
          <p:nvPr/>
        </p:nvSpPr>
        <p:spPr bwMode="auto">
          <a:xfrm>
            <a:off x="1254125" y="3375025"/>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7.</a:t>
            </a:r>
            <a:endParaRPr lang="en-US" altLang="en-US" dirty="0" smtClean="0">
              <a:solidFill>
                <a:prstClr val="black"/>
              </a:solidFill>
              <a:cs typeface="+mn-cs"/>
            </a:endParaRPr>
          </a:p>
        </p:txBody>
      </p:sp>
      <p:sp>
        <p:nvSpPr>
          <p:cNvPr id="262" name="Rectangle 38"/>
          <p:cNvSpPr>
            <a:spLocks noChangeArrowheads="1"/>
          </p:cNvSpPr>
          <p:nvPr/>
        </p:nvSpPr>
        <p:spPr bwMode="auto">
          <a:xfrm>
            <a:off x="2363788" y="3375025"/>
            <a:ext cx="3478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Stores transaction data of individual customers.</a:t>
            </a:r>
            <a:endParaRPr lang="en-US" altLang="en-US" dirty="0" smtClean="0">
              <a:solidFill>
                <a:prstClr val="black"/>
              </a:solidFill>
              <a:cs typeface="+mn-cs"/>
            </a:endParaRPr>
          </a:p>
        </p:txBody>
      </p:sp>
      <p:sp>
        <p:nvSpPr>
          <p:cNvPr id="263" name="Rectangle 39"/>
          <p:cNvSpPr>
            <a:spLocks noChangeArrowheads="1"/>
          </p:cNvSpPr>
          <p:nvPr/>
        </p:nvSpPr>
        <p:spPr bwMode="auto">
          <a:xfrm>
            <a:off x="1254125" y="3590925"/>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8.</a:t>
            </a:r>
            <a:endParaRPr lang="en-US" altLang="en-US" dirty="0" smtClean="0">
              <a:solidFill>
                <a:prstClr val="black"/>
              </a:solidFill>
              <a:cs typeface="+mn-cs"/>
            </a:endParaRPr>
          </a:p>
        </p:txBody>
      </p:sp>
      <p:sp>
        <p:nvSpPr>
          <p:cNvPr id="265" name="Rectangle 41"/>
          <p:cNvSpPr>
            <a:spLocks noChangeArrowheads="1"/>
          </p:cNvSpPr>
          <p:nvPr/>
        </p:nvSpPr>
        <p:spPr bwMode="auto">
          <a:xfrm>
            <a:off x="2363788" y="3590925"/>
            <a:ext cx="5495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Contains detailed information on a specific account from the general ledger.</a:t>
            </a:r>
            <a:endParaRPr lang="en-US" altLang="en-US" dirty="0" smtClean="0">
              <a:solidFill>
                <a:prstClr val="black"/>
              </a:solidFill>
              <a:cs typeface="+mn-cs"/>
            </a:endParaRPr>
          </a:p>
        </p:txBody>
      </p:sp>
      <p:sp>
        <p:nvSpPr>
          <p:cNvPr id="266" name="Rectangle 42"/>
          <p:cNvSpPr>
            <a:spLocks noChangeArrowheads="1"/>
          </p:cNvSpPr>
          <p:nvPr/>
        </p:nvSpPr>
        <p:spPr bwMode="auto">
          <a:xfrm>
            <a:off x="1254125" y="3806825"/>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9.</a:t>
            </a:r>
            <a:endParaRPr lang="en-US" altLang="en-US" dirty="0" smtClean="0">
              <a:solidFill>
                <a:prstClr val="black"/>
              </a:solidFill>
              <a:cs typeface="+mn-cs"/>
            </a:endParaRPr>
          </a:p>
        </p:txBody>
      </p:sp>
      <p:sp>
        <p:nvSpPr>
          <p:cNvPr id="268" name="Rectangle 44"/>
          <p:cNvSpPr>
            <a:spLocks noChangeArrowheads="1"/>
          </p:cNvSpPr>
          <p:nvPr/>
        </p:nvSpPr>
        <p:spPr bwMode="auto">
          <a:xfrm>
            <a:off x="2363788" y="3806825"/>
            <a:ext cx="38115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Used to record and post transactions of similar type.</a:t>
            </a:r>
            <a:endParaRPr lang="en-US" altLang="en-US" dirty="0" smtClean="0">
              <a:solidFill>
                <a:prstClr val="black"/>
              </a:solidFill>
              <a:cs typeface="+mn-cs"/>
            </a:endParaRPr>
          </a:p>
        </p:txBody>
      </p:sp>
      <p:sp>
        <p:nvSpPr>
          <p:cNvPr id="269" name="Rectangle 45"/>
          <p:cNvSpPr>
            <a:spLocks noChangeArrowheads="1"/>
          </p:cNvSpPr>
          <p:nvPr/>
        </p:nvSpPr>
        <p:spPr bwMode="auto">
          <a:xfrm>
            <a:off x="1163638" y="4024313"/>
            <a:ext cx="2317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a:t>
            </a:r>
            <a:endParaRPr lang="en-US" altLang="en-US" dirty="0" smtClean="0">
              <a:solidFill>
                <a:prstClr val="black"/>
              </a:solidFill>
              <a:cs typeface="+mn-cs"/>
            </a:endParaRPr>
          </a:p>
        </p:txBody>
      </p:sp>
      <p:grpSp>
        <p:nvGrpSpPr>
          <p:cNvPr id="2" name="Group 1"/>
          <p:cNvGrpSpPr/>
          <p:nvPr/>
        </p:nvGrpSpPr>
        <p:grpSpPr>
          <a:xfrm>
            <a:off x="1819275" y="2074863"/>
            <a:ext cx="201613" cy="2165350"/>
            <a:chOff x="1819275" y="2074863"/>
            <a:chExt cx="201613" cy="2165350"/>
          </a:xfrm>
        </p:grpSpPr>
        <p:sp>
          <p:nvSpPr>
            <p:cNvPr id="19" name="Rectangle 19"/>
            <p:cNvSpPr>
              <a:spLocks noChangeArrowheads="1"/>
            </p:cNvSpPr>
            <p:nvPr/>
          </p:nvSpPr>
          <p:spPr bwMode="auto">
            <a:xfrm>
              <a:off x="1839913" y="2074863"/>
              <a:ext cx="171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C00000"/>
                  </a:solidFill>
                  <a:cs typeface="+mn-cs"/>
                </a:rPr>
                <a:t>J</a:t>
              </a:r>
              <a:endParaRPr lang="en-US" altLang="en-US" dirty="0" smtClean="0">
                <a:solidFill>
                  <a:prstClr val="black"/>
                </a:solidFill>
                <a:cs typeface="+mn-cs"/>
              </a:endParaRPr>
            </a:p>
          </p:txBody>
        </p:sp>
        <p:sp>
          <p:nvSpPr>
            <p:cNvPr id="22" name="Rectangle 22"/>
            <p:cNvSpPr>
              <a:spLocks noChangeArrowheads="1"/>
            </p:cNvSpPr>
            <p:nvPr/>
          </p:nvSpPr>
          <p:spPr bwMode="auto">
            <a:xfrm>
              <a:off x="1858963" y="2290763"/>
              <a:ext cx="120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C00000"/>
                  </a:solidFill>
                  <a:cs typeface="+mn-cs"/>
                </a:rPr>
                <a:t>I</a:t>
              </a:r>
              <a:endParaRPr lang="en-US" altLang="en-US" dirty="0" smtClean="0">
                <a:solidFill>
                  <a:prstClr val="black"/>
                </a:solidFill>
                <a:cs typeface="+mn-cs"/>
              </a:endParaRPr>
            </a:p>
          </p:txBody>
        </p:sp>
        <p:sp>
          <p:nvSpPr>
            <p:cNvPr id="25" name="Rectangle 25"/>
            <p:cNvSpPr>
              <a:spLocks noChangeArrowheads="1"/>
            </p:cNvSpPr>
            <p:nvPr/>
          </p:nvSpPr>
          <p:spPr bwMode="auto">
            <a:xfrm>
              <a:off x="1819275" y="2508250"/>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C00000"/>
                  </a:solidFill>
                  <a:cs typeface="+mn-cs"/>
                </a:rPr>
                <a:t>H</a:t>
              </a:r>
              <a:endParaRPr lang="en-US" altLang="en-US" dirty="0" smtClean="0">
                <a:solidFill>
                  <a:prstClr val="black"/>
                </a:solidFill>
                <a:cs typeface="+mn-cs"/>
              </a:endParaRPr>
            </a:p>
          </p:txBody>
        </p:sp>
        <p:sp>
          <p:nvSpPr>
            <p:cNvPr id="28" name="Rectangle 28"/>
            <p:cNvSpPr>
              <a:spLocks noChangeArrowheads="1"/>
            </p:cNvSpPr>
            <p:nvPr/>
          </p:nvSpPr>
          <p:spPr bwMode="auto">
            <a:xfrm>
              <a:off x="1819275" y="2724150"/>
              <a:ext cx="2016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C00000"/>
                  </a:solidFill>
                  <a:cs typeface="+mn-cs"/>
                </a:rPr>
                <a:t>G</a:t>
              </a:r>
              <a:endParaRPr lang="en-US" altLang="en-US" dirty="0" smtClean="0">
                <a:solidFill>
                  <a:prstClr val="black"/>
                </a:solidFill>
                <a:cs typeface="+mn-cs"/>
              </a:endParaRPr>
            </a:p>
          </p:txBody>
        </p:sp>
        <p:sp>
          <p:nvSpPr>
            <p:cNvPr id="31" name="Rectangle 31"/>
            <p:cNvSpPr>
              <a:spLocks noChangeArrowheads="1"/>
            </p:cNvSpPr>
            <p:nvPr/>
          </p:nvSpPr>
          <p:spPr bwMode="auto">
            <a:xfrm>
              <a:off x="1828800" y="2941638"/>
              <a:ext cx="180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C00000"/>
                  </a:solidFill>
                  <a:cs typeface="+mn-cs"/>
                </a:rPr>
                <a:t>F</a:t>
              </a:r>
              <a:endParaRPr lang="en-US" altLang="en-US" dirty="0" smtClean="0">
                <a:solidFill>
                  <a:prstClr val="black"/>
                </a:solidFill>
                <a:cs typeface="+mn-cs"/>
              </a:endParaRPr>
            </a:p>
          </p:txBody>
        </p:sp>
        <p:sp>
          <p:nvSpPr>
            <p:cNvPr id="258" name="Rectangle 34"/>
            <p:cNvSpPr>
              <a:spLocks noChangeArrowheads="1"/>
            </p:cNvSpPr>
            <p:nvPr/>
          </p:nvSpPr>
          <p:spPr bwMode="auto">
            <a:xfrm>
              <a:off x="1828800" y="3157538"/>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C00000"/>
                  </a:solidFill>
                  <a:cs typeface="+mn-cs"/>
                </a:rPr>
                <a:t>E</a:t>
              </a:r>
              <a:endParaRPr lang="en-US" altLang="en-US" dirty="0" smtClean="0">
                <a:solidFill>
                  <a:prstClr val="black"/>
                </a:solidFill>
                <a:cs typeface="+mn-cs"/>
              </a:endParaRPr>
            </a:p>
          </p:txBody>
        </p:sp>
        <p:sp>
          <p:nvSpPr>
            <p:cNvPr id="261" name="Rectangle 37"/>
            <p:cNvSpPr>
              <a:spLocks noChangeArrowheads="1"/>
            </p:cNvSpPr>
            <p:nvPr/>
          </p:nvSpPr>
          <p:spPr bwMode="auto">
            <a:xfrm>
              <a:off x="1819275" y="3375025"/>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C00000"/>
                  </a:solidFill>
                  <a:cs typeface="+mn-cs"/>
                </a:rPr>
                <a:t>D</a:t>
              </a:r>
              <a:endParaRPr lang="en-US" altLang="en-US" dirty="0" smtClean="0">
                <a:solidFill>
                  <a:prstClr val="black"/>
                </a:solidFill>
                <a:cs typeface="+mn-cs"/>
              </a:endParaRPr>
            </a:p>
          </p:txBody>
        </p:sp>
        <p:sp>
          <p:nvSpPr>
            <p:cNvPr id="264" name="Rectangle 40"/>
            <p:cNvSpPr>
              <a:spLocks noChangeArrowheads="1"/>
            </p:cNvSpPr>
            <p:nvPr/>
          </p:nvSpPr>
          <p:spPr bwMode="auto">
            <a:xfrm>
              <a:off x="1819275" y="3590925"/>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C00000"/>
                  </a:solidFill>
                  <a:cs typeface="+mn-cs"/>
                </a:rPr>
                <a:t>C</a:t>
              </a:r>
              <a:endParaRPr lang="en-US" altLang="en-US" dirty="0" smtClean="0">
                <a:solidFill>
                  <a:prstClr val="black"/>
                </a:solidFill>
                <a:cs typeface="+mn-cs"/>
              </a:endParaRPr>
            </a:p>
          </p:txBody>
        </p:sp>
        <p:sp>
          <p:nvSpPr>
            <p:cNvPr id="267" name="Rectangle 43"/>
            <p:cNvSpPr>
              <a:spLocks noChangeArrowheads="1"/>
            </p:cNvSpPr>
            <p:nvPr/>
          </p:nvSpPr>
          <p:spPr bwMode="auto">
            <a:xfrm>
              <a:off x="1819275" y="3806825"/>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C00000"/>
                  </a:solidFill>
                  <a:cs typeface="+mn-cs"/>
                </a:rPr>
                <a:t>B</a:t>
              </a:r>
              <a:endParaRPr lang="en-US" altLang="en-US" dirty="0" smtClean="0">
                <a:solidFill>
                  <a:prstClr val="black"/>
                </a:solidFill>
                <a:cs typeface="+mn-cs"/>
              </a:endParaRPr>
            </a:p>
          </p:txBody>
        </p:sp>
        <p:sp>
          <p:nvSpPr>
            <p:cNvPr id="270" name="Rectangle 46"/>
            <p:cNvSpPr>
              <a:spLocks noChangeArrowheads="1"/>
            </p:cNvSpPr>
            <p:nvPr/>
          </p:nvSpPr>
          <p:spPr bwMode="auto">
            <a:xfrm>
              <a:off x="1828800" y="4024313"/>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C00000"/>
                  </a:solidFill>
                  <a:cs typeface="+mn-cs"/>
                </a:rPr>
                <a:t>A</a:t>
              </a:r>
              <a:endParaRPr lang="en-US" altLang="en-US" dirty="0" smtClean="0">
                <a:solidFill>
                  <a:prstClr val="black"/>
                </a:solidFill>
                <a:cs typeface="+mn-cs"/>
              </a:endParaRPr>
            </a:p>
          </p:txBody>
        </p:sp>
      </p:grpSp>
      <p:sp>
        <p:nvSpPr>
          <p:cNvPr id="271" name="Rectangle 47"/>
          <p:cNvSpPr>
            <a:spLocks noChangeArrowheads="1"/>
          </p:cNvSpPr>
          <p:nvPr/>
        </p:nvSpPr>
        <p:spPr bwMode="auto">
          <a:xfrm>
            <a:off x="2363788" y="4024313"/>
            <a:ext cx="4305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All-purpose journal in which we can record any transaction.</a:t>
            </a:r>
            <a:endParaRPr lang="en-US" altLang="en-US" dirty="0" smtClean="0">
              <a:solidFill>
                <a:prstClr val="black"/>
              </a:solidFill>
              <a:cs typeface="+mn-cs"/>
            </a:endParaRPr>
          </a:p>
        </p:txBody>
      </p:sp>
      <p:sp>
        <p:nvSpPr>
          <p:cNvPr id="272" name="Line 48"/>
          <p:cNvSpPr>
            <a:spLocks noChangeShapeType="1"/>
          </p:cNvSpPr>
          <p:nvPr/>
        </p:nvSpPr>
        <p:spPr bwMode="auto">
          <a:xfrm>
            <a:off x="1425575" y="227012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 name="Rectangle 49"/>
          <p:cNvSpPr>
            <a:spLocks noChangeArrowheads="1"/>
          </p:cNvSpPr>
          <p:nvPr/>
        </p:nvSpPr>
        <p:spPr bwMode="auto">
          <a:xfrm>
            <a:off x="1425575" y="2270125"/>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 name="Line 50"/>
          <p:cNvSpPr>
            <a:spLocks noChangeShapeType="1"/>
          </p:cNvSpPr>
          <p:nvPr/>
        </p:nvSpPr>
        <p:spPr bwMode="auto">
          <a:xfrm>
            <a:off x="1425575" y="248761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 name="Rectangle 51"/>
          <p:cNvSpPr>
            <a:spLocks noChangeArrowheads="1"/>
          </p:cNvSpPr>
          <p:nvPr/>
        </p:nvSpPr>
        <p:spPr bwMode="auto">
          <a:xfrm>
            <a:off x="1425575" y="248761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6" name="Line 52"/>
          <p:cNvSpPr>
            <a:spLocks noChangeShapeType="1"/>
          </p:cNvSpPr>
          <p:nvPr/>
        </p:nvSpPr>
        <p:spPr bwMode="auto">
          <a:xfrm>
            <a:off x="1425575" y="270351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7" name="Rectangle 53"/>
          <p:cNvSpPr>
            <a:spLocks noChangeArrowheads="1"/>
          </p:cNvSpPr>
          <p:nvPr/>
        </p:nvSpPr>
        <p:spPr bwMode="auto">
          <a:xfrm>
            <a:off x="1425575" y="2703513"/>
            <a:ext cx="9080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 name="Line 54"/>
          <p:cNvSpPr>
            <a:spLocks noChangeShapeType="1"/>
          </p:cNvSpPr>
          <p:nvPr/>
        </p:nvSpPr>
        <p:spPr bwMode="auto">
          <a:xfrm>
            <a:off x="1425575" y="29210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 name="Rectangle 55"/>
          <p:cNvSpPr>
            <a:spLocks noChangeArrowheads="1"/>
          </p:cNvSpPr>
          <p:nvPr/>
        </p:nvSpPr>
        <p:spPr bwMode="auto">
          <a:xfrm>
            <a:off x="1425575" y="29210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 name="Line 56"/>
          <p:cNvSpPr>
            <a:spLocks noChangeShapeType="1"/>
          </p:cNvSpPr>
          <p:nvPr/>
        </p:nvSpPr>
        <p:spPr bwMode="auto">
          <a:xfrm>
            <a:off x="1425575" y="31369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Rectangle 57"/>
          <p:cNvSpPr>
            <a:spLocks noChangeArrowheads="1"/>
          </p:cNvSpPr>
          <p:nvPr/>
        </p:nvSpPr>
        <p:spPr bwMode="auto">
          <a:xfrm>
            <a:off x="1425575" y="313690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Line 58"/>
          <p:cNvSpPr>
            <a:spLocks noChangeShapeType="1"/>
          </p:cNvSpPr>
          <p:nvPr/>
        </p:nvSpPr>
        <p:spPr bwMode="auto">
          <a:xfrm>
            <a:off x="1425575" y="3354388"/>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Rectangle 59"/>
          <p:cNvSpPr>
            <a:spLocks noChangeArrowheads="1"/>
          </p:cNvSpPr>
          <p:nvPr/>
        </p:nvSpPr>
        <p:spPr bwMode="auto">
          <a:xfrm>
            <a:off x="1425575" y="335438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Line 60"/>
          <p:cNvSpPr>
            <a:spLocks noChangeShapeType="1"/>
          </p:cNvSpPr>
          <p:nvPr/>
        </p:nvSpPr>
        <p:spPr bwMode="auto">
          <a:xfrm>
            <a:off x="1425575" y="3570288"/>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Rectangle 61"/>
          <p:cNvSpPr>
            <a:spLocks noChangeArrowheads="1"/>
          </p:cNvSpPr>
          <p:nvPr/>
        </p:nvSpPr>
        <p:spPr bwMode="auto">
          <a:xfrm>
            <a:off x="1425575" y="3570288"/>
            <a:ext cx="9080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Line 62"/>
          <p:cNvSpPr>
            <a:spLocks noChangeShapeType="1"/>
          </p:cNvSpPr>
          <p:nvPr/>
        </p:nvSpPr>
        <p:spPr bwMode="auto">
          <a:xfrm>
            <a:off x="1425575" y="3786188"/>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0" name="Rectangle 63"/>
          <p:cNvSpPr>
            <a:spLocks noChangeArrowheads="1"/>
          </p:cNvSpPr>
          <p:nvPr/>
        </p:nvSpPr>
        <p:spPr bwMode="auto">
          <a:xfrm>
            <a:off x="1425575" y="3786188"/>
            <a:ext cx="9080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1" name="Line 64"/>
          <p:cNvSpPr>
            <a:spLocks noChangeShapeType="1"/>
          </p:cNvSpPr>
          <p:nvPr/>
        </p:nvSpPr>
        <p:spPr bwMode="auto">
          <a:xfrm>
            <a:off x="1425575" y="400367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2" name="Rectangle 65"/>
          <p:cNvSpPr>
            <a:spLocks noChangeArrowheads="1"/>
          </p:cNvSpPr>
          <p:nvPr/>
        </p:nvSpPr>
        <p:spPr bwMode="auto">
          <a:xfrm>
            <a:off x="1425575" y="400367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3" name="Line 66"/>
          <p:cNvSpPr>
            <a:spLocks noChangeShapeType="1"/>
          </p:cNvSpPr>
          <p:nvPr/>
        </p:nvSpPr>
        <p:spPr bwMode="auto">
          <a:xfrm>
            <a:off x="1425575" y="421957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4" name="Rectangle 67"/>
          <p:cNvSpPr>
            <a:spLocks noChangeArrowheads="1"/>
          </p:cNvSpPr>
          <p:nvPr/>
        </p:nvSpPr>
        <p:spPr bwMode="auto">
          <a:xfrm>
            <a:off x="1425575" y="4219575"/>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 name="Slide Number Placeholder 66"/>
          <p:cNvSpPr>
            <a:spLocks noGrp="1"/>
          </p:cNvSpPr>
          <p:nvPr>
            <p:ph type="sldNum" sz="quarter" idx="12"/>
          </p:nvPr>
        </p:nvSpPr>
        <p:spPr/>
        <p:txBody>
          <a:bodyPr/>
          <a:lstStyle/>
          <a:p>
            <a:pPr>
              <a:defRPr/>
            </a:pPr>
            <a:fld id="{EB888164-D0CC-4EE7-AA6A-CD9123DEBF2F}" type="slidenum">
              <a:rPr lang="en-US" smtClean="0"/>
              <a:pPr>
                <a:defRPr/>
              </a:pPr>
              <a:t>12</a:t>
            </a:fld>
            <a:endParaRPr lang="en-US" dirty="0"/>
          </a:p>
        </p:txBody>
      </p:sp>
      <p:sp>
        <p:nvSpPr>
          <p:cNvPr id="68" name="Rounded Rectangle 67"/>
          <p:cNvSpPr/>
          <p:nvPr/>
        </p:nvSpPr>
        <p:spPr>
          <a:xfrm>
            <a:off x="201614" y="6550057"/>
            <a:ext cx="5105400" cy="1714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 </a:t>
            </a:r>
            <a:r>
              <a:rPr lang="en-US" sz="1100" dirty="0">
                <a:solidFill>
                  <a:prstClr val="black"/>
                </a:solidFill>
                <a:latin typeface="Calibri"/>
              </a:rPr>
              <a:t>Describe the use of controlling accounts and subsidiary ledgers. </a:t>
            </a:r>
          </a:p>
        </p:txBody>
      </p:sp>
      <p:sp>
        <p:nvSpPr>
          <p:cNvPr id="69" name="Rounded Rectangle 68"/>
          <p:cNvSpPr/>
          <p:nvPr/>
        </p:nvSpPr>
        <p:spPr>
          <a:xfrm>
            <a:off x="201614" y="6302408"/>
            <a:ext cx="4141787" cy="1682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smtClean="0">
                <a:solidFill>
                  <a:prstClr val="black"/>
                </a:solidFill>
                <a:latin typeface="Calibri"/>
              </a:rPr>
              <a:t>Explain </a:t>
            </a:r>
            <a:r>
              <a:rPr lang="en-US" sz="1100" dirty="0">
                <a:solidFill>
                  <a:prstClr val="black"/>
                </a:solidFill>
                <a:latin typeface="Calibri"/>
              </a:rPr>
              <a:t>the goals and uses of special journals.</a:t>
            </a:r>
          </a:p>
        </p:txBody>
      </p:sp>
    </p:spTree>
    <p:extLst>
      <p:ext uri="{BB962C8B-B14F-4D97-AF65-F5344CB8AC3E}">
        <p14:creationId xmlns:p14="http://schemas.microsoft.com/office/powerpoint/2010/main" val="28415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56268" y="2119312"/>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P1:	</a:t>
            </a:r>
            <a:br>
              <a:rPr lang="en-US" altLang="en-US" dirty="0" smtClean="0"/>
            </a:br>
            <a:r>
              <a:rPr lang="en-US" dirty="0" smtClean="0">
                <a:solidFill>
                  <a:prstClr val="black"/>
                </a:solidFill>
              </a:rPr>
              <a:t>Journalize </a:t>
            </a:r>
            <a:r>
              <a:rPr lang="en-US" dirty="0">
                <a:solidFill>
                  <a:prstClr val="black"/>
                </a:solidFill>
              </a:rPr>
              <a:t>and post transactions using special journals.</a:t>
            </a:r>
            <a:br>
              <a:rPr lang="en-US" dirty="0">
                <a:solidFill>
                  <a:prstClr val="black"/>
                </a:solidFill>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90600" y="18034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83064" y="4955381"/>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EB888164-D0CC-4EE7-AA6A-CD9123DEBF2F}" type="slidenum">
              <a:rPr lang="en-US" smtClean="0"/>
              <a:pPr>
                <a:defRPr/>
              </a:pPr>
              <a:t>13</a:t>
            </a:fld>
            <a:endParaRPr lang="en-US" dirty="0"/>
          </a:p>
        </p:txBody>
      </p:sp>
      <p:sp>
        <p:nvSpPr>
          <p:cNvPr id="9" name="TextBox 8"/>
          <p:cNvSpPr txBox="1"/>
          <p:nvPr/>
        </p:nvSpPr>
        <p:spPr>
          <a:xfrm>
            <a:off x="2171700" y="983159"/>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title" idx="4294967295"/>
          </p:nvPr>
        </p:nvSpPr>
        <p:spPr>
          <a:xfrm>
            <a:off x="234951" y="550068"/>
            <a:ext cx="8305800" cy="609600"/>
          </a:xfrm>
        </p:spPr>
        <p:txBody>
          <a:bodyPr/>
          <a:lstStyle/>
          <a:p>
            <a:pPr eaLnBrk="1" hangingPunct="1"/>
            <a:r>
              <a:rPr lang="en-US" altLang="en-US" b="1" dirty="0" smtClean="0"/>
              <a:t>Sales Journal</a:t>
            </a:r>
          </a:p>
        </p:txBody>
      </p:sp>
      <p:pic>
        <p:nvPicPr>
          <p:cNvPr id="101380" name="Picture 6"/>
          <p:cNvPicPr>
            <a:picLocks noChangeAspect="1" noChangeArrowheads="1"/>
          </p:cNvPicPr>
          <p:nvPr/>
        </p:nvPicPr>
        <p:blipFill>
          <a:blip r:embed="rId3" cstate="print"/>
          <a:srcRect/>
          <a:stretch>
            <a:fillRect/>
          </a:stretch>
        </p:blipFill>
        <p:spPr bwMode="auto">
          <a:xfrm>
            <a:off x="806451" y="1092000"/>
            <a:ext cx="7162800" cy="5572622"/>
          </a:xfrm>
          <a:prstGeom prst="rect">
            <a:avLst/>
          </a:prstGeom>
          <a:noFill/>
          <a:ln w="9525">
            <a:noFill/>
            <a:miter lim="800000"/>
            <a:headEnd/>
            <a:tailEnd/>
          </a:ln>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FE823B9-A2E9-4CB2-880D-DF7638940EE4}" type="slidenum">
              <a:rPr lang="en-US" smtClean="0"/>
              <a:pPr>
                <a:defRPr/>
              </a:pPr>
              <a:t>14</a:t>
            </a:fld>
            <a:endParaRPr lang="en-US" dirty="0"/>
          </a:p>
        </p:txBody>
      </p:sp>
      <p:sp>
        <p:nvSpPr>
          <p:cNvPr id="7" name="Rounded Rectangle 6"/>
          <p:cNvSpPr/>
          <p:nvPr/>
        </p:nvSpPr>
        <p:spPr>
          <a:xfrm>
            <a:off x="76200" y="6652899"/>
            <a:ext cx="5105400" cy="1714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Journalize and post transactions using special journals.</a:t>
            </a:r>
            <a:endParaRPr lang="en-US" sz="1100" dirty="0">
              <a:solidFill>
                <a:prstClr val="black"/>
              </a:solidFill>
              <a:latin typeface="Calibri"/>
            </a:endParaRPr>
          </a:p>
        </p:txBody>
      </p:sp>
      <p:sp>
        <p:nvSpPr>
          <p:cNvPr id="8" name="TextBox 7"/>
          <p:cNvSpPr txBox="1"/>
          <p:nvPr/>
        </p:nvSpPr>
        <p:spPr>
          <a:xfrm>
            <a:off x="8077200" y="5990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7.5</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P2:	</a:t>
            </a:r>
            <a:br>
              <a:rPr lang="en-US" altLang="en-US" dirty="0" smtClean="0"/>
            </a:br>
            <a:r>
              <a:rPr lang="en-US" dirty="0" smtClean="0">
                <a:solidFill>
                  <a:prstClr val="black"/>
                </a:solidFill>
              </a:rPr>
              <a:t>Prepare </a:t>
            </a:r>
            <a:r>
              <a:rPr lang="en-US" dirty="0">
                <a:solidFill>
                  <a:prstClr val="black"/>
                </a:solidFill>
              </a:rPr>
              <a:t>and prove the accuracy of subsidiary ledgers.</a:t>
            </a:r>
            <a:br>
              <a:rPr lang="en-US" dirty="0">
                <a:solidFill>
                  <a:prstClr val="black"/>
                </a:solidFill>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4943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54A9D0BA-94ED-428D-BF9B-D85D8855E6F7}" type="slidenum">
              <a:rPr lang="en-US" smtClean="0"/>
              <a:pPr>
                <a:defRPr/>
              </a:pPr>
              <a:t>15</a:t>
            </a:fld>
            <a:endParaRPr lang="en-US" dirty="0"/>
          </a:p>
        </p:txBody>
      </p:sp>
      <p:sp>
        <p:nvSpPr>
          <p:cNvPr id="9" name="TextBox 8"/>
          <p:cNvSpPr txBox="1"/>
          <p:nvPr/>
        </p:nvSpPr>
        <p:spPr>
          <a:xfrm>
            <a:off x="2171700" y="983159"/>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323751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533400"/>
            <a:ext cx="8229600" cy="884238"/>
          </a:xfrm>
        </p:spPr>
        <p:txBody>
          <a:bodyPr/>
          <a:lstStyle/>
          <a:p>
            <a:pPr eaLnBrk="1" hangingPunct="1"/>
            <a:r>
              <a:rPr lang="en-US" altLang="en-US" b="1" dirty="0" smtClean="0"/>
              <a:t>Proving the Ledgers</a:t>
            </a:r>
          </a:p>
        </p:txBody>
      </p:sp>
      <p:sp>
        <p:nvSpPr>
          <p:cNvPr id="10" name="Rectangle 9"/>
          <p:cNvSpPr/>
          <p:nvPr/>
        </p:nvSpPr>
        <p:spPr>
          <a:xfrm>
            <a:off x="0" y="5105289"/>
            <a:ext cx="9144000" cy="1384995"/>
          </a:xfrm>
          <a:prstGeom prst="rect">
            <a:avLst/>
          </a:prstGeom>
          <a:solidFill>
            <a:schemeClr val="bg2">
              <a:lumMod val="90000"/>
            </a:schemeClr>
          </a:solidFill>
          <a:ln>
            <a:solidFill>
              <a:schemeClr val="accent2">
                <a:lumMod val="50000"/>
              </a:schemeClr>
            </a:solidFill>
          </a:ln>
        </p:spPr>
        <p:txBody>
          <a:bodyPr wrap="square">
            <a:spAutoFit/>
          </a:bodyPr>
          <a:lstStyle/>
          <a:p>
            <a:pPr algn="ctr">
              <a:defRPr/>
            </a:pPr>
            <a:r>
              <a:rPr lang="en-US" sz="2800" dirty="0">
                <a:solidFill>
                  <a:schemeClr val="accent2">
                    <a:lumMod val="50000"/>
                  </a:schemeClr>
                </a:solidFill>
                <a:cs typeface="+mn-cs"/>
              </a:rPr>
              <a:t>The balance of the Accounts Receivable controlling account in the general ledger should equal the accounts in the accounts receivable subsidiary ledger.</a:t>
            </a:r>
          </a:p>
        </p:txBody>
      </p:sp>
      <p:sp>
        <p:nvSpPr>
          <p:cNvPr id="102406" name="Rectangle 10"/>
          <p:cNvSpPr>
            <a:spLocks noChangeArrowheads="1"/>
          </p:cNvSpPr>
          <p:nvPr/>
        </p:nvSpPr>
        <p:spPr bwMode="auto">
          <a:xfrm>
            <a:off x="762000" y="1432679"/>
            <a:ext cx="7391400" cy="954107"/>
          </a:xfrm>
          <a:prstGeom prst="rect">
            <a:avLst/>
          </a:prstGeom>
          <a:noFill/>
          <a:ln w="9525">
            <a:noFill/>
            <a:miter lim="800000"/>
            <a:headEnd/>
            <a:tailEnd/>
          </a:ln>
        </p:spPr>
        <p:txBody>
          <a:bodyPr wrap="square">
            <a:spAutoFit/>
          </a:bodyPr>
          <a:lstStyle/>
          <a:p>
            <a:pPr algn="ctr"/>
            <a:r>
              <a:rPr lang="en-US" altLang="en-US" sz="2800" dirty="0"/>
              <a:t>A schedule of accounts receivable lists each customer and the balance owed.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8193F792-8F65-400F-AE50-2D8BB7BD56E5}" type="slidenum">
              <a:rPr lang="en-US" smtClean="0"/>
              <a:pPr>
                <a:defRPr/>
              </a:pPr>
              <a:t>16</a:t>
            </a:fld>
            <a:endParaRPr lang="en-US" dirty="0"/>
          </a:p>
        </p:txBody>
      </p:sp>
      <p:sp>
        <p:nvSpPr>
          <p:cNvPr id="9" name="Rounded Rectangle 8"/>
          <p:cNvSpPr/>
          <p:nvPr/>
        </p:nvSpPr>
        <p:spPr>
          <a:xfrm>
            <a:off x="76200" y="6682025"/>
            <a:ext cx="4648200" cy="14229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Prepare and prove the accuracy of subsidiary ledgers.</a:t>
            </a:r>
          </a:p>
        </p:txBody>
      </p:sp>
      <p:pic>
        <p:nvPicPr>
          <p:cNvPr id="2" name="Picture 1"/>
          <p:cNvPicPr>
            <a:picLocks noChangeAspect="1"/>
          </p:cNvPicPr>
          <p:nvPr/>
        </p:nvPicPr>
        <p:blipFill>
          <a:blip r:embed="rId3"/>
          <a:stretch>
            <a:fillRect/>
          </a:stretch>
        </p:blipFill>
        <p:spPr>
          <a:xfrm>
            <a:off x="2038249" y="2571856"/>
            <a:ext cx="4514951" cy="2302242"/>
          </a:xfrm>
          <a:prstGeom prst="rect">
            <a:avLst/>
          </a:prstGeom>
        </p:spPr>
      </p:pic>
      <p:sp>
        <p:nvSpPr>
          <p:cNvPr id="11" name="TextBox 10"/>
          <p:cNvSpPr txBox="1"/>
          <p:nvPr/>
        </p:nvSpPr>
        <p:spPr>
          <a:xfrm>
            <a:off x="8077200" y="5990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7.6</a:t>
            </a:r>
            <a:endParaRPr lang="en-US" kern="0" dirty="0">
              <a:latin typeface="Berlin Sans FB" panose="020E0602020502020306" pitchFamily="34" charset="0"/>
            </a:endParaRPr>
          </a:p>
        </p:txBody>
      </p:sp>
    </p:spTree>
    <p:extLst>
      <p:ext uri="{BB962C8B-B14F-4D97-AF65-F5344CB8AC3E}">
        <p14:creationId xmlns:p14="http://schemas.microsoft.com/office/powerpoint/2010/main" val="349653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990600" y="533400"/>
            <a:ext cx="7315200" cy="884238"/>
          </a:xfrm>
        </p:spPr>
        <p:txBody>
          <a:bodyPr/>
          <a:lstStyle/>
          <a:p>
            <a:pPr eaLnBrk="1" hangingPunct="1"/>
            <a:r>
              <a:rPr lang="en-US" altLang="en-US" b="1" dirty="0" smtClean="0"/>
              <a:t>Sales Taxes</a:t>
            </a:r>
          </a:p>
        </p:txBody>
      </p:sp>
      <p:pic>
        <p:nvPicPr>
          <p:cNvPr id="103428" name="Picture 3"/>
          <p:cNvPicPr>
            <a:picLocks noChangeAspect="1" noChangeArrowheads="1"/>
          </p:cNvPicPr>
          <p:nvPr/>
        </p:nvPicPr>
        <p:blipFill>
          <a:blip r:embed="rId3" cstate="print"/>
          <a:srcRect/>
          <a:stretch>
            <a:fillRect/>
          </a:stretch>
        </p:blipFill>
        <p:spPr bwMode="auto">
          <a:xfrm>
            <a:off x="152400" y="4191000"/>
            <a:ext cx="8856663" cy="1676400"/>
          </a:xfrm>
          <a:prstGeom prst="rect">
            <a:avLst/>
          </a:prstGeom>
          <a:noFill/>
          <a:ln w="9525">
            <a:noFill/>
            <a:miter lim="800000"/>
            <a:headEnd/>
            <a:tailEnd/>
          </a:ln>
        </p:spPr>
      </p:pic>
      <p:sp>
        <p:nvSpPr>
          <p:cNvPr id="8" name="Rectangle 7"/>
          <p:cNvSpPr/>
          <p:nvPr/>
        </p:nvSpPr>
        <p:spPr>
          <a:xfrm>
            <a:off x="381000" y="1828800"/>
            <a:ext cx="4572000" cy="1938992"/>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defRPr/>
            </a:pPr>
            <a:r>
              <a:rPr lang="en-US" sz="2400" b="1" dirty="0">
                <a:solidFill>
                  <a:schemeClr val="accent2">
                    <a:lumMod val="50000"/>
                  </a:schemeClr>
                </a:solidFill>
                <a:cs typeface="+mn-cs"/>
              </a:rPr>
              <a:t>Governmental agencies often require sellers to collect sales taxes from customers and to periodically send these taxes to the appropriate agency. </a:t>
            </a:r>
          </a:p>
        </p:txBody>
      </p:sp>
      <p:sp>
        <p:nvSpPr>
          <p:cNvPr id="9" name="Oval 8"/>
          <p:cNvSpPr/>
          <p:nvPr/>
        </p:nvSpPr>
        <p:spPr>
          <a:xfrm>
            <a:off x="4533900" y="4572000"/>
            <a:ext cx="1143000" cy="1143000"/>
          </a:xfrm>
          <a:prstGeom prst="ellipse">
            <a:avLst/>
          </a:prstGeom>
          <a:solidFill>
            <a:srgbClr val="1102D0">
              <a:alpha val="0"/>
            </a:srgbClr>
          </a:solidFill>
          <a:ln w="76200">
            <a:solidFill>
              <a:srgbClr val="1102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3431" name="Picture 4" descr="C:\Users\DoddandSusan\AppData\Local\Microsoft\Windows\Temporary Internet Files\Content.IE5\5E8N2X5D\MC900231114[1].wmf"/>
          <p:cNvPicPr>
            <a:picLocks noChangeAspect="1" noChangeArrowheads="1"/>
          </p:cNvPicPr>
          <p:nvPr/>
        </p:nvPicPr>
        <p:blipFill>
          <a:blip r:embed="rId4" cstate="print"/>
          <a:srcRect/>
          <a:stretch>
            <a:fillRect/>
          </a:stretch>
        </p:blipFill>
        <p:spPr bwMode="auto">
          <a:xfrm>
            <a:off x="5562600" y="1676400"/>
            <a:ext cx="2592388" cy="2119313"/>
          </a:xfrm>
          <a:prstGeom prst="rect">
            <a:avLst/>
          </a:prstGeom>
          <a:noFill/>
          <a:ln w="9525">
            <a:noFill/>
            <a:miter lim="800000"/>
            <a:headEnd/>
            <a:tailEnd/>
          </a:ln>
        </p:spPr>
      </p:pic>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8193F792-8F65-400F-AE50-2D8BB7BD56E5}" type="slidenum">
              <a:rPr lang="en-US" smtClean="0"/>
              <a:pPr>
                <a:defRPr/>
              </a:pPr>
              <a:t>17</a:t>
            </a:fld>
            <a:endParaRPr lang="en-US" dirty="0"/>
          </a:p>
        </p:txBody>
      </p:sp>
      <p:sp>
        <p:nvSpPr>
          <p:cNvPr id="12" name="Rounded Rectangle 11"/>
          <p:cNvSpPr/>
          <p:nvPr/>
        </p:nvSpPr>
        <p:spPr>
          <a:xfrm>
            <a:off x="76200" y="6652899"/>
            <a:ext cx="5105400" cy="1714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Journalize and post transactions using special journals.</a:t>
            </a:r>
            <a:endParaRPr lang="en-US" sz="11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609600"/>
            <a:ext cx="8229600" cy="914400"/>
          </a:xfrm>
        </p:spPr>
        <p:txBody>
          <a:bodyPr/>
          <a:lstStyle/>
          <a:p>
            <a:pPr eaLnBrk="1" hangingPunct="1"/>
            <a:r>
              <a:rPr lang="en-US" altLang="en-US" b="1" dirty="0" smtClean="0"/>
              <a:t>Sales Returns and Allowances</a:t>
            </a:r>
          </a:p>
        </p:txBody>
      </p:sp>
      <p:sp>
        <p:nvSpPr>
          <p:cNvPr id="198660" name="Rectangle 4"/>
          <p:cNvSpPr>
            <a:spLocks noChangeArrowheads="1"/>
          </p:cNvSpPr>
          <p:nvPr/>
        </p:nvSpPr>
        <p:spPr bwMode="auto">
          <a:xfrm>
            <a:off x="420688" y="1803400"/>
            <a:ext cx="8226425" cy="1016000"/>
          </a:xfrm>
          <a:prstGeom prst="rect">
            <a:avLst/>
          </a:prstGeom>
          <a:solidFill>
            <a:schemeClr val="accent2">
              <a:lumMod val="5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3000" dirty="0">
                <a:solidFill>
                  <a:schemeClr val="bg2"/>
                </a:solidFill>
                <a:ea typeface="ＭＳ Ｐゴシック" pitchFamily="-108" charset="-128"/>
                <a:cs typeface="+mn-cs"/>
              </a:rPr>
              <a:t>If a company has few sales returns, they may be recorded in the General Journal.</a:t>
            </a:r>
          </a:p>
        </p:txBody>
      </p:sp>
      <p:sp>
        <p:nvSpPr>
          <p:cNvPr id="198662" name="Rectangle 6"/>
          <p:cNvSpPr>
            <a:spLocks noChangeArrowheads="1"/>
          </p:cNvSpPr>
          <p:nvPr/>
        </p:nvSpPr>
        <p:spPr bwMode="auto">
          <a:xfrm>
            <a:off x="533400" y="4800600"/>
            <a:ext cx="8001000" cy="1013098"/>
          </a:xfrm>
          <a:prstGeom prst="rect">
            <a:avLst/>
          </a:prstGeom>
          <a:solidFill>
            <a:schemeClr val="accent2">
              <a:lumMod val="5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defRPr/>
            </a:pPr>
            <a:r>
              <a:rPr lang="en-US" sz="3000" dirty="0">
                <a:solidFill>
                  <a:schemeClr val="bg2"/>
                </a:solidFill>
                <a:ea typeface="ＭＳ Ｐゴシック" pitchFamily="-108" charset="-128"/>
                <a:cs typeface="+mn-cs"/>
              </a:rPr>
              <a:t>A company with many sales returns may use a Sales Returns and Allowances Journal.</a:t>
            </a:r>
          </a:p>
        </p:txBody>
      </p:sp>
      <p:pic>
        <p:nvPicPr>
          <p:cNvPr id="104454" name="Picture 7"/>
          <p:cNvPicPr>
            <a:picLocks noChangeAspect="1" noChangeArrowheads="1"/>
          </p:cNvPicPr>
          <p:nvPr/>
        </p:nvPicPr>
        <p:blipFill>
          <a:blip r:embed="rId3" cstate="print"/>
          <a:srcRect/>
          <a:stretch>
            <a:fillRect/>
          </a:stretch>
        </p:blipFill>
        <p:spPr bwMode="auto">
          <a:xfrm>
            <a:off x="525463" y="3324225"/>
            <a:ext cx="8085137" cy="866775"/>
          </a:xfrm>
          <a:prstGeom prst="rect">
            <a:avLst/>
          </a:prstGeom>
          <a:noFill/>
          <a:ln w="9525">
            <a:solidFill>
              <a:schemeClr val="tx1"/>
            </a:solid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8193F792-8F65-400F-AE50-2D8BB7BD56E5}" type="slidenum">
              <a:rPr lang="en-US" smtClean="0"/>
              <a:pPr>
                <a:defRPr/>
              </a:pPr>
              <a:t>18</a:t>
            </a:fld>
            <a:endParaRPr lang="en-US" dirty="0"/>
          </a:p>
        </p:txBody>
      </p:sp>
      <p:sp>
        <p:nvSpPr>
          <p:cNvPr id="9" name="Rounded Rectangle 8"/>
          <p:cNvSpPr/>
          <p:nvPr/>
        </p:nvSpPr>
        <p:spPr>
          <a:xfrm>
            <a:off x="76200" y="6652899"/>
            <a:ext cx="5105400" cy="1714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Journalize and post transactions using special journals.</a:t>
            </a:r>
            <a:endParaRPr lang="en-US" sz="11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defRPr/>
            </a:pPr>
            <a:r>
              <a:rPr lang="en-US" sz="2400" b="1" dirty="0" smtClean="0">
                <a:solidFill>
                  <a:prstClr val="white"/>
                </a:solidFill>
              </a:rPr>
              <a:t>NEED-TO-KNOW 7-3</a:t>
            </a:r>
            <a:endParaRPr lang="en-US" sz="2400" b="1" dirty="0">
              <a:solidFill>
                <a:prstClr val="white"/>
              </a:solidFill>
            </a:endParaRPr>
          </a:p>
        </p:txBody>
      </p:sp>
      <p:sp>
        <p:nvSpPr>
          <p:cNvPr id="2764" name="Rectangle 45"/>
          <p:cNvSpPr>
            <a:spLocks noChangeArrowheads="1"/>
          </p:cNvSpPr>
          <p:nvPr/>
        </p:nvSpPr>
        <p:spPr bwMode="auto">
          <a:xfrm>
            <a:off x="1016000" y="782638"/>
            <a:ext cx="626132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Prepare headings for a sales journal and then record the following sales transactions.</a:t>
            </a:r>
            <a:endParaRPr lang="en-US" altLang="en-US" dirty="0" smtClean="0">
              <a:solidFill>
                <a:prstClr val="black"/>
              </a:solidFill>
              <a:cs typeface="+mn-cs"/>
            </a:endParaRPr>
          </a:p>
        </p:txBody>
      </p:sp>
      <p:sp>
        <p:nvSpPr>
          <p:cNvPr id="2766" name="Rectangle 47"/>
          <p:cNvSpPr>
            <a:spLocks noChangeArrowheads="1"/>
          </p:cNvSpPr>
          <p:nvPr/>
        </p:nvSpPr>
        <p:spPr bwMode="auto">
          <a:xfrm>
            <a:off x="1295400" y="1195388"/>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July 7</a:t>
            </a:r>
            <a:endParaRPr lang="en-US" altLang="en-US" dirty="0" smtClean="0">
              <a:solidFill>
                <a:prstClr val="black"/>
              </a:solidFill>
              <a:cs typeface="+mn-cs"/>
            </a:endParaRPr>
          </a:p>
        </p:txBody>
      </p:sp>
      <p:sp>
        <p:nvSpPr>
          <p:cNvPr id="2767" name="Rectangle 48"/>
          <p:cNvSpPr>
            <a:spLocks noChangeArrowheads="1"/>
          </p:cNvSpPr>
          <p:nvPr/>
        </p:nvSpPr>
        <p:spPr bwMode="auto">
          <a:xfrm>
            <a:off x="1914525" y="1195388"/>
            <a:ext cx="61229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Sold merchandise costing $400 to J. Dahl for $600, terms 2/10, n/30, invoice no. 704.</a:t>
            </a:r>
            <a:endParaRPr lang="en-US" altLang="en-US" dirty="0" smtClean="0">
              <a:solidFill>
                <a:prstClr val="black"/>
              </a:solidFill>
              <a:cs typeface="+mn-cs"/>
            </a:endParaRPr>
          </a:p>
        </p:txBody>
      </p:sp>
      <p:sp>
        <p:nvSpPr>
          <p:cNvPr id="2768" name="Rectangle 49"/>
          <p:cNvSpPr>
            <a:spLocks noChangeArrowheads="1"/>
          </p:cNvSpPr>
          <p:nvPr/>
        </p:nvSpPr>
        <p:spPr bwMode="auto">
          <a:xfrm>
            <a:off x="1530350" y="1401763"/>
            <a:ext cx="292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 12</a:t>
            </a:r>
            <a:endParaRPr lang="en-US" altLang="en-US" dirty="0" smtClean="0">
              <a:solidFill>
                <a:prstClr val="black"/>
              </a:solidFill>
              <a:cs typeface="+mn-cs"/>
            </a:endParaRPr>
          </a:p>
        </p:txBody>
      </p:sp>
      <p:sp>
        <p:nvSpPr>
          <p:cNvPr id="2769" name="Rectangle 50"/>
          <p:cNvSpPr>
            <a:spLocks noChangeArrowheads="1"/>
          </p:cNvSpPr>
          <p:nvPr/>
        </p:nvSpPr>
        <p:spPr bwMode="auto">
          <a:xfrm>
            <a:off x="1914525" y="1401763"/>
            <a:ext cx="56880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Sold merchandise costing $100 to R. Lim for $150, terms n/30, invoice no. 705.</a:t>
            </a:r>
            <a:endParaRPr lang="en-US" altLang="en-US" dirty="0" smtClean="0">
              <a:solidFill>
                <a:prstClr val="black"/>
              </a:solidFill>
              <a:cs typeface="+mn-cs"/>
            </a:endParaRPr>
          </a:p>
        </p:txBody>
      </p:sp>
      <p:sp>
        <p:nvSpPr>
          <p:cNvPr id="2" name="Rounded Rectangle 1"/>
          <p:cNvSpPr/>
          <p:nvPr/>
        </p:nvSpPr>
        <p:spPr>
          <a:xfrm>
            <a:off x="1662113" y="3581400"/>
            <a:ext cx="5119687"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The Sales Journal is used to record all sales on account; every transaction results in a Debit to Accounts Receivable and a Credit to </a:t>
            </a:r>
            <a:r>
              <a:rPr lang="en-US" dirty="0" smtClean="0">
                <a:solidFill>
                  <a:prstClr val="white"/>
                </a:solidFill>
              </a:rPr>
              <a:t>Sales.</a:t>
            </a:r>
            <a:endParaRPr lang="en-US" dirty="0">
              <a:solidFill>
                <a:prstClr val="white"/>
              </a:solidFill>
            </a:endParaRPr>
          </a:p>
        </p:txBody>
      </p:sp>
      <p:sp>
        <p:nvSpPr>
          <p:cNvPr id="7" name="Rectangle 5"/>
          <p:cNvSpPr>
            <a:spLocks noChangeArrowheads="1"/>
          </p:cNvSpPr>
          <p:nvPr/>
        </p:nvSpPr>
        <p:spPr bwMode="auto">
          <a:xfrm>
            <a:off x="1071563" y="1828800"/>
            <a:ext cx="7000875" cy="66516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1495425" y="2057400"/>
            <a:ext cx="3429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b="1" dirty="0" smtClean="0">
                <a:solidFill>
                  <a:srgbClr val="000000"/>
                </a:solidFill>
                <a:cs typeface="+mn-cs"/>
              </a:rPr>
              <a:t>Date</a:t>
            </a:r>
            <a:endParaRPr lang="en-US" altLang="en-US" dirty="0" smtClean="0">
              <a:solidFill>
                <a:prstClr val="black"/>
              </a:solidFill>
              <a:cs typeface="+mn-cs"/>
            </a:endParaRPr>
          </a:p>
        </p:txBody>
      </p:sp>
      <p:sp>
        <p:nvSpPr>
          <p:cNvPr id="9" name="Rectangle 7"/>
          <p:cNvSpPr>
            <a:spLocks noChangeArrowheads="1"/>
          </p:cNvSpPr>
          <p:nvPr/>
        </p:nvSpPr>
        <p:spPr bwMode="auto">
          <a:xfrm>
            <a:off x="2271713" y="2057400"/>
            <a:ext cx="6254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b="1" dirty="0" smtClean="0">
                <a:solidFill>
                  <a:srgbClr val="000000"/>
                </a:solidFill>
                <a:cs typeface="+mn-cs"/>
              </a:rPr>
              <a:t>Account </a:t>
            </a:r>
            <a:endParaRPr lang="en-US" altLang="en-US" dirty="0" smtClean="0">
              <a:solidFill>
                <a:prstClr val="black"/>
              </a:solidFill>
              <a:cs typeface="+mn-cs"/>
            </a:endParaRPr>
          </a:p>
        </p:txBody>
      </p:sp>
      <p:sp>
        <p:nvSpPr>
          <p:cNvPr id="10" name="Rectangle 8"/>
          <p:cNvSpPr>
            <a:spLocks noChangeArrowheads="1"/>
          </p:cNvSpPr>
          <p:nvPr/>
        </p:nvSpPr>
        <p:spPr bwMode="auto">
          <a:xfrm>
            <a:off x="2292350" y="2222500"/>
            <a:ext cx="5238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b="1" dirty="0" smtClean="0">
                <a:solidFill>
                  <a:srgbClr val="000000"/>
                </a:solidFill>
                <a:cs typeface="+mn-cs"/>
              </a:rPr>
              <a:t>debited</a:t>
            </a:r>
            <a:endParaRPr lang="en-US" altLang="en-US" dirty="0" smtClean="0">
              <a:solidFill>
                <a:prstClr val="black"/>
              </a:solidFill>
              <a:cs typeface="+mn-cs"/>
            </a:endParaRPr>
          </a:p>
        </p:txBody>
      </p:sp>
      <p:sp>
        <p:nvSpPr>
          <p:cNvPr id="11" name="Rectangle 9"/>
          <p:cNvSpPr>
            <a:spLocks noChangeArrowheads="1"/>
          </p:cNvSpPr>
          <p:nvPr/>
        </p:nvSpPr>
        <p:spPr bwMode="auto">
          <a:xfrm>
            <a:off x="2998788" y="2057400"/>
            <a:ext cx="5143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b="1" dirty="0" smtClean="0">
                <a:solidFill>
                  <a:srgbClr val="000000"/>
                </a:solidFill>
                <a:cs typeface="+mn-cs"/>
              </a:rPr>
              <a:t>Invoice</a:t>
            </a:r>
            <a:endParaRPr lang="en-US" altLang="en-US" dirty="0" smtClean="0">
              <a:solidFill>
                <a:prstClr val="black"/>
              </a:solidFill>
              <a:cs typeface="+mn-cs"/>
            </a:endParaRPr>
          </a:p>
        </p:txBody>
      </p:sp>
      <p:sp>
        <p:nvSpPr>
          <p:cNvPr id="12" name="Rectangle 10"/>
          <p:cNvSpPr>
            <a:spLocks noChangeArrowheads="1"/>
          </p:cNvSpPr>
          <p:nvPr/>
        </p:nvSpPr>
        <p:spPr bwMode="auto">
          <a:xfrm>
            <a:off x="2978150" y="2222500"/>
            <a:ext cx="5556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b="1" dirty="0" smtClean="0">
                <a:solidFill>
                  <a:srgbClr val="000000"/>
                </a:solidFill>
                <a:cs typeface="+mn-cs"/>
              </a:rPr>
              <a:t>Number</a:t>
            </a:r>
            <a:endParaRPr lang="en-US" altLang="en-US" dirty="0" smtClean="0">
              <a:solidFill>
                <a:prstClr val="black"/>
              </a:solidFill>
              <a:cs typeface="+mn-cs"/>
            </a:endParaRPr>
          </a:p>
        </p:txBody>
      </p:sp>
      <p:sp>
        <p:nvSpPr>
          <p:cNvPr id="13" name="Rectangle 11"/>
          <p:cNvSpPr>
            <a:spLocks noChangeArrowheads="1"/>
          </p:cNvSpPr>
          <p:nvPr/>
        </p:nvSpPr>
        <p:spPr bwMode="auto">
          <a:xfrm>
            <a:off x="3856038" y="2057400"/>
            <a:ext cx="454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b="1" dirty="0" smtClean="0">
                <a:solidFill>
                  <a:srgbClr val="000000"/>
                </a:solidFill>
                <a:cs typeface="+mn-cs"/>
              </a:rPr>
              <a:t>Terms</a:t>
            </a:r>
            <a:endParaRPr lang="en-US" altLang="en-US" dirty="0" smtClean="0">
              <a:solidFill>
                <a:prstClr val="black"/>
              </a:solidFill>
              <a:cs typeface="+mn-cs"/>
            </a:endParaRPr>
          </a:p>
        </p:txBody>
      </p:sp>
      <p:sp>
        <p:nvSpPr>
          <p:cNvPr id="14" name="Rectangle 12"/>
          <p:cNvSpPr>
            <a:spLocks noChangeArrowheads="1"/>
          </p:cNvSpPr>
          <p:nvPr/>
        </p:nvSpPr>
        <p:spPr bwMode="auto">
          <a:xfrm>
            <a:off x="1293813" y="2503488"/>
            <a:ext cx="4333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Jul 7</a:t>
            </a:r>
            <a:endParaRPr lang="en-US" altLang="en-US" dirty="0" smtClean="0">
              <a:solidFill>
                <a:prstClr val="black"/>
              </a:solidFill>
              <a:cs typeface="+mn-cs"/>
            </a:endParaRPr>
          </a:p>
        </p:txBody>
      </p:sp>
      <p:sp>
        <p:nvSpPr>
          <p:cNvPr id="15" name="Rectangle 13"/>
          <p:cNvSpPr>
            <a:spLocks noChangeArrowheads="1"/>
          </p:cNvSpPr>
          <p:nvPr/>
        </p:nvSpPr>
        <p:spPr bwMode="auto">
          <a:xfrm>
            <a:off x="2232025" y="2503488"/>
            <a:ext cx="6048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J. Dahl</a:t>
            </a:r>
            <a:endParaRPr lang="en-US" altLang="en-US" dirty="0" smtClean="0">
              <a:solidFill>
                <a:prstClr val="black"/>
              </a:solidFill>
              <a:cs typeface="+mn-cs"/>
            </a:endParaRPr>
          </a:p>
        </p:txBody>
      </p:sp>
      <p:sp>
        <p:nvSpPr>
          <p:cNvPr id="16" name="Rectangle 14"/>
          <p:cNvSpPr>
            <a:spLocks noChangeArrowheads="1"/>
          </p:cNvSpPr>
          <p:nvPr/>
        </p:nvSpPr>
        <p:spPr bwMode="auto">
          <a:xfrm>
            <a:off x="3281363" y="2503488"/>
            <a:ext cx="352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704</a:t>
            </a:r>
            <a:endParaRPr lang="en-US" altLang="en-US" dirty="0" smtClean="0">
              <a:solidFill>
                <a:prstClr val="black"/>
              </a:solidFill>
              <a:cs typeface="+mn-cs"/>
            </a:endParaRPr>
          </a:p>
        </p:txBody>
      </p:sp>
      <p:sp>
        <p:nvSpPr>
          <p:cNvPr id="17" name="Rectangle 15"/>
          <p:cNvSpPr>
            <a:spLocks noChangeArrowheads="1"/>
          </p:cNvSpPr>
          <p:nvPr/>
        </p:nvSpPr>
        <p:spPr bwMode="auto">
          <a:xfrm>
            <a:off x="3714750" y="2503488"/>
            <a:ext cx="8366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2/10, n/30</a:t>
            </a:r>
            <a:endParaRPr lang="en-US" altLang="en-US" dirty="0" smtClean="0">
              <a:solidFill>
                <a:prstClr val="black"/>
              </a:solidFill>
              <a:cs typeface="+mn-cs"/>
            </a:endParaRPr>
          </a:p>
        </p:txBody>
      </p:sp>
      <p:sp>
        <p:nvSpPr>
          <p:cNvPr id="18" name="Rectangle 16"/>
          <p:cNvSpPr>
            <a:spLocks noChangeArrowheads="1"/>
          </p:cNvSpPr>
          <p:nvPr/>
        </p:nvSpPr>
        <p:spPr bwMode="auto">
          <a:xfrm>
            <a:off x="1293813" y="2711450"/>
            <a:ext cx="523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Jul 12</a:t>
            </a:r>
            <a:endParaRPr lang="en-US" altLang="en-US" dirty="0" smtClean="0">
              <a:solidFill>
                <a:prstClr val="black"/>
              </a:solidFill>
              <a:cs typeface="+mn-cs"/>
            </a:endParaRPr>
          </a:p>
        </p:txBody>
      </p:sp>
      <p:sp>
        <p:nvSpPr>
          <p:cNvPr id="19" name="Rectangle 17"/>
          <p:cNvSpPr>
            <a:spLocks noChangeArrowheads="1"/>
          </p:cNvSpPr>
          <p:nvPr/>
        </p:nvSpPr>
        <p:spPr bwMode="auto">
          <a:xfrm>
            <a:off x="2232025" y="2711450"/>
            <a:ext cx="5651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R. Lim</a:t>
            </a:r>
            <a:endParaRPr lang="en-US" altLang="en-US" dirty="0" smtClean="0">
              <a:solidFill>
                <a:prstClr val="black"/>
              </a:solidFill>
              <a:cs typeface="+mn-cs"/>
            </a:endParaRPr>
          </a:p>
        </p:txBody>
      </p:sp>
      <p:sp>
        <p:nvSpPr>
          <p:cNvPr id="20" name="Rectangle 18"/>
          <p:cNvSpPr>
            <a:spLocks noChangeArrowheads="1"/>
          </p:cNvSpPr>
          <p:nvPr/>
        </p:nvSpPr>
        <p:spPr bwMode="auto">
          <a:xfrm>
            <a:off x="3281363" y="2711450"/>
            <a:ext cx="352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705</a:t>
            </a:r>
            <a:endParaRPr lang="en-US" altLang="en-US" dirty="0" smtClean="0">
              <a:solidFill>
                <a:prstClr val="black"/>
              </a:solidFill>
              <a:cs typeface="+mn-cs"/>
            </a:endParaRPr>
          </a:p>
        </p:txBody>
      </p:sp>
      <p:sp>
        <p:nvSpPr>
          <p:cNvPr id="21" name="Rectangle 19"/>
          <p:cNvSpPr>
            <a:spLocks noChangeArrowheads="1"/>
          </p:cNvSpPr>
          <p:nvPr/>
        </p:nvSpPr>
        <p:spPr bwMode="auto">
          <a:xfrm>
            <a:off x="3714750" y="2711450"/>
            <a:ext cx="4032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n/30</a:t>
            </a:r>
            <a:endParaRPr lang="en-US" altLang="en-US" dirty="0" smtClean="0">
              <a:solidFill>
                <a:prstClr val="black"/>
              </a:solidFill>
              <a:cs typeface="+mn-cs"/>
            </a:endParaRPr>
          </a:p>
        </p:txBody>
      </p:sp>
      <p:sp>
        <p:nvSpPr>
          <p:cNvPr id="22" name="Rectangle 20"/>
          <p:cNvSpPr>
            <a:spLocks noChangeArrowheads="1"/>
          </p:cNvSpPr>
          <p:nvPr/>
        </p:nvSpPr>
        <p:spPr bwMode="auto">
          <a:xfrm>
            <a:off x="4551363" y="2057400"/>
            <a:ext cx="15938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b="1" dirty="0" smtClean="0">
                <a:solidFill>
                  <a:srgbClr val="000000"/>
                </a:solidFill>
                <a:cs typeface="+mn-cs"/>
              </a:rPr>
              <a:t>Accounts Receivable Dr.</a:t>
            </a:r>
            <a:endParaRPr lang="en-US" altLang="en-US" dirty="0" smtClean="0">
              <a:solidFill>
                <a:prstClr val="black"/>
              </a:solidFill>
              <a:cs typeface="+mn-cs"/>
            </a:endParaRPr>
          </a:p>
        </p:txBody>
      </p:sp>
      <p:sp>
        <p:nvSpPr>
          <p:cNvPr id="23" name="Rectangle 21"/>
          <p:cNvSpPr>
            <a:spLocks noChangeArrowheads="1"/>
          </p:cNvSpPr>
          <p:nvPr/>
        </p:nvSpPr>
        <p:spPr bwMode="auto">
          <a:xfrm>
            <a:off x="5046663" y="2222500"/>
            <a:ext cx="6254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b="1" dirty="0" smtClean="0">
                <a:solidFill>
                  <a:srgbClr val="000000"/>
                </a:solidFill>
                <a:cs typeface="+mn-cs"/>
              </a:rPr>
              <a:t>Sales Cr.</a:t>
            </a:r>
            <a:endParaRPr lang="en-US" altLang="en-US" dirty="0" smtClean="0">
              <a:solidFill>
                <a:prstClr val="black"/>
              </a:solidFill>
              <a:cs typeface="+mn-cs"/>
            </a:endParaRPr>
          </a:p>
        </p:txBody>
      </p:sp>
      <p:sp>
        <p:nvSpPr>
          <p:cNvPr id="24" name="Rectangle 22"/>
          <p:cNvSpPr>
            <a:spLocks noChangeArrowheads="1"/>
          </p:cNvSpPr>
          <p:nvPr/>
        </p:nvSpPr>
        <p:spPr bwMode="auto">
          <a:xfrm>
            <a:off x="6378575" y="2057400"/>
            <a:ext cx="150336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b="1" dirty="0" smtClean="0">
                <a:solidFill>
                  <a:srgbClr val="000000"/>
                </a:solidFill>
                <a:cs typeface="+mn-cs"/>
              </a:rPr>
              <a:t>Cost of Goods Sold Dr.</a:t>
            </a:r>
            <a:endParaRPr lang="en-US" altLang="en-US" dirty="0" smtClean="0">
              <a:solidFill>
                <a:prstClr val="black"/>
              </a:solidFill>
              <a:cs typeface="+mn-cs"/>
            </a:endParaRPr>
          </a:p>
        </p:txBody>
      </p:sp>
      <p:sp>
        <p:nvSpPr>
          <p:cNvPr id="25" name="Rectangle 23"/>
          <p:cNvSpPr>
            <a:spLocks noChangeArrowheads="1"/>
          </p:cNvSpPr>
          <p:nvPr/>
        </p:nvSpPr>
        <p:spPr bwMode="auto">
          <a:xfrm>
            <a:off x="6691313" y="2222500"/>
            <a:ext cx="8667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b="1" dirty="0" smtClean="0">
                <a:solidFill>
                  <a:srgbClr val="000000"/>
                </a:solidFill>
                <a:cs typeface="+mn-cs"/>
              </a:rPr>
              <a:t>Inventory Cr.</a:t>
            </a:r>
            <a:endParaRPr lang="en-US" altLang="en-US" dirty="0" smtClean="0">
              <a:solidFill>
                <a:prstClr val="black"/>
              </a:solidFill>
              <a:cs typeface="+mn-cs"/>
            </a:endParaRPr>
          </a:p>
        </p:txBody>
      </p:sp>
      <p:sp>
        <p:nvSpPr>
          <p:cNvPr id="26" name="Rectangle 24"/>
          <p:cNvSpPr>
            <a:spLocks noChangeArrowheads="1"/>
          </p:cNvSpPr>
          <p:nvPr/>
        </p:nvSpPr>
        <p:spPr bwMode="auto">
          <a:xfrm>
            <a:off x="5227638" y="2503488"/>
            <a:ext cx="352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600</a:t>
            </a:r>
            <a:endParaRPr lang="en-US" altLang="en-US" dirty="0" smtClean="0">
              <a:solidFill>
                <a:prstClr val="black"/>
              </a:solidFill>
              <a:cs typeface="+mn-cs"/>
            </a:endParaRPr>
          </a:p>
        </p:txBody>
      </p:sp>
      <p:sp>
        <p:nvSpPr>
          <p:cNvPr id="27" name="Rectangle 25"/>
          <p:cNvSpPr>
            <a:spLocks noChangeArrowheads="1"/>
          </p:cNvSpPr>
          <p:nvPr/>
        </p:nvSpPr>
        <p:spPr bwMode="auto">
          <a:xfrm>
            <a:off x="7073900" y="2503488"/>
            <a:ext cx="352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400</a:t>
            </a:r>
            <a:endParaRPr lang="en-US" altLang="en-US" dirty="0" smtClean="0">
              <a:solidFill>
                <a:prstClr val="black"/>
              </a:solidFill>
              <a:cs typeface="+mn-cs"/>
            </a:endParaRPr>
          </a:p>
        </p:txBody>
      </p:sp>
      <p:sp>
        <p:nvSpPr>
          <p:cNvPr id="28" name="Rectangle 26"/>
          <p:cNvSpPr>
            <a:spLocks noChangeArrowheads="1"/>
          </p:cNvSpPr>
          <p:nvPr/>
        </p:nvSpPr>
        <p:spPr bwMode="auto">
          <a:xfrm>
            <a:off x="3886200" y="1849438"/>
            <a:ext cx="15335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SALES JOURNAL</a:t>
            </a:r>
            <a:endParaRPr lang="en-US" altLang="en-US" dirty="0" smtClean="0">
              <a:solidFill>
                <a:prstClr val="black"/>
              </a:solidFill>
              <a:cs typeface="+mn-cs"/>
            </a:endParaRPr>
          </a:p>
        </p:txBody>
      </p:sp>
      <p:sp>
        <p:nvSpPr>
          <p:cNvPr id="29" name="Rectangle 27"/>
          <p:cNvSpPr>
            <a:spLocks noChangeArrowheads="1"/>
          </p:cNvSpPr>
          <p:nvPr/>
        </p:nvSpPr>
        <p:spPr bwMode="auto">
          <a:xfrm>
            <a:off x="5227638" y="2711450"/>
            <a:ext cx="352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150</a:t>
            </a:r>
            <a:endParaRPr lang="en-US" altLang="en-US" dirty="0" smtClean="0">
              <a:solidFill>
                <a:prstClr val="black"/>
              </a:solidFill>
              <a:cs typeface="+mn-cs"/>
            </a:endParaRPr>
          </a:p>
        </p:txBody>
      </p:sp>
      <p:sp>
        <p:nvSpPr>
          <p:cNvPr id="30" name="Rectangle 28"/>
          <p:cNvSpPr>
            <a:spLocks noChangeArrowheads="1"/>
          </p:cNvSpPr>
          <p:nvPr/>
        </p:nvSpPr>
        <p:spPr bwMode="auto">
          <a:xfrm>
            <a:off x="7073900" y="2711450"/>
            <a:ext cx="352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100</a:t>
            </a:r>
            <a:endParaRPr lang="en-US" altLang="en-US" dirty="0" smtClean="0">
              <a:solidFill>
                <a:prstClr val="black"/>
              </a:solidFill>
              <a:cs typeface="+mn-cs"/>
            </a:endParaRPr>
          </a:p>
        </p:txBody>
      </p:sp>
      <p:sp>
        <p:nvSpPr>
          <p:cNvPr id="31" name="Rectangle 29"/>
          <p:cNvSpPr>
            <a:spLocks noChangeArrowheads="1"/>
          </p:cNvSpPr>
          <p:nvPr/>
        </p:nvSpPr>
        <p:spPr bwMode="auto">
          <a:xfrm>
            <a:off x="1062038" y="1819275"/>
            <a:ext cx="19050" cy="674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6" name="Rectangle 30"/>
          <p:cNvSpPr>
            <a:spLocks noChangeArrowheads="1"/>
          </p:cNvSpPr>
          <p:nvPr/>
        </p:nvSpPr>
        <p:spPr bwMode="auto">
          <a:xfrm>
            <a:off x="8051800" y="1839913"/>
            <a:ext cx="20638" cy="654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7" name="Rectangle 31"/>
          <p:cNvSpPr>
            <a:spLocks noChangeArrowheads="1"/>
          </p:cNvSpPr>
          <p:nvPr/>
        </p:nvSpPr>
        <p:spPr bwMode="auto">
          <a:xfrm>
            <a:off x="1081088" y="1819275"/>
            <a:ext cx="69913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8" name="Rectangle 32"/>
          <p:cNvSpPr>
            <a:spLocks noChangeArrowheads="1"/>
          </p:cNvSpPr>
          <p:nvPr/>
        </p:nvSpPr>
        <p:spPr bwMode="auto">
          <a:xfrm>
            <a:off x="1081088" y="2471738"/>
            <a:ext cx="69913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 name="Slide Number Placeholder 39"/>
          <p:cNvSpPr>
            <a:spLocks noGrp="1"/>
          </p:cNvSpPr>
          <p:nvPr>
            <p:ph type="sldNum" sz="quarter" idx="12"/>
          </p:nvPr>
        </p:nvSpPr>
        <p:spPr/>
        <p:txBody>
          <a:bodyPr/>
          <a:lstStyle/>
          <a:p>
            <a:pPr>
              <a:defRPr/>
            </a:pPr>
            <a:fld id="{809918BE-B19F-47F1-BCA7-9D5642308017}" type="slidenum">
              <a:rPr lang="en-US" smtClean="0"/>
              <a:pPr>
                <a:defRPr/>
              </a:pPr>
              <a:t>19</a:t>
            </a:fld>
            <a:endParaRPr lang="en-US" dirty="0"/>
          </a:p>
        </p:txBody>
      </p:sp>
      <p:sp>
        <p:nvSpPr>
          <p:cNvPr id="41" name="Rounded Rectangle 40"/>
          <p:cNvSpPr/>
          <p:nvPr/>
        </p:nvSpPr>
        <p:spPr>
          <a:xfrm>
            <a:off x="76200" y="6652899"/>
            <a:ext cx="5105400" cy="1714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Journalize and post transactions using special journals.</a:t>
            </a:r>
            <a:endParaRPr lang="en-US" sz="11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6"/>
                                        </p:tgtEl>
                                        <p:attrNameLst>
                                          <p:attrName>style.visibility</p:attrName>
                                        </p:attrNameLst>
                                      </p:cBhvr>
                                      <p:to>
                                        <p:strVal val="visible"/>
                                      </p:to>
                                    </p:set>
                                    <p:animEffect transition="in" filter="fade">
                                      <p:cBhvr>
                                        <p:cTn id="16" dur="500"/>
                                        <p:tgtEl>
                                          <p:spTgt spid="2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7"/>
                                        </p:tgtEl>
                                        <p:attrNameLst>
                                          <p:attrName>style.visibility</p:attrName>
                                        </p:attrNameLst>
                                      </p:cBhvr>
                                      <p:to>
                                        <p:strVal val="visible"/>
                                      </p:to>
                                    </p:set>
                                    <p:animEffect transition="in" filter="fade">
                                      <p:cBhvr>
                                        <p:cTn id="19" dur="500"/>
                                        <p:tgtEl>
                                          <p:spTgt spid="2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8"/>
                                        </p:tgtEl>
                                        <p:attrNameLst>
                                          <p:attrName>style.visibility</p:attrName>
                                        </p:attrNameLst>
                                      </p:cBhvr>
                                      <p:to>
                                        <p:strVal val="visible"/>
                                      </p:to>
                                    </p:set>
                                    <p:animEffect transition="in" filter="fade">
                                      <p:cBhvr>
                                        <p:cTn id="55" dur="500"/>
                                        <p:tgtEl>
                                          <p:spTgt spid="25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animBg="1"/>
      <p:bldP spid="256" grpId="0" animBg="1"/>
      <p:bldP spid="257" grpId="0" animBg="1"/>
      <p:bldP spid="2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D75F7BD-AE40-46FC-89CB-8BE62D62355A}" type="slidenum">
              <a:rPr lang="en-US" smtClean="0"/>
              <a:pPr>
                <a:defRPr/>
              </a:pPr>
              <a:t>2</a:t>
            </a:fld>
            <a:endParaRPr lang="en-US" dirty="0"/>
          </a:p>
        </p:txBody>
      </p:sp>
      <p:sp>
        <p:nvSpPr>
          <p:cNvPr id="3"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solidFill>
                  <a:prstClr val="black"/>
                </a:solidFill>
              </a:rPr>
              <a:t/>
            </a:r>
            <a:br>
              <a:rPr lang="en-US" altLang="en-US" smtClean="0">
                <a:solidFill>
                  <a:prstClr val="black"/>
                </a:solidFill>
              </a:rPr>
            </a:br>
            <a:r>
              <a:rPr lang="en-US" altLang="en-US" smtClean="0">
                <a:solidFill>
                  <a:prstClr val="black"/>
                </a:solidFill>
              </a:rPr>
              <a:t/>
            </a:r>
            <a:br>
              <a:rPr lang="en-US" altLang="en-US" smtClean="0">
                <a:solidFill>
                  <a:prstClr val="black"/>
                </a:solidFill>
              </a:rPr>
            </a:br>
            <a:r>
              <a:rPr lang="en-US" smtClean="0">
                <a:solidFill>
                  <a:prstClr val="black"/>
                </a:solidFill>
              </a:rPr>
              <a:t/>
            </a:r>
            <a:br>
              <a:rPr lang="en-US" smtClean="0">
                <a:solidFill>
                  <a:prstClr val="black"/>
                </a:solidFill>
              </a:rPr>
            </a:br>
            <a:r>
              <a:rPr lang="en-US" altLang="en-US" smtClean="0">
                <a:solidFill>
                  <a:prstClr val="black"/>
                </a:solidFill>
              </a:rPr>
              <a:t/>
            </a:r>
            <a:br>
              <a:rPr lang="en-US" altLang="en-US" smtClean="0">
                <a:solidFill>
                  <a:prstClr val="black"/>
                </a:solidFill>
              </a:rPr>
            </a:br>
            <a:endParaRPr lang="en-US" altLang="en-US" dirty="0" smtClean="0">
              <a:solidFill>
                <a:prstClr val="black"/>
              </a:solidFill>
            </a:endParaRP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5"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6" name="Slide Number Placeholder 7"/>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pPr>
                <a:defRPr/>
              </a:pPr>
              <a:t>2</a:t>
            </a:fld>
            <a:endParaRPr lang="en-US" dirty="0"/>
          </a:p>
        </p:txBody>
      </p:sp>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solidFill>
                  <a:prstClr val="black"/>
                </a:solidFill>
                <a:latin typeface="Calibri"/>
              </a:rPr>
              <a:t>Chapter 7 Learning Objectives</a:t>
            </a:r>
            <a:endParaRPr lang="en-US" sz="4400" dirty="0">
              <a:solidFill>
                <a:prstClr val="black"/>
              </a:solidFill>
              <a:latin typeface="Calibri"/>
            </a:endParaRPr>
          </a:p>
        </p:txBody>
      </p:sp>
      <p:sp>
        <p:nvSpPr>
          <p:cNvPr id="8" name="Rectangle 7"/>
          <p:cNvSpPr/>
          <p:nvPr/>
        </p:nvSpPr>
        <p:spPr>
          <a:xfrm>
            <a:off x="152400" y="1676400"/>
            <a:ext cx="8686800" cy="2800767"/>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a:t>
            </a:r>
            <a:r>
              <a:rPr lang="en-US" sz="1600" dirty="0">
                <a:solidFill>
                  <a:prstClr val="black"/>
                </a:solidFill>
                <a:latin typeface="Calibri"/>
              </a:rPr>
              <a:t>  Identify the principles and components of accounting information systems</a:t>
            </a:r>
            <a:r>
              <a:rPr lang="en-US" sz="1600" dirty="0" smtClean="0"/>
              <a:t>.</a:t>
            </a:r>
            <a:endParaRPr lang="en-US" sz="1600" dirty="0">
              <a:solidFill>
                <a:prstClr val="black"/>
              </a:solidFill>
              <a:latin typeface="Calibri"/>
            </a:endParaRPr>
          </a:p>
          <a:p>
            <a:r>
              <a:rPr lang="en-US" sz="1600" b="1" dirty="0">
                <a:solidFill>
                  <a:prstClr val="black"/>
                </a:solidFill>
                <a:latin typeface="Calibri"/>
              </a:rPr>
              <a:t>C2</a:t>
            </a:r>
            <a:r>
              <a:rPr lang="en-US" sz="1600" dirty="0">
                <a:solidFill>
                  <a:prstClr val="black"/>
                </a:solidFill>
                <a:latin typeface="Calibri"/>
              </a:rPr>
              <a:t>  Explain the goals and uses of special journals</a:t>
            </a:r>
            <a:r>
              <a:rPr lang="en-US" sz="1600" dirty="0" smtClean="0">
                <a:solidFill>
                  <a:prstClr val="black"/>
                </a:solidFill>
                <a:latin typeface="Calibri"/>
              </a:rPr>
              <a:t>.</a:t>
            </a:r>
          </a:p>
          <a:p>
            <a:r>
              <a:rPr lang="en-US" sz="1600" b="1" dirty="0">
                <a:solidFill>
                  <a:prstClr val="black"/>
                </a:solidFill>
                <a:latin typeface="Calibri"/>
              </a:rPr>
              <a:t>C3</a:t>
            </a:r>
            <a:r>
              <a:rPr lang="en-US" sz="1600" dirty="0" smtClean="0">
                <a:solidFill>
                  <a:prstClr val="black"/>
                </a:solidFill>
                <a:latin typeface="Calibri"/>
              </a:rPr>
              <a:t>  </a:t>
            </a:r>
            <a:r>
              <a:rPr lang="en-US" sz="1600" dirty="0">
                <a:solidFill>
                  <a:prstClr val="black"/>
                </a:solidFill>
                <a:latin typeface="Calibri"/>
              </a:rPr>
              <a:t>Describe the use of controlling accounts and subsidiary ledgers. </a:t>
            </a:r>
            <a:br>
              <a:rPr lang="en-US" sz="1600" dirty="0">
                <a:solidFill>
                  <a:prstClr val="black"/>
                </a:solidFill>
                <a:latin typeface="Calibri"/>
              </a:rPr>
            </a:br>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a:t>
            </a:r>
            <a:r>
              <a:rPr lang="en-US" sz="1600" dirty="0">
                <a:solidFill>
                  <a:prstClr val="black"/>
                </a:solidFill>
                <a:latin typeface="Calibri"/>
              </a:rPr>
              <a:t>  Compute segment return on assets and use it to evaluate segment performance. </a:t>
            </a:r>
            <a:endParaRPr lang="en-US" sz="1600" dirty="0" smtClean="0">
              <a:solidFill>
                <a:prstClr val="black"/>
              </a:solidFill>
              <a:latin typeface="Calibri"/>
            </a:endParaRP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smtClean="0">
                <a:solidFill>
                  <a:prstClr val="black"/>
                </a:solidFill>
                <a:latin typeface="Calibri"/>
              </a:rPr>
              <a:t>P1  </a:t>
            </a:r>
            <a:r>
              <a:rPr lang="en-US" sz="1600" dirty="0">
                <a:solidFill>
                  <a:prstClr val="black"/>
                </a:solidFill>
                <a:latin typeface="Calibri"/>
              </a:rPr>
              <a:t>Journalize and post transactions using special journals</a:t>
            </a:r>
            <a:r>
              <a:rPr lang="en-US" sz="1600" dirty="0" smtClean="0">
                <a:solidFill>
                  <a:prstClr val="black"/>
                </a:solidFill>
                <a:latin typeface="Calibri"/>
              </a:rPr>
              <a:t>.</a:t>
            </a:r>
          </a:p>
          <a:p>
            <a:r>
              <a:rPr lang="en-US" sz="1600" b="1" dirty="0" smtClean="0">
                <a:solidFill>
                  <a:prstClr val="black"/>
                </a:solidFill>
                <a:latin typeface="Calibri"/>
              </a:rPr>
              <a:t>P2</a:t>
            </a:r>
            <a:r>
              <a:rPr lang="en-US" sz="1600" dirty="0" smtClean="0">
                <a:solidFill>
                  <a:prstClr val="black"/>
                </a:solidFill>
                <a:latin typeface="Calibri"/>
              </a:rPr>
              <a:t>  </a:t>
            </a:r>
            <a:r>
              <a:rPr lang="en-US" sz="1600" dirty="0">
                <a:solidFill>
                  <a:prstClr val="black"/>
                </a:solidFill>
                <a:latin typeface="Calibri"/>
              </a:rPr>
              <a:t>Prepare and prove the accuracy of subsidiary ledgers</a:t>
            </a:r>
            <a:r>
              <a:rPr lang="en-US" sz="1600" dirty="0" smtClean="0">
                <a:solidFill>
                  <a:prstClr val="black"/>
                </a:solidFill>
                <a:latin typeface="Calibri"/>
              </a:rPr>
              <a:t>.</a:t>
            </a:r>
          </a:p>
        </p:txBody>
      </p:sp>
    </p:spTree>
    <p:extLst>
      <p:ext uri="{BB962C8B-B14F-4D97-AF65-F5344CB8AC3E}">
        <p14:creationId xmlns:p14="http://schemas.microsoft.com/office/powerpoint/2010/main" val="2298334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6" descr="wiL10874_0707.jpg"/>
          <p:cNvPicPr>
            <a:picLocks noChangeAspect="1"/>
          </p:cNvPicPr>
          <p:nvPr/>
        </p:nvPicPr>
        <p:blipFill>
          <a:blip r:embed="rId3" cstate="print"/>
          <a:srcRect/>
          <a:stretch>
            <a:fillRect/>
          </a:stretch>
        </p:blipFill>
        <p:spPr bwMode="auto">
          <a:xfrm>
            <a:off x="1295400" y="1143103"/>
            <a:ext cx="5791200" cy="5508702"/>
          </a:xfrm>
          <a:prstGeom prst="rect">
            <a:avLst/>
          </a:prstGeom>
          <a:noFill/>
          <a:ln w="9525">
            <a:noFill/>
            <a:miter lim="800000"/>
            <a:headEnd/>
            <a:tailEnd/>
          </a:ln>
        </p:spPr>
      </p:pic>
      <p:sp>
        <p:nvSpPr>
          <p:cNvPr id="10" name="Rectangle 9"/>
          <p:cNvSpPr/>
          <p:nvPr/>
        </p:nvSpPr>
        <p:spPr>
          <a:xfrm>
            <a:off x="6248400" y="2895600"/>
            <a:ext cx="2743200" cy="2246313"/>
          </a:xfrm>
          <a:prstGeom prst="rect">
            <a:avLst/>
          </a:prstGeom>
        </p:spPr>
        <p:txBody>
          <a:bodyPr>
            <a:spAutoFit/>
          </a:bodyPr>
          <a:lstStyle/>
          <a:p>
            <a:pPr>
              <a:defRPr/>
            </a:pPr>
            <a:r>
              <a:rPr lang="en-US" sz="2000" b="1" u="sng" dirty="0">
                <a:cs typeface="+mn-cs"/>
              </a:rPr>
              <a:t>Cash Receipts Types</a:t>
            </a:r>
          </a:p>
          <a:p>
            <a:pPr marL="457200" indent="-457200">
              <a:buFont typeface="+mj-lt"/>
              <a:buAutoNum type="arabicPeriod"/>
              <a:defRPr/>
            </a:pPr>
            <a:r>
              <a:rPr lang="en-US" sz="2000" b="1" dirty="0">
                <a:cs typeface="+mn-cs"/>
              </a:rPr>
              <a:t>Cash from credit customers</a:t>
            </a:r>
          </a:p>
          <a:p>
            <a:pPr marL="457200" indent="-457200">
              <a:buFont typeface="+mj-lt"/>
              <a:buAutoNum type="arabicPeriod"/>
              <a:defRPr/>
            </a:pPr>
            <a:r>
              <a:rPr lang="en-US" sz="2000" b="1" dirty="0">
                <a:cs typeface="+mn-cs"/>
              </a:rPr>
              <a:t>Cash from cash sales</a:t>
            </a:r>
          </a:p>
          <a:p>
            <a:pPr marL="457200" indent="-457200">
              <a:buFont typeface="+mj-lt"/>
              <a:buAutoNum type="arabicPeriod"/>
              <a:defRPr/>
            </a:pPr>
            <a:r>
              <a:rPr lang="en-US" sz="2000" b="1" dirty="0">
                <a:cs typeface="+mn-cs"/>
              </a:rPr>
              <a:t>Cash from other sources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FE823B9-A2E9-4CB2-880D-DF7638940EE4}" type="slidenum">
              <a:rPr lang="en-US" smtClean="0"/>
              <a:pPr>
                <a:defRPr/>
              </a:pPr>
              <a:t>20</a:t>
            </a:fld>
            <a:endParaRPr lang="en-US" dirty="0"/>
          </a:p>
        </p:txBody>
      </p:sp>
      <p:sp>
        <p:nvSpPr>
          <p:cNvPr id="7" name="Rounded Rectangle 6"/>
          <p:cNvSpPr/>
          <p:nvPr/>
        </p:nvSpPr>
        <p:spPr>
          <a:xfrm>
            <a:off x="76200" y="6652899"/>
            <a:ext cx="5105400" cy="1714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Journalize and post transactions using special journals.</a:t>
            </a:r>
            <a:endParaRPr lang="en-US" sz="1100" dirty="0">
              <a:solidFill>
                <a:prstClr val="black"/>
              </a:solidFill>
              <a:latin typeface="Calibri"/>
            </a:endParaRPr>
          </a:p>
        </p:txBody>
      </p:sp>
      <p:sp>
        <p:nvSpPr>
          <p:cNvPr id="8" name="Rectangle 5"/>
          <p:cNvSpPr txBox="1">
            <a:spLocks noChangeArrowheads="1"/>
          </p:cNvSpPr>
          <p:nvPr/>
        </p:nvSpPr>
        <p:spPr bwMode="auto">
          <a:xfrm>
            <a:off x="234951" y="550068"/>
            <a:ext cx="8305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b="1" dirty="0" smtClean="0"/>
              <a:t>Cash Receipts Journal</a:t>
            </a:r>
          </a:p>
        </p:txBody>
      </p:sp>
      <p:sp>
        <p:nvSpPr>
          <p:cNvPr id="9" name="TextBox 8"/>
          <p:cNvSpPr txBox="1"/>
          <p:nvPr/>
        </p:nvSpPr>
        <p:spPr>
          <a:xfrm>
            <a:off x="7772400" y="106254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7.7</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457200"/>
            <a:ext cx="8229600" cy="1219200"/>
          </a:xfrm>
        </p:spPr>
        <p:txBody>
          <a:bodyPr/>
          <a:lstStyle/>
          <a:p>
            <a:pPr eaLnBrk="1" hangingPunct="1"/>
            <a:r>
              <a:rPr lang="en-US" altLang="en-US" b="1" dirty="0" smtClean="0"/>
              <a:t>Footing, Crossfooting, and Posting</a:t>
            </a:r>
          </a:p>
        </p:txBody>
      </p:sp>
      <p:sp>
        <p:nvSpPr>
          <p:cNvPr id="107526" name="TextBox 18"/>
          <p:cNvSpPr txBox="1">
            <a:spLocks noChangeArrowheads="1"/>
          </p:cNvSpPr>
          <p:nvPr/>
        </p:nvSpPr>
        <p:spPr bwMode="auto">
          <a:xfrm>
            <a:off x="3505200" y="3668713"/>
            <a:ext cx="838200" cy="369887"/>
          </a:xfrm>
          <a:prstGeom prst="rect">
            <a:avLst/>
          </a:prstGeom>
          <a:noFill/>
          <a:ln w="9525">
            <a:noFill/>
            <a:miter lim="800000"/>
            <a:headEnd/>
            <a:tailEnd/>
          </a:ln>
        </p:spPr>
        <p:txBody>
          <a:bodyPr>
            <a:spAutoFit/>
          </a:bodyPr>
          <a:lstStyle/>
          <a:p>
            <a:r>
              <a:rPr lang="en-US" altLang="en-US" dirty="0"/>
              <a:t>  </a:t>
            </a:r>
          </a:p>
        </p:txBody>
      </p:sp>
      <p:sp>
        <p:nvSpPr>
          <p:cNvPr id="107527" name="TextBox 19"/>
          <p:cNvSpPr txBox="1">
            <a:spLocks noChangeArrowheads="1"/>
          </p:cNvSpPr>
          <p:nvPr/>
        </p:nvSpPr>
        <p:spPr bwMode="auto">
          <a:xfrm>
            <a:off x="7924800" y="3657600"/>
            <a:ext cx="838200" cy="369888"/>
          </a:xfrm>
          <a:prstGeom prst="rect">
            <a:avLst/>
          </a:prstGeom>
          <a:noFill/>
          <a:ln w="9525">
            <a:noFill/>
            <a:miter lim="800000"/>
            <a:headEnd/>
            <a:tailEnd/>
          </a:ln>
        </p:spPr>
        <p:txBody>
          <a:bodyPr>
            <a:spAutoFit/>
          </a:bodyPr>
          <a:lstStyle/>
          <a:p>
            <a:r>
              <a:rPr lang="en-US" altLang="en-US" dirty="0"/>
              <a:t>  </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8193F792-8F65-400F-AE50-2D8BB7BD56E5}" type="slidenum">
              <a:rPr lang="en-US" smtClean="0"/>
              <a:pPr>
                <a:defRPr/>
              </a:pPr>
              <a:t>21</a:t>
            </a:fld>
            <a:endParaRPr lang="en-US" dirty="0"/>
          </a:p>
        </p:txBody>
      </p:sp>
      <p:sp>
        <p:nvSpPr>
          <p:cNvPr id="11" name="Rounded Rectangle 10"/>
          <p:cNvSpPr/>
          <p:nvPr/>
        </p:nvSpPr>
        <p:spPr>
          <a:xfrm>
            <a:off x="76200" y="6652899"/>
            <a:ext cx="5105400" cy="1714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Journalize and post transactions using special journals.</a:t>
            </a:r>
            <a:endParaRPr lang="en-US" sz="1100" dirty="0">
              <a:solidFill>
                <a:prstClr val="black"/>
              </a:solidFill>
              <a:latin typeface="Calibri"/>
            </a:endParaRPr>
          </a:p>
        </p:txBody>
      </p:sp>
      <p:sp>
        <p:nvSpPr>
          <p:cNvPr id="12" name="TextBox 11"/>
          <p:cNvSpPr txBox="1"/>
          <p:nvPr/>
        </p:nvSpPr>
        <p:spPr>
          <a:xfrm>
            <a:off x="7924800" y="14872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7.8</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301998" y="2349858"/>
            <a:ext cx="8540004" cy="18934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defRPr/>
            </a:pPr>
            <a:r>
              <a:rPr lang="en-US" sz="2400" b="1" dirty="0" smtClean="0">
                <a:solidFill>
                  <a:prstClr val="white"/>
                </a:solidFill>
              </a:rPr>
              <a:t>NEED-TO-KNOW 7-4</a:t>
            </a:r>
            <a:endParaRPr lang="en-US" sz="2400" b="1" dirty="0">
              <a:solidFill>
                <a:prstClr val="white"/>
              </a:solidFill>
            </a:endParaRPr>
          </a:p>
        </p:txBody>
      </p:sp>
      <p:sp>
        <p:nvSpPr>
          <p:cNvPr id="6" name="Rectangle 6"/>
          <p:cNvSpPr>
            <a:spLocks noChangeArrowheads="1"/>
          </p:cNvSpPr>
          <p:nvPr/>
        </p:nvSpPr>
        <p:spPr bwMode="auto">
          <a:xfrm>
            <a:off x="195263" y="2476500"/>
            <a:ext cx="8753475" cy="85566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7"/>
          <p:cNvSpPr>
            <a:spLocks noChangeArrowheads="1"/>
          </p:cNvSpPr>
          <p:nvPr/>
        </p:nvSpPr>
        <p:spPr bwMode="auto">
          <a:xfrm>
            <a:off x="855042" y="630238"/>
            <a:ext cx="74507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Prepare headings for a cash receipts journal and then record the following cash receipts transactions.</a:t>
            </a:r>
            <a:endParaRPr lang="en-US" altLang="en-US" dirty="0" smtClean="0">
              <a:solidFill>
                <a:prstClr val="black"/>
              </a:solidFill>
              <a:cs typeface="+mn-cs"/>
            </a:endParaRPr>
          </a:p>
        </p:txBody>
      </p:sp>
      <p:sp>
        <p:nvSpPr>
          <p:cNvPr id="9" name="Rectangle 9"/>
          <p:cNvSpPr>
            <a:spLocks noChangeArrowheads="1"/>
          </p:cNvSpPr>
          <p:nvPr/>
        </p:nvSpPr>
        <p:spPr bwMode="auto">
          <a:xfrm>
            <a:off x="800100" y="1042988"/>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July 1</a:t>
            </a:r>
            <a:endParaRPr lang="en-US" altLang="en-US" dirty="0" smtClean="0">
              <a:solidFill>
                <a:prstClr val="black"/>
              </a:solidFill>
              <a:cs typeface="+mn-cs"/>
            </a:endParaRPr>
          </a:p>
        </p:txBody>
      </p:sp>
      <p:sp>
        <p:nvSpPr>
          <p:cNvPr id="10" name="Rectangle 10"/>
          <p:cNvSpPr>
            <a:spLocks noChangeArrowheads="1"/>
          </p:cNvSpPr>
          <p:nvPr/>
        </p:nvSpPr>
        <p:spPr bwMode="auto">
          <a:xfrm>
            <a:off x="1355725" y="1042988"/>
            <a:ext cx="5475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The company borrowed $5,000 cash by signing a note payable to the bank.</a:t>
            </a:r>
            <a:endParaRPr lang="en-US" altLang="en-US" dirty="0" smtClean="0">
              <a:solidFill>
                <a:prstClr val="black"/>
              </a:solidFill>
              <a:cs typeface="+mn-cs"/>
            </a:endParaRPr>
          </a:p>
        </p:txBody>
      </p:sp>
      <p:sp>
        <p:nvSpPr>
          <p:cNvPr id="11" name="Rectangle 11"/>
          <p:cNvSpPr>
            <a:spLocks noChangeArrowheads="1"/>
          </p:cNvSpPr>
          <p:nvPr/>
        </p:nvSpPr>
        <p:spPr bwMode="auto">
          <a:xfrm>
            <a:off x="1103313" y="1249363"/>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a:t>
            </a:r>
            <a:endParaRPr lang="en-US" altLang="en-US" dirty="0" smtClean="0">
              <a:solidFill>
                <a:prstClr val="black"/>
              </a:solidFill>
              <a:cs typeface="+mn-cs"/>
            </a:endParaRPr>
          </a:p>
        </p:txBody>
      </p:sp>
      <p:sp>
        <p:nvSpPr>
          <p:cNvPr id="12" name="Rectangle 12"/>
          <p:cNvSpPr>
            <a:spLocks noChangeArrowheads="1"/>
          </p:cNvSpPr>
          <p:nvPr/>
        </p:nvSpPr>
        <p:spPr bwMode="auto">
          <a:xfrm>
            <a:off x="1355725" y="1249363"/>
            <a:ext cx="4397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C.Ming, the owner, contributed $1,000 cash to the company.</a:t>
            </a:r>
            <a:endParaRPr lang="en-US" altLang="en-US" dirty="0" smtClean="0">
              <a:solidFill>
                <a:prstClr val="black"/>
              </a:solidFill>
              <a:cs typeface="+mn-cs"/>
            </a:endParaRPr>
          </a:p>
        </p:txBody>
      </p:sp>
      <p:sp>
        <p:nvSpPr>
          <p:cNvPr id="13" name="Rectangle 13"/>
          <p:cNvSpPr>
            <a:spLocks noChangeArrowheads="1"/>
          </p:cNvSpPr>
          <p:nvPr/>
        </p:nvSpPr>
        <p:spPr bwMode="auto">
          <a:xfrm>
            <a:off x="1012825" y="14557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11</a:t>
            </a:r>
            <a:endParaRPr lang="en-US" altLang="en-US" dirty="0" smtClean="0">
              <a:solidFill>
                <a:prstClr val="black"/>
              </a:solidFill>
              <a:cs typeface="+mn-cs"/>
            </a:endParaRPr>
          </a:p>
        </p:txBody>
      </p:sp>
      <p:sp>
        <p:nvSpPr>
          <p:cNvPr id="14" name="Rectangle 14"/>
          <p:cNvSpPr>
            <a:spLocks noChangeArrowheads="1"/>
          </p:cNvSpPr>
          <p:nvPr/>
        </p:nvSpPr>
        <p:spPr bwMode="auto">
          <a:xfrm>
            <a:off x="1355725" y="1455738"/>
            <a:ext cx="50720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The company sold merchandise costing $100 to Mulan for $400 cash.</a:t>
            </a:r>
            <a:endParaRPr lang="en-US" altLang="en-US" dirty="0" smtClean="0">
              <a:solidFill>
                <a:prstClr val="black"/>
              </a:solidFill>
              <a:cs typeface="+mn-cs"/>
            </a:endParaRPr>
          </a:p>
        </p:txBody>
      </p:sp>
      <p:sp>
        <p:nvSpPr>
          <p:cNvPr id="15" name="Rectangle 15"/>
          <p:cNvSpPr>
            <a:spLocks noChangeArrowheads="1"/>
          </p:cNvSpPr>
          <p:nvPr/>
        </p:nvSpPr>
        <p:spPr bwMode="auto">
          <a:xfrm>
            <a:off x="1012825" y="166211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29</a:t>
            </a:r>
            <a:endParaRPr lang="en-US" altLang="en-US" dirty="0" smtClean="0">
              <a:solidFill>
                <a:prstClr val="black"/>
              </a:solidFill>
              <a:cs typeface="+mn-cs"/>
            </a:endParaRPr>
          </a:p>
        </p:txBody>
      </p:sp>
      <p:sp>
        <p:nvSpPr>
          <p:cNvPr id="16" name="Rectangle 16"/>
          <p:cNvSpPr>
            <a:spLocks noChangeArrowheads="1"/>
          </p:cNvSpPr>
          <p:nvPr/>
        </p:nvSpPr>
        <p:spPr bwMode="auto">
          <a:xfrm>
            <a:off x="1355725" y="1662113"/>
            <a:ext cx="7493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The company received $950 cash from Chan in payment of a July 7 purchase (where the company sold</a:t>
            </a:r>
            <a:endParaRPr lang="en-US" altLang="en-US" dirty="0" smtClean="0">
              <a:solidFill>
                <a:prstClr val="black"/>
              </a:solidFill>
              <a:cs typeface="+mn-cs"/>
            </a:endParaRPr>
          </a:p>
        </p:txBody>
      </p:sp>
      <p:sp>
        <p:nvSpPr>
          <p:cNvPr id="17" name="Rectangle 17"/>
          <p:cNvSpPr>
            <a:spLocks noChangeArrowheads="1"/>
          </p:cNvSpPr>
          <p:nvPr/>
        </p:nvSpPr>
        <p:spPr bwMode="auto">
          <a:xfrm>
            <a:off x="1355725" y="1868488"/>
            <a:ext cx="7513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merchandise costing $700 on credit to Chan for $1,000, subject to a $50 sales discount if paid by end of</a:t>
            </a:r>
            <a:endParaRPr lang="en-US" altLang="en-US" dirty="0" smtClean="0">
              <a:solidFill>
                <a:prstClr val="black"/>
              </a:solidFill>
              <a:cs typeface="+mn-cs"/>
            </a:endParaRPr>
          </a:p>
        </p:txBody>
      </p:sp>
      <p:sp>
        <p:nvSpPr>
          <p:cNvPr id="18" name="Rectangle 18"/>
          <p:cNvSpPr>
            <a:spLocks noChangeArrowheads="1"/>
          </p:cNvSpPr>
          <p:nvPr/>
        </p:nvSpPr>
        <p:spPr bwMode="auto">
          <a:xfrm>
            <a:off x="1355725" y="2074863"/>
            <a:ext cx="615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month).</a:t>
            </a:r>
            <a:endParaRPr lang="en-US" altLang="en-US" dirty="0" smtClean="0">
              <a:solidFill>
                <a:prstClr val="black"/>
              </a:solidFill>
              <a:cs typeface="+mn-cs"/>
            </a:endParaRPr>
          </a:p>
        </p:txBody>
      </p:sp>
      <p:sp>
        <p:nvSpPr>
          <p:cNvPr id="19" name="Rectangle 19"/>
          <p:cNvSpPr>
            <a:spLocks noChangeArrowheads="1"/>
          </p:cNvSpPr>
          <p:nvPr/>
        </p:nvSpPr>
        <p:spPr bwMode="auto">
          <a:xfrm>
            <a:off x="3660775" y="2497138"/>
            <a:ext cx="180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u="sng" dirty="0" smtClean="0">
                <a:solidFill>
                  <a:srgbClr val="000000"/>
                </a:solidFill>
                <a:cs typeface="+mn-cs"/>
              </a:rPr>
              <a:t>Cash Receipts Journal</a:t>
            </a:r>
            <a:endParaRPr lang="en-US" altLang="en-US" u="sng" dirty="0" smtClean="0">
              <a:solidFill>
                <a:prstClr val="black"/>
              </a:solidFill>
              <a:cs typeface="+mn-cs"/>
            </a:endParaRPr>
          </a:p>
        </p:txBody>
      </p:sp>
      <p:sp>
        <p:nvSpPr>
          <p:cNvPr id="20" name="Rectangle 20"/>
          <p:cNvSpPr>
            <a:spLocks noChangeArrowheads="1"/>
          </p:cNvSpPr>
          <p:nvPr/>
        </p:nvSpPr>
        <p:spPr bwMode="auto">
          <a:xfrm>
            <a:off x="598488" y="2713038"/>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Date</a:t>
            </a:r>
            <a:endParaRPr lang="en-US" altLang="en-US" dirty="0" smtClean="0">
              <a:solidFill>
                <a:prstClr val="black"/>
              </a:solidFill>
              <a:cs typeface="+mn-cs"/>
            </a:endParaRPr>
          </a:p>
        </p:txBody>
      </p:sp>
      <p:sp>
        <p:nvSpPr>
          <p:cNvPr id="21" name="Rectangle 21"/>
          <p:cNvSpPr>
            <a:spLocks noChangeArrowheads="1"/>
          </p:cNvSpPr>
          <p:nvPr/>
        </p:nvSpPr>
        <p:spPr bwMode="auto">
          <a:xfrm>
            <a:off x="1587500" y="2713038"/>
            <a:ext cx="766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Account </a:t>
            </a:r>
            <a:endParaRPr lang="en-US" altLang="en-US" dirty="0" smtClean="0">
              <a:solidFill>
                <a:prstClr val="black"/>
              </a:solidFill>
              <a:cs typeface="+mn-cs"/>
            </a:endParaRPr>
          </a:p>
        </p:txBody>
      </p:sp>
      <p:sp>
        <p:nvSpPr>
          <p:cNvPr id="22" name="Rectangle 22"/>
          <p:cNvSpPr>
            <a:spLocks noChangeArrowheads="1"/>
          </p:cNvSpPr>
          <p:nvPr/>
        </p:nvSpPr>
        <p:spPr bwMode="auto">
          <a:xfrm>
            <a:off x="1576388" y="2909888"/>
            <a:ext cx="706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credited</a:t>
            </a:r>
            <a:endParaRPr lang="en-US" altLang="en-US" dirty="0" smtClean="0">
              <a:solidFill>
                <a:prstClr val="black"/>
              </a:solidFill>
              <a:cs typeface="+mn-cs"/>
            </a:endParaRPr>
          </a:p>
        </p:txBody>
      </p:sp>
      <p:sp>
        <p:nvSpPr>
          <p:cNvPr id="23" name="Rectangle 23"/>
          <p:cNvSpPr>
            <a:spLocks noChangeArrowheads="1"/>
          </p:cNvSpPr>
          <p:nvPr/>
        </p:nvSpPr>
        <p:spPr bwMode="auto">
          <a:xfrm>
            <a:off x="2574925" y="2713038"/>
            <a:ext cx="9985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Explanation</a:t>
            </a:r>
            <a:endParaRPr lang="en-US" altLang="en-US" dirty="0" smtClean="0">
              <a:solidFill>
                <a:prstClr val="black"/>
              </a:solidFill>
              <a:cs typeface="+mn-cs"/>
            </a:endParaRPr>
          </a:p>
        </p:txBody>
      </p:sp>
      <p:sp>
        <p:nvSpPr>
          <p:cNvPr id="24" name="Rectangle 24"/>
          <p:cNvSpPr>
            <a:spLocks noChangeArrowheads="1"/>
          </p:cNvSpPr>
          <p:nvPr/>
        </p:nvSpPr>
        <p:spPr bwMode="auto">
          <a:xfrm>
            <a:off x="3694113" y="2713038"/>
            <a:ext cx="746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Cash Dr.</a:t>
            </a:r>
            <a:endParaRPr lang="en-US" altLang="en-US" dirty="0" smtClean="0">
              <a:solidFill>
                <a:prstClr val="black"/>
              </a:solidFill>
              <a:cs typeface="+mn-cs"/>
            </a:endParaRPr>
          </a:p>
        </p:txBody>
      </p:sp>
      <p:sp>
        <p:nvSpPr>
          <p:cNvPr id="25" name="Rectangle 25"/>
          <p:cNvSpPr>
            <a:spLocks noChangeArrowheads="1"/>
          </p:cNvSpPr>
          <p:nvPr/>
        </p:nvSpPr>
        <p:spPr bwMode="auto">
          <a:xfrm>
            <a:off x="4703763" y="2713038"/>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Sales </a:t>
            </a:r>
            <a:endParaRPr lang="en-US" altLang="en-US" dirty="0" smtClean="0">
              <a:solidFill>
                <a:prstClr val="black"/>
              </a:solidFill>
              <a:cs typeface="+mn-cs"/>
            </a:endParaRPr>
          </a:p>
        </p:txBody>
      </p:sp>
      <p:sp>
        <p:nvSpPr>
          <p:cNvPr id="26" name="Rectangle 26"/>
          <p:cNvSpPr>
            <a:spLocks noChangeArrowheads="1"/>
          </p:cNvSpPr>
          <p:nvPr/>
        </p:nvSpPr>
        <p:spPr bwMode="auto">
          <a:xfrm>
            <a:off x="4581525" y="2909888"/>
            <a:ext cx="817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Discount </a:t>
            </a:r>
            <a:endParaRPr lang="en-US" altLang="en-US" dirty="0" smtClean="0">
              <a:solidFill>
                <a:prstClr val="black"/>
              </a:solidFill>
              <a:cs typeface="+mn-cs"/>
            </a:endParaRPr>
          </a:p>
        </p:txBody>
      </p:sp>
      <p:sp>
        <p:nvSpPr>
          <p:cNvPr id="27" name="Rectangle 27"/>
          <p:cNvSpPr>
            <a:spLocks noChangeArrowheads="1"/>
          </p:cNvSpPr>
          <p:nvPr/>
        </p:nvSpPr>
        <p:spPr bwMode="auto">
          <a:xfrm>
            <a:off x="4794250" y="3116263"/>
            <a:ext cx="3032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28" name="Rectangle 28"/>
          <p:cNvSpPr>
            <a:spLocks noChangeArrowheads="1"/>
          </p:cNvSpPr>
          <p:nvPr/>
        </p:nvSpPr>
        <p:spPr bwMode="auto">
          <a:xfrm>
            <a:off x="5480050" y="2713038"/>
            <a:ext cx="857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Accounts </a:t>
            </a:r>
            <a:endParaRPr lang="en-US" altLang="en-US" dirty="0" smtClean="0">
              <a:solidFill>
                <a:prstClr val="black"/>
              </a:solidFill>
              <a:cs typeface="+mn-cs"/>
            </a:endParaRPr>
          </a:p>
        </p:txBody>
      </p:sp>
      <p:sp>
        <p:nvSpPr>
          <p:cNvPr id="29" name="Rectangle 29"/>
          <p:cNvSpPr>
            <a:spLocks noChangeArrowheads="1"/>
          </p:cNvSpPr>
          <p:nvPr/>
        </p:nvSpPr>
        <p:spPr bwMode="auto">
          <a:xfrm>
            <a:off x="5399088" y="2909888"/>
            <a:ext cx="968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Receivable </a:t>
            </a:r>
            <a:endParaRPr lang="en-US" altLang="en-US" dirty="0" smtClean="0">
              <a:solidFill>
                <a:prstClr val="black"/>
              </a:solidFill>
              <a:cs typeface="+mn-cs"/>
            </a:endParaRPr>
          </a:p>
        </p:txBody>
      </p:sp>
      <p:sp>
        <p:nvSpPr>
          <p:cNvPr id="30" name="Rectangle 30"/>
          <p:cNvSpPr>
            <a:spLocks noChangeArrowheads="1"/>
          </p:cNvSpPr>
          <p:nvPr/>
        </p:nvSpPr>
        <p:spPr bwMode="auto">
          <a:xfrm>
            <a:off x="5702300" y="3116263"/>
            <a:ext cx="3032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31" name="Rectangle 31"/>
          <p:cNvSpPr>
            <a:spLocks noChangeArrowheads="1"/>
          </p:cNvSpPr>
          <p:nvPr/>
        </p:nvSpPr>
        <p:spPr bwMode="auto">
          <a:xfrm>
            <a:off x="6376988" y="2713038"/>
            <a:ext cx="776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Sales Cr.</a:t>
            </a:r>
            <a:endParaRPr lang="en-US" altLang="en-US" dirty="0" smtClean="0">
              <a:solidFill>
                <a:prstClr val="black"/>
              </a:solidFill>
              <a:cs typeface="+mn-cs"/>
            </a:endParaRPr>
          </a:p>
        </p:txBody>
      </p:sp>
      <p:sp>
        <p:nvSpPr>
          <p:cNvPr id="256" name="Rectangle 32"/>
          <p:cNvSpPr>
            <a:spLocks noChangeArrowheads="1"/>
          </p:cNvSpPr>
          <p:nvPr/>
        </p:nvSpPr>
        <p:spPr bwMode="auto">
          <a:xfrm>
            <a:off x="7385050" y="2713038"/>
            <a:ext cx="554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Other </a:t>
            </a:r>
            <a:endParaRPr lang="en-US" altLang="en-US" dirty="0" smtClean="0">
              <a:solidFill>
                <a:prstClr val="black"/>
              </a:solidFill>
              <a:cs typeface="+mn-cs"/>
            </a:endParaRPr>
          </a:p>
        </p:txBody>
      </p:sp>
      <p:sp>
        <p:nvSpPr>
          <p:cNvPr id="257" name="Rectangle 33"/>
          <p:cNvSpPr>
            <a:spLocks noChangeArrowheads="1"/>
          </p:cNvSpPr>
          <p:nvPr/>
        </p:nvSpPr>
        <p:spPr bwMode="auto">
          <a:xfrm>
            <a:off x="7264400" y="2909888"/>
            <a:ext cx="817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Accounts</a:t>
            </a:r>
            <a:endParaRPr lang="en-US" altLang="en-US" dirty="0" smtClean="0">
              <a:solidFill>
                <a:prstClr val="black"/>
              </a:solidFill>
              <a:cs typeface="+mn-cs"/>
            </a:endParaRPr>
          </a:p>
        </p:txBody>
      </p:sp>
      <p:sp>
        <p:nvSpPr>
          <p:cNvPr id="258" name="Rectangle 34"/>
          <p:cNvSpPr>
            <a:spLocks noChangeArrowheads="1"/>
          </p:cNvSpPr>
          <p:nvPr/>
        </p:nvSpPr>
        <p:spPr bwMode="auto">
          <a:xfrm>
            <a:off x="8112125" y="2713038"/>
            <a:ext cx="9382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Cof GS Dr. </a:t>
            </a:r>
            <a:endParaRPr lang="en-US" altLang="en-US" dirty="0" smtClean="0">
              <a:solidFill>
                <a:prstClr val="black"/>
              </a:solidFill>
              <a:cs typeface="+mn-cs"/>
            </a:endParaRPr>
          </a:p>
        </p:txBody>
      </p:sp>
      <p:sp>
        <p:nvSpPr>
          <p:cNvPr id="259" name="Rectangle 35"/>
          <p:cNvSpPr>
            <a:spLocks noChangeArrowheads="1"/>
          </p:cNvSpPr>
          <p:nvPr/>
        </p:nvSpPr>
        <p:spPr bwMode="auto">
          <a:xfrm>
            <a:off x="8162925" y="2909888"/>
            <a:ext cx="857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Inventory </a:t>
            </a:r>
            <a:endParaRPr lang="en-US" altLang="en-US" dirty="0" smtClean="0">
              <a:solidFill>
                <a:prstClr val="black"/>
              </a:solidFill>
              <a:cs typeface="+mn-cs"/>
            </a:endParaRPr>
          </a:p>
        </p:txBody>
      </p:sp>
      <p:sp>
        <p:nvSpPr>
          <p:cNvPr id="260" name="Rectangle 36"/>
          <p:cNvSpPr>
            <a:spLocks noChangeArrowheads="1"/>
          </p:cNvSpPr>
          <p:nvPr/>
        </p:nvSpPr>
        <p:spPr bwMode="auto">
          <a:xfrm>
            <a:off x="8394700" y="3116263"/>
            <a:ext cx="3032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261" name="Rectangle 37"/>
          <p:cNvSpPr>
            <a:spLocks noChangeArrowheads="1"/>
          </p:cNvSpPr>
          <p:nvPr/>
        </p:nvSpPr>
        <p:spPr bwMode="auto">
          <a:xfrm>
            <a:off x="800100" y="3343275"/>
            <a:ext cx="493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July 1</a:t>
            </a:r>
            <a:endParaRPr lang="en-US" altLang="en-US" dirty="0" smtClean="0">
              <a:solidFill>
                <a:prstClr val="black"/>
              </a:solidFill>
              <a:cs typeface="+mn-cs"/>
            </a:endParaRPr>
          </a:p>
        </p:txBody>
      </p:sp>
      <p:sp>
        <p:nvSpPr>
          <p:cNvPr id="262" name="Rectangle 38"/>
          <p:cNvSpPr>
            <a:spLocks noChangeArrowheads="1"/>
          </p:cNvSpPr>
          <p:nvPr/>
        </p:nvSpPr>
        <p:spPr bwMode="auto">
          <a:xfrm>
            <a:off x="1355725" y="3343275"/>
            <a:ext cx="1109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Notes payable</a:t>
            </a:r>
            <a:endParaRPr lang="en-US" altLang="en-US" dirty="0" smtClean="0">
              <a:solidFill>
                <a:prstClr val="black"/>
              </a:solidFill>
              <a:cs typeface="+mn-cs"/>
            </a:endParaRPr>
          </a:p>
        </p:txBody>
      </p:sp>
      <p:sp>
        <p:nvSpPr>
          <p:cNvPr id="263" name="Rectangle 39"/>
          <p:cNvSpPr>
            <a:spLocks noChangeArrowheads="1"/>
          </p:cNvSpPr>
          <p:nvPr/>
        </p:nvSpPr>
        <p:spPr bwMode="auto">
          <a:xfrm>
            <a:off x="2559050" y="3343275"/>
            <a:ext cx="9890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Note to bank</a:t>
            </a:r>
            <a:endParaRPr lang="en-US" altLang="en-US" dirty="0" smtClean="0">
              <a:solidFill>
                <a:prstClr val="black"/>
              </a:solidFill>
              <a:cs typeface="+mn-cs"/>
            </a:endParaRPr>
          </a:p>
        </p:txBody>
      </p:sp>
      <p:sp>
        <p:nvSpPr>
          <p:cNvPr id="264" name="Rectangle 40"/>
          <p:cNvSpPr>
            <a:spLocks noChangeArrowheads="1"/>
          </p:cNvSpPr>
          <p:nvPr/>
        </p:nvSpPr>
        <p:spPr bwMode="auto">
          <a:xfrm>
            <a:off x="3967163" y="334327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5,000</a:t>
            </a:r>
            <a:endParaRPr lang="en-US" altLang="en-US" dirty="0" smtClean="0">
              <a:solidFill>
                <a:prstClr val="black"/>
              </a:solidFill>
              <a:cs typeface="+mn-cs"/>
            </a:endParaRPr>
          </a:p>
        </p:txBody>
      </p:sp>
      <p:sp>
        <p:nvSpPr>
          <p:cNvPr id="265" name="Rectangle 41"/>
          <p:cNvSpPr>
            <a:spLocks noChangeArrowheads="1"/>
          </p:cNvSpPr>
          <p:nvPr/>
        </p:nvSpPr>
        <p:spPr bwMode="auto">
          <a:xfrm>
            <a:off x="7556500" y="33432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5,000</a:t>
            </a:r>
            <a:endParaRPr lang="en-US" altLang="en-US" dirty="0" smtClean="0">
              <a:solidFill>
                <a:prstClr val="black"/>
              </a:solidFill>
              <a:cs typeface="+mn-cs"/>
            </a:endParaRPr>
          </a:p>
        </p:txBody>
      </p:sp>
      <p:sp>
        <p:nvSpPr>
          <p:cNvPr id="266" name="Rectangle 42"/>
          <p:cNvSpPr>
            <a:spLocks noChangeArrowheads="1"/>
          </p:cNvSpPr>
          <p:nvPr/>
        </p:nvSpPr>
        <p:spPr bwMode="auto">
          <a:xfrm>
            <a:off x="1103313" y="354965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a:t>
            </a:r>
            <a:endParaRPr lang="en-US" altLang="en-US" dirty="0" smtClean="0">
              <a:solidFill>
                <a:prstClr val="black"/>
              </a:solidFill>
              <a:cs typeface="+mn-cs"/>
            </a:endParaRPr>
          </a:p>
        </p:txBody>
      </p:sp>
      <p:sp>
        <p:nvSpPr>
          <p:cNvPr id="267" name="Rectangle 43"/>
          <p:cNvSpPr>
            <a:spLocks noChangeArrowheads="1"/>
          </p:cNvSpPr>
          <p:nvPr/>
        </p:nvSpPr>
        <p:spPr bwMode="auto">
          <a:xfrm>
            <a:off x="1355725" y="3549650"/>
            <a:ext cx="10191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Ming, Capital</a:t>
            </a:r>
            <a:endParaRPr lang="en-US" altLang="en-US" dirty="0" smtClean="0">
              <a:solidFill>
                <a:prstClr val="black"/>
              </a:solidFill>
              <a:cs typeface="+mn-cs"/>
            </a:endParaRPr>
          </a:p>
        </p:txBody>
      </p:sp>
      <p:sp>
        <p:nvSpPr>
          <p:cNvPr id="268" name="Rectangle 44"/>
          <p:cNvSpPr>
            <a:spLocks noChangeArrowheads="1"/>
          </p:cNvSpPr>
          <p:nvPr/>
        </p:nvSpPr>
        <p:spPr bwMode="auto">
          <a:xfrm>
            <a:off x="2559050" y="3549650"/>
            <a:ext cx="947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Contribution</a:t>
            </a:r>
            <a:endParaRPr lang="en-US" altLang="en-US" dirty="0" smtClean="0">
              <a:solidFill>
                <a:prstClr val="black"/>
              </a:solidFill>
              <a:cs typeface="+mn-cs"/>
            </a:endParaRPr>
          </a:p>
        </p:txBody>
      </p:sp>
      <p:sp>
        <p:nvSpPr>
          <p:cNvPr id="269" name="Rectangle 45"/>
          <p:cNvSpPr>
            <a:spLocks noChangeArrowheads="1"/>
          </p:cNvSpPr>
          <p:nvPr/>
        </p:nvSpPr>
        <p:spPr bwMode="auto">
          <a:xfrm>
            <a:off x="3967163" y="35496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1,000</a:t>
            </a:r>
            <a:endParaRPr lang="en-US" altLang="en-US" dirty="0" smtClean="0">
              <a:solidFill>
                <a:prstClr val="black"/>
              </a:solidFill>
              <a:cs typeface="+mn-cs"/>
            </a:endParaRPr>
          </a:p>
        </p:txBody>
      </p:sp>
      <p:sp>
        <p:nvSpPr>
          <p:cNvPr id="270" name="Rectangle 46"/>
          <p:cNvSpPr>
            <a:spLocks noChangeArrowheads="1"/>
          </p:cNvSpPr>
          <p:nvPr/>
        </p:nvSpPr>
        <p:spPr bwMode="auto">
          <a:xfrm>
            <a:off x="7556500" y="35496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1,000</a:t>
            </a:r>
            <a:endParaRPr lang="en-US" altLang="en-US" dirty="0" smtClean="0">
              <a:solidFill>
                <a:prstClr val="black"/>
              </a:solidFill>
              <a:cs typeface="+mn-cs"/>
            </a:endParaRPr>
          </a:p>
        </p:txBody>
      </p:sp>
      <p:sp>
        <p:nvSpPr>
          <p:cNvPr id="271" name="Rectangle 47"/>
          <p:cNvSpPr>
            <a:spLocks noChangeArrowheads="1"/>
          </p:cNvSpPr>
          <p:nvPr/>
        </p:nvSpPr>
        <p:spPr bwMode="auto">
          <a:xfrm>
            <a:off x="1012825" y="37560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11</a:t>
            </a:r>
            <a:endParaRPr lang="en-US" altLang="en-US" dirty="0" smtClean="0">
              <a:solidFill>
                <a:prstClr val="black"/>
              </a:solidFill>
              <a:cs typeface="+mn-cs"/>
            </a:endParaRPr>
          </a:p>
        </p:txBody>
      </p:sp>
      <p:sp>
        <p:nvSpPr>
          <p:cNvPr id="272" name="Rectangle 48"/>
          <p:cNvSpPr>
            <a:spLocks noChangeArrowheads="1"/>
          </p:cNvSpPr>
          <p:nvPr/>
        </p:nvSpPr>
        <p:spPr bwMode="auto">
          <a:xfrm>
            <a:off x="1355725" y="37560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Sales</a:t>
            </a:r>
            <a:endParaRPr lang="en-US" altLang="en-US" dirty="0" smtClean="0">
              <a:solidFill>
                <a:prstClr val="black"/>
              </a:solidFill>
              <a:cs typeface="+mn-cs"/>
            </a:endParaRPr>
          </a:p>
        </p:txBody>
      </p:sp>
      <p:sp>
        <p:nvSpPr>
          <p:cNvPr id="273" name="Rectangle 49"/>
          <p:cNvSpPr>
            <a:spLocks noChangeArrowheads="1"/>
          </p:cNvSpPr>
          <p:nvPr/>
        </p:nvSpPr>
        <p:spPr bwMode="auto">
          <a:xfrm>
            <a:off x="2559050" y="3756025"/>
            <a:ext cx="787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Cash sale</a:t>
            </a:r>
            <a:endParaRPr lang="en-US" altLang="en-US" dirty="0" smtClean="0">
              <a:solidFill>
                <a:prstClr val="black"/>
              </a:solidFill>
              <a:cs typeface="+mn-cs"/>
            </a:endParaRPr>
          </a:p>
        </p:txBody>
      </p:sp>
      <p:sp>
        <p:nvSpPr>
          <p:cNvPr id="274" name="Rectangle 50"/>
          <p:cNvSpPr>
            <a:spLocks noChangeArrowheads="1"/>
          </p:cNvSpPr>
          <p:nvPr/>
        </p:nvSpPr>
        <p:spPr bwMode="auto">
          <a:xfrm>
            <a:off x="4097338" y="37560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400</a:t>
            </a:r>
            <a:endParaRPr lang="en-US" altLang="en-US" dirty="0" smtClean="0">
              <a:solidFill>
                <a:prstClr val="black"/>
              </a:solidFill>
              <a:cs typeface="+mn-cs"/>
            </a:endParaRPr>
          </a:p>
        </p:txBody>
      </p:sp>
      <p:sp>
        <p:nvSpPr>
          <p:cNvPr id="275" name="Rectangle 51"/>
          <p:cNvSpPr>
            <a:spLocks noChangeArrowheads="1"/>
          </p:cNvSpPr>
          <p:nvPr/>
        </p:nvSpPr>
        <p:spPr bwMode="auto">
          <a:xfrm>
            <a:off x="6791325" y="37560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400</a:t>
            </a:r>
            <a:endParaRPr lang="en-US" altLang="en-US" dirty="0" smtClean="0">
              <a:solidFill>
                <a:prstClr val="black"/>
              </a:solidFill>
              <a:cs typeface="+mn-cs"/>
            </a:endParaRPr>
          </a:p>
        </p:txBody>
      </p:sp>
      <p:sp>
        <p:nvSpPr>
          <p:cNvPr id="276" name="Rectangle 52"/>
          <p:cNvSpPr>
            <a:spLocks noChangeArrowheads="1"/>
          </p:cNvSpPr>
          <p:nvPr/>
        </p:nvSpPr>
        <p:spPr bwMode="auto">
          <a:xfrm>
            <a:off x="8585200" y="37560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100</a:t>
            </a:r>
            <a:endParaRPr lang="en-US" altLang="en-US" dirty="0" smtClean="0">
              <a:solidFill>
                <a:prstClr val="black"/>
              </a:solidFill>
              <a:cs typeface="+mn-cs"/>
            </a:endParaRPr>
          </a:p>
        </p:txBody>
      </p:sp>
      <p:sp>
        <p:nvSpPr>
          <p:cNvPr id="277" name="Rectangle 53"/>
          <p:cNvSpPr>
            <a:spLocks noChangeArrowheads="1"/>
          </p:cNvSpPr>
          <p:nvPr/>
        </p:nvSpPr>
        <p:spPr bwMode="auto">
          <a:xfrm>
            <a:off x="1012825" y="39624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29</a:t>
            </a:r>
            <a:endParaRPr lang="en-US" altLang="en-US" dirty="0" smtClean="0">
              <a:solidFill>
                <a:prstClr val="black"/>
              </a:solidFill>
              <a:cs typeface="+mn-cs"/>
            </a:endParaRPr>
          </a:p>
        </p:txBody>
      </p:sp>
      <p:sp>
        <p:nvSpPr>
          <p:cNvPr id="278" name="Rectangle 54"/>
          <p:cNvSpPr>
            <a:spLocks noChangeArrowheads="1"/>
          </p:cNvSpPr>
          <p:nvPr/>
        </p:nvSpPr>
        <p:spPr bwMode="auto">
          <a:xfrm>
            <a:off x="1355725" y="396240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Chan</a:t>
            </a:r>
            <a:endParaRPr lang="en-US" altLang="en-US" dirty="0" smtClean="0">
              <a:solidFill>
                <a:prstClr val="black"/>
              </a:solidFill>
              <a:cs typeface="+mn-cs"/>
            </a:endParaRPr>
          </a:p>
        </p:txBody>
      </p:sp>
      <p:sp>
        <p:nvSpPr>
          <p:cNvPr id="279" name="Rectangle 55"/>
          <p:cNvSpPr>
            <a:spLocks noChangeArrowheads="1"/>
          </p:cNvSpPr>
          <p:nvPr/>
        </p:nvSpPr>
        <p:spPr bwMode="auto">
          <a:xfrm>
            <a:off x="2559050" y="3962400"/>
            <a:ext cx="1098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Invoice, July 7</a:t>
            </a:r>
            <a:endParaRPr lang="en-US" altLang="en-US" dirty="0" smtClean="0">
              <a:solidFill>
                <a:prstClr val="black"/>
              </a:solidFill>
              <a:cs typeface="+mn-cs"/>
            </a:endParaRPr>
          </a:p>
        </p:txBody>
      </p:sp>
      <p:sp>
        <p:nvSpPr>
          <p:cNvPr id="280" name="Rectangle 56"/>
          <p:cNvSpPr>
            <a:spLocks noChangeArrowheads="1"/>
          </p:cNvSpPr>
          <p:nvPr/>
        </p:nvSpPr>
        <p:spPr bwMode="auto">
          <a:xfrm>
            <a:off x="4097338" y="39624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950</a:t>
            </a:r>
            <a:endParaRPr lang="en-US" altLang="en-US" dirty="0" smtClean="0">
              <a:solidFill>
                <a:prstClr val="black"/>
              </a:solidFill>
              <a:cs typeface="+mn-cs"/>
            </a:endParaRPr>
          </a:p>
        </p:txBody>
      </p:sp>
      <p:sp>
        <p:nvSpPr>
          <p:cNvPr id="281" name="Rectangle 57"/>
          <p:cNvSpPr>
            <a:spLocks noChangeArrowheads="1"/>
          </p:cNvSpPr>
          <p:nvPr/>
        </p:nvSpPr>
        <p:spPr bwMode="auto">
          <a:xfrm>
            <a:off x="5086350" y="39624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50</a:t>
            </a:r>
            <a:endParaRPr lang="en-US" altLang="en-US" dirty="0" smtClean="0">
              <a:solidFill>
                <a:prstClr val="black"/>
              </a:solidFill>
              <a:cs typeface="+mn-cs"/>
            </a:endParaRPr>
          </a:p>
        </p:txBody>
      </p:sp>
      <p:sp>
        <p:nvSpPr>
          <p:cNvPr id="282" name="Rectangle 58"/>
          <p:cNvSpPr>
            <a:spLocks noChangeArrowheads="1"/>
          </p:cNvSpPr>
          <p:nvPr/>
        </p:nvSpPr>
        <p:spPr bwMode="auto">
          <a:xfrm>
            <a:off x="5762625" y="39624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1,000</a:t>
            </a:r>
            <a:endParaRPr lang="en-US" altLang="en-US" dirty="0" smtClean="0">
              <a:solidFill>
                <a:prstClr val="black"/>
              </a:solidFill>
              <a:cs typeface="+mn-cs"/>
            </a:endParaRPr>
          </a:p>
        </p:txBody>
      </p:sp>
      <p:sp>
        <p:nvSpPr>
          <p:cNvPr id="283" name="Rectangle 59"/>
          <p:cNvSpPr>
            <a:spLocks noChangeArrowheads="1"/>
          </p:cNvSpPr>
          <p:nvPr/>
        </p:nvSpPr>
        <p:spPr bwMode="auto">
          <a:xfrm>
            <a:off x="1355725" y="2506663"/>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dirty="0" smtClean="0">
              <a:solidFill>
                <a:prstClr val="black"/>
              </a:solidFill>
              <a:cs typeface="+mn-cs"/>
            </a:endParaRPr>
          </a:p>
        </p:txBody>
      </p:sp>
      <p:sp>
        <p:nvSpPr>
          <p:cNvPr id="284" name="Rectangle 60"/>
          <p:cNvSpPr>
            <a:spLocks noChangeArrowheads="1"/>
          </p:cNvSpPr>
          <p:nvPr/>
        </p:nvSpPr>
        <p:spPr bwMode="auto">
          <a:xfrm>
            <a:off x="185738" y="2466975"/>
            <a:ext cx="19050" cy="865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Rectangle 61"/>
          <p:cNvSpPr>
            <a:spLocks noChangeArrowheads="1"/>
          </p:cNvSpPr>
          <p:nvPr/>
        </p:nvSpPr>
        <p:spPr bwMode="auto">
          <a:xfrm>
            <a:off x="8928100" y="2487613"/>
            <a:ext cx="20638" cy="844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Rectangle 62"/>
          <p:cNvSpPr>
            <a:spLocks noChangeArrowheads="1"/>
          </p:cNvSpPr>
          <p:nvPr/>
        </p:nvSpPr>
        <p:spPr bwMode="auto">
          <a:xfrm>
            <a:off x="204788" y="2466975"/>
            <a:ext cx="87439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8" name="Rectangle 63"/>
          <p:cNvSpPr>
            <a:spLocks noChangeArrowheads="1"/>
          </p:cNvSpPr>
          <p:nvPr/>
        </p:nvSpPr>
        <p:spPr bwMode="auto">
          <a:xfrm>
            <a:off x="204788" y="3311525"/>
            <a:ext cx="87439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 name="Rounded Rectangle 61"/>
          <p:cNvSpPr/>
          <p:nvPr/>
        </p:nvSpPr>
        <p:spPr>
          <a:xfrm>
            <a:off x="1662113" y="4567238"/>
            <a:ext cx="5119687" cy="1528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The Cash Receipts Journal is used to record all cash receipts; every transaction that includes a debit to Cash.</a:t>
            </a:r>
          </a:p>
        </p:txBody>
      </p:sp>
      <p:sp>
        <p:nvSpPr>
          <p:cNvPr id="64" name="Slide Number Placeholder 63"/>
          <p:cNvSpPr>
            <a:spLocks noGrp="1"/>
          </p:cNvSpPr>
          <p:nvPr>
            <p:ph type="sldNum" sz="quarter" idx="12"/>
          </p:nvPr>
        </p:nvSpPr>
        <p:spPr/>
        <p:txBody>
          <a:bodyPr/>
          <a:lstStyle/>
          <a:p>
            <a:pPr>
              <a:defRPr/>
            </a:pPr>
            <a:fld id="{2EFDC755-1C43-46B1-9E7F-AF70D1F9EAEF}" type="slidenum">
              <a:rPr lang="en-US" smtClean="0"/>
              <a:pPr>
                <a:defRPr/>
              </a:pPr>
              <a:t>22</a:t>
            </a:fld>
            <a:endParaRPr lang="en-US" dirty="0"/>
          </a:p>
        </p:txBody>
      </p:sp>
      <p:sp>
        <p:nvSpPr>
          <p:cNvPr id="65" name="Rounded Rectangle 64"/>
          <p:cNvSpPr/>
          <p:nvPr/>
        </p:nvSpPr>
        <p:spPr>
          <a:xfrm>
            <a:off x="76200" y="6652899"/>
            <a:ext cx="5105400" cy="1714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Journalize and post transactions using special journals.</a:t>
            </a:r>
            <a:endParaRPr lang="en-US" sz="11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83"/>
                                        </p:tgtEl>
                                        <p:attrNameLst>
                                          <p:attrName>style.visibility</p:attrName>
                                        </p:attrNameLst>
                                      </p:cBhvr>
                                      <p:to>
                                        <p:strVal val="visible"/>
                                      </p:to>
                                    </p:set>
                                    <p:animEffect transition="in" filter="fade">
                                      <p:cBhvr>
                                        <p:cTn id="13" dur="500"/>
                                        <p:tgtEl>
                                          <p:spTgt spid="2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4"/>
                                        </p:tgtEl>
                                        <p:attrNameLst>
                                          <p:attrName>style.visibility</p:attrName>
                                        </p:attrNameLst>
                                      </p:cBhvr>
                                      <p:to>
                                        <p:strVal val="visible"/>
                                      </p:to>
                                    </p:set>
                                    <p:animEffect transition="in" filter="fade">
                                      <p:cBhvr>
                                        <p:cTn id="16" dur="500"/>
                                        <p:tgtEl>
                                          <p:spTgt spid="28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5"/>
                                        </p:tgtEl>
                                        <p:attrNameLst>
                                          <p:attrName>style.visibility</p:attrName>
                                        </p:attrNameLst>
                                      </p:cBhvr>
                                      <p:to>
                                        <p:strVal val="visible"/>
                                      </p:to>
                                    </p:set>
                                    <p:animEffect transition="in" filter="fade">
                                      <p:cBhvr>
                                        <p:cTn id="19" dur="500"/>
                                        <p:tgtEl>
                                          <p:spTgt spid="2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6"/>
                                        </p:tgtEl>
                                        <p:attrNameLst>
                                          <p:attrName>style.visibility</p:attrName>
                                        </p:attrNameLst>
                                      </p:cBhvr>
                                      <p:to>
                                        <p:strVal val="visible"/>
                                      </p:to>
                                    </p:set>
                                    <p:animEffect transition="in" filter="fade">
                                      <p:cBhvr>
                                        <p:cTn id="22" dur="500"/>
                                        <p:tgtEl>
                                          <p:spTgt spid="28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8"/>
                                        </p:tgtEl>
                                        <p:attrNameLst>
                                          <p:attrName>style.visibility</p:attrName>
                                        </p:attrNameLst>
                                      </p:cBhvr>
                                      <p:to>
                                        <p:strVal val="visible"/>
                                      </p:to>
                                    </p:set>
                                    <p:animEffect transition="in" filter="fade">
                                      <p:cBhvr>
                                        <p:cTn id="25" dur="500"/>
                                        <p:tgtEl>
                                          <p:spTgt spid="28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8"/>
                                        </p:tgtEl>
                                        <p:attrNameLst>
                                          <p:attrName>style.visibility</p:attrName>
                                        </p:attrNameLst>
                                      </p:cBhvr>
                                      <p:to>
                                        <p:strVal val="visible"/>
                                      </p:to>
                                    </p:set>
                                    <p:animEffect transition="in" filter="fade">
                                      <p:cBhvr>
                                        <p:cTn id="67" dur="500"/>
                                        <p:tgtEl>
                                          <p:spTgt spid="25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9"/>
                                        </p:tgtEl>
                                        <p:attrNameLst>
                                          <p:attrName>style.visibility</p:attrName>
                                        </p:attrNameLst>
                                      </p:cBhvr>
                                      <p:to>
                                        <p:strVal val="visible"/>
                                      </p:to>
                                    </p:set>
                                    <p:animEffect transition="in" filter="fade">
                                      <p:cBhvr>
                                        <p:cTn id="70" dur="500"/>
                                        <p:tgtEl>
                                          <p:spTgt spid="25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0"/>
                                        </p:tgtEl>
                                        <p:attrNameLst>
                                          <p:attrName>style.visibility</p:attrName>
                                        </p:attrNameLst>
                                      </p:cBhvr>
                                      <p:to>
                                        <p:strVal val="visible"/>
                                      </p:to>
                                    </p:set>
                                    <p:animEffect transition="in" filter="fade">
                                      <p:cBhvr>
                                        <p:cTn id="73" dur="500"/>
                                        <p:tgtEl>
                                          <p:spTgt spid="26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6"/>
                                        </p:tgtEl>
                                        <p:attrNameLst>
                                          <p:attrName>style.visibility</p:attrName>
                                        </p:attrNameLst>
                                      </p:cBhvr>
                                      <p:to>
                                        <p:strVal val="visible"/>
                                      </p:to>
                                    </p:set>
                                    <p:animEffect transition="in" filter="fade">
                                      <p:cBhvr>
                                        <p:cTn id="76" dur="500"/>
                                        <p:tgtEl>
                                          <p:spTgt spid="25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7"/>
                                        </p:tgtEl>
                                        <p:attrNameLst>
                                          <p:attrName>style.visibility</p:attrName>
                                        </p:attrNameLst>
                                      </p:cBhvr>
                                      <p:to>
                                        <p:strVal val="visible"/>
                                      </p:to>
                                    </p:set>
                                    <p:animEffect transition="in" filter="fade">
                                      <p:cBhvr>
                                        <p:cTn id="79" dur="500"/>
                                        <p:tgtEl>
                                          <p:spTgt spid="25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1"/>
                                        </p:tgtEl>
                                        <p:attrNameLst>
                                          <p:attrName>style.visibility</p:attrName>
                                        </p:attrNameLst>
                                      </p:cBhvr>
                                      <p:to>
                                        <p:strVal val="visible"/>
                                      </p:to>
                                    </p:set>
                                    <p:animEffect transition="in" filter="fade">
                                      <p:cBhvr>
                                        <p:cTn id="84" dur="10"/>
                                        <p:tgtEl>
                                          <p:spTgt spid="26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62"/>
                                        </p:tgtEl>
                                        <p:attrNameLst>
                                          <p:attrName>style.visibility</p:attrName>
                                        </p:attrNameLst>
                                      </p:cBhvr>
                                      <p:to>
                                        <p:strVal val="visible"/>
                                      </p:to>
                                    </p:set>
                                    <p:animEffect transition="in" filter="fade">
                                      <p:cBhvr>
                                        <p:cTn id="87" dur="500"/>
                                        <p:tgtEl>
                                          <p:spTgt spid="26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64"/>
                                        </p:tgtEl>
                                        <p:attrNameLst>
                                          <p:attrName>style.visibility</p:attrName>
                                        </p:attrNameLst>
                                      </p:cBhvr>
                                      <p:to>
                                        <p:strVal val="visible"/>
                                      </p:to>
                                    </p:set>
                                    <p:animEffect transition="in" filter="fade">
                                      <p:cBhvr>
                                        <p:cTn id="90" dur="500"/>
                                        <p:tgtEl>
                                          <p:spTgt spid="26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3"/>
                                        </p:tgtEl>
                                        <p:attrNameLst>
                                          <p:attrName>style.visibility</p:attrName>
                                        </p:attrNameLst>
                                      </p:cBhvr>
                                      <p:to>
                                        <p:strVal val="visible"/>
                                      </p:to>
                                    </p:set>
                                    <p:animEffect transition="in" filter="fade">
                                      <p:cBhvr>
                                        <p:cTn id="93" dur="500"/>
                                        <p:tgtEl>
                                          <p:spTgt spid="26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65"/>
                                        </p:tgtEl>
                                        <p:attrNameLst>
                                          <p:attrName>style.visibility</p:attrName>
                                        </p:attrNameLst>
                                      </p:cBhvr>
                                      <p:to>
                                        <p:strVal val="visible"/>
                                      </p:to>
                                    </p:set>
                                    <p:animEffect transition="in" filter="fade">
                                      <p:cBhvr>
                                        <p:cTn id="96" dur="500"/>
                                        <p:tgtEl>
                                          <p:spTgt spid="26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66"/>
                                        </p:tgtEl>
                                        <p:attrNameLst>
                                          <p:attrName>style.visibility</p:attrName>
                                        </p:attrNameLst>
                                      </p:cBhvr>
                                      <p:to>
                                        <p:strVal val="visible"/>
                                      </p:to>
                                    </p:set>
                                    <p:animEffect transition="in" filter="fade">
                                      <p:cBhvr>
                                        <p:cTn id="99" dur="500"/>
                                        <p:tgtEl>
                                          <p:spTgt spid="26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67"/>
                                        </p:tgtEl>
                                        <p:attrNameLst>
                                          <p:attrName>style.visibility</p:attrName>
                                        </p:attrNameLst>
                                      </p:cBhvr>
                                      <p:to>
                                        <p:strVal val="visible"/>
                                      </p:to>
                                    </p:set>
                                    <p:animEffect transition="in" filter="fade">
                                      <p:cBhvr>
                                        <p:cTn id="102" dur="500"/>
                                        <p:tgtEl>
                                          <p:spTgt spid="26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8"/>
                                        </p:tgtEl>
                                        <p:attrNameLst>
                                          <p:attrName>style.visibility</p:attrName>
                                        </p:attrNameLst>
                                      </p:cBhvr>
                                      <p:to>
                                        <p:strVal val="visible"/>
                                      </p:to>
                                    </p:set>
                                    <p:animEffect transition="in" filter="fade">
                                      <p:cBhvr>
                                        <p:cTn id="105" dur="500"/>
                                        <p:tgtEl>
                                          <p:spTgt spid="26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69"/>
                                        </p:tgtEl>
                                        <p:attrNameLst>
                                          <p:attrName>style.visibility</p:attrName>
                                        </p:attrNameLst>
                                      </p:cBhvr>
                                      <p:to>
                                        <p:strVal val="visible"/>
                                      </p:to>
                                    </p:set>
                                    <p:animEffect transition="in" filter="fade">
                                      <p:cBhvr>
                                        <p:cTn id="108" dur="500"/>
                                        <p:tgtEl>
                                          <p:spTgt spid="26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70"/>
                                        </p:tgtEl>
                                        <p:attrNameLst>
                                          <p:attrName>style.visibility</p:attrName>
                                        </p:attrNameLst>
                                      </p:cBhvr>
                                      <p:to>
                                        <p:strVal val="visible"/>
                                      </p:to>
                                    </p:set>
                                    <p:animEffect transition="in" filter="fade">
                                      <p:cBhvr>
                                        <p:cTn id="111" dur="500"/>
                                        <p:tgtEl>
                                          <p:spTgt spid="27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71"/>
                                        </p:tgtEl>
                                        <p:attrNameLst>
                                          <p:attrName>style.visibility</p:attrName>
                                        </p:attrNameLst>
                                      </p:cBhvr>
                                      <p:to>
                                        <p:strVal val="visible"/>
                                      </p:to>
                                    </p:set>
                                    <p:animEffect transition="in" filter="fade">
                                      <p:cBhvr>
                                        <p:cTn id="114" dur="500"/>
                                        <p:tgtEl>
                                          <p:spTgt spid="27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72"/>
                                        </p:tgtEl>
                                        <p:attrNameLst>
                                          <p:attrName>style.visibility</p:attrName>
                                        </p:attrNameLst>
                                      </p:cBhvr>
                                      <p:to>
                                        <p:strVal val="visible"/>
                                      </p:to>
                                    </p:set>
                                    <p:animEffect transition="in" filter="fade">
                                      <p:cBhvr>
                                        <p:cTn id="117" dur="500"/>
                                        <p:tgtEl>
                                          <p:spTgt spid="27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73"/>
                                        </p:tgtEl>
                                        <p:attrNameLst>
                                          <p:attrName>style.visibility</p:attrName>
                                        </p:attrNameLst>
                                      </p:cBhvr>
                                      <p:to>
                                        <p:strVal val="visible"/>
                                      </p:to>
                                    </p:set>
                                    <p:animEffect transition="in" filter="fade">
                                      <p:cBhvr>
                                        <p:cTn id="120" dur="500"/>
                                        <p:tgtEl>
                                          <p:spTgt spid="27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74"/>
                                        </p:tgtEl>
                                        <p:attrNameLst>
                                          <p:attrName>style.visibility</p:attrName>
                                        </p:attrNameLst>
                                      </p:cBhvr>
                                      <p:to>
                                        <p:strVal val="visible"/>
                                      </p:to>
                                    </p:set>
                                    <p:animEffect transition="in" filter="fade">
                                      <p:cBhvr>
                                        <p:cTn id="123" dur="500"/>
                                        <p:tgtEl>
                                          <p:spTgt spid="27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75"/>
                                        </p:tgtEl>
                                        <p:attrNameLst>
                                          <p:attrName>style.visibility</p:attrName>
                                        </p:attrNameLst>
                                      </p:cBhvr>
                                      <p:to>
                                        <p:strVal val="visible"/>
                                      </p:to>
                                    </p:set>
                                    <p:animEffect transition="in" filter="fade">
                                      <p:cBhvr>
                                        <p:cTn id="126" dur="500"/>
                                        <p:tgtEl>
                                          <p:spTgt spid="27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76"/>
                                        </p:tgtEl>
                                        <p:attrNameLst>
                                          <p:attrName>style.visibility</p:attrName>
                                        </p:attrNameLst>
                                      </p:cBhvr>
                                      <p:to>
                                        <p:strVal val="visible"/>
                                      </p:to>
                                    </p:set>
                                    <p:animEffect transition="in" filter="fade">
                                      <p:cBhvr>
                                        <p:cTn id="129" dur="500"/>
                                        <p:tgtEl>
                                          <p:spTgt spid="27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77"/>
                                        </p:tgtEl>
                                        <p:attrNameLst>
                                          <p:attrName>style.visibility</p:attrName>
                                        </p:attrNameLst>
                                      </p:cBhvr>
                                      <p:to>
                                        <p:strVal val="visible"/>
                                      </p:to>
                                    </p:set>
                                    <p:animEffect transition="in" filter="fade">
                                      <p:cBhvr>
                                        <p:cTn id="132" dur="500"/>
                                        <p:tgtEl>
                                          <p:spTgt spid="27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78"/>
                                        </p:tgtEl>
                                        <p:attrNameLst>
                                          <p:attrName>style.visibility</p:attrName>
                                        </p:attrNameLst>
                                      </p:cBhvr>
                                      <p:to>
                                        <p:strVal val="visible"/>
                                      </p:to>
                                    </p:set>
                                    <p:animEffect transition="in" filter="fade">
                                      <p:cBhvr>
                                        <p:cTn id="135" dur="500"/>
                                        <p:tgtEl>
                                          <p:spTgt spid="27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79"/>
                                        </p:tgtEl>
                                        <p:attrNameLst>
                                          <p:attrName>style.visibility</p:attrName>
                                        </p:attrNameLst>
                                      </p:cBhvr>
                                      <p:to>
                                        <p:strVal val="visible"/>
                                      </p:to>
                                    </p:set>
                                    <p:animEffect transition="in" filter="fade">
                                      <p:cBhvr>
                                        <p:cTn id="138" dur="500"/>
                                        <p:tgtEl>
                                          <p:spTgt spid="27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80"/>
                                        </p:tgtEl>
                                        <p:attrNameLst>
                                          <p:attrName>style.visibility</p:attrName>
                                        </p:attrNameLst>
                                      </p:cBhvr>
                                      <p:to>
                                        <p:strVal val="visible"/>
                                      </p:to>
                                    </p:set>
                                    <p:animEffect transition="in" filter="fade">
                                      <p:cBhvr>
                                        <p:cTn id="141" dur="500"/>
                                        <p:tgtEl>
                                          <p:spTgt spid="280"/>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81"/>
                                        </p:tgtEl>
                                        <p:attrNameLst>
                                          <p:attrName>style.visibility</p:attrName>
                                        </p:attrNameLst>
                                      </p:cBhvr>
                                      <p:to>
                                        <p:strVal val="visible"/>
                                      </p:to>
                                    </p:set>
                                    <p:animEffect transition="in" filter="fade">
                                      <p:cBhvr>
                                        <p:cTn id="144" dur="500"/>
                                        <p:tgtEl>
                                          <p:spTgt spid="28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82"/>
                                        </p:tgtEl>
                                        <p:attrNameLst>
                                          <p:attrName>style.visibility</p:attrName>
                                        </p:attrNameLst>
                                      </p:cBhvr>
                                      <p:to>
                                        <p:strVal val="visible"/>
                                      </p:to>
                                    </p:set>
                                    <p:animEffect transition="in" filter="fade">
                                      <p:cBhvr>
                                        <p:cTn id="147"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256" grpId="0"/>
      <p:bldP spid="257" grpId="0"/>
      <p:bldP spid="258" grpId="0"/>
      <p:bldP spid="259" grpId="0"/>
      <p:bldP spid="260" grpId="0"/>
      <p:bldP spid="261" grpId="0"/>
      <p:bldP spid="262" grpId="0"/>
      <p:bldP spid="263" grpId="0"/>
      <p:bldP spid="264" grpId="0"/>
      <p:bldP spid="265" grpId="0"/>
      <p:bldP spid="266" grpId="0"/>
      <p:bldP spid="267" grpId="0"/>
      <p:bldP spid="268" grpId="0"/>
      <p:bldP spid="269" grpId="0"/>
      <p:bldP spid="270" grpId="0"/>
      <p:bldP spid="271" grpId="0"/>
      <p:bldP spid="272" grpId="0"/>
      <p:bldP spid="273" grpId="0"/>
      <p:bldP spid="274" grpId="0"/>
      <p:bldP spid="275" grpId="0"/>
      <p:bldP spid="276" grpId="0"/>
      <p:bldP spid="277" grpId="0"/>
      <p:bldP spid="278" grpId="0"/>
      <p:bldP spid="279" grpId="0"/>
      <p:bldP spid="280" grpId="0"/>
      <p:bldP spid="281" grpId="0"/>
      <p:bldP spid="282" grpId="0"/>
      <p:bldP spid="283" grpId="0"/>
      <p:bldP spid="284" grpId="0" animBg="1"/>
      <p:bldP spid="285" grpId="0" animBg="1"/>
      <p:bldP spid="286" grpId="0" animBg="1"/>
      <p:bldP spid="288"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4" descr="wiL10874_0709.jpg"/>
          <p:cNvPicPr>
            <a:picLocks noChangeAspect="1"/>
          </p:cNvPicPr>
          <p:nvPr/>
        </p:nvPicPr>
        <p:blipFill>
          <a:blip r:embed="rId3" cstate="print"/>
          <a:srcRect/>
          <a:stretch>
            <a:fillRect/>
          </a:stretch>
        </p:blipFill>
        <p:spPr bwMode="auto">
          <a:xfrm>
            <a:off x="762000" y="1198286"/>
            <a:ext cx="8102600" cy="5334000"/>
          </a:xfrm>
          <a:prstGeom prst="rect">
            <a:avLst/>
          </a:prstGeom>
          <a:noFill/>
          <a:ln w="9525">
            <a:noFill/>
            <a:miter lim="800000"/>
            <a:headEnd/>
            <a:tailEnd/>
          </a:ln>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Slide Number Placeholder 4"/>
          <p:cNvSpPr>
            <a:spLocks noGrp="1"/>
          </p:cNvSpPr>
          <p:nvPr>
            <p:ph type="sldNum" sz="quarter" idx="12"/>
          </p:nvPr>
        </p:nvSpPr>
        <p:spPr/>
        <p:txBody>
          <a:bodyPr/>
          <a:lstStyle/>
          <a:p>
            <a:pPr>
              <a:defRPr/>
            </a:pPr>
            <a:fld id="{0FE823B9-A2E9-4CB2-880D-DF7638940EE4}" type="slidenum">
              <a:rPr lang="en-US" smtClean="0"/>
              <a:pPr>
                <a:defRPr/>
              </a:pPr>
              <a:t>23</a:t>
            </a:fld>
            <a:endParaRPr lang="en-US" dirty="0"/>
          </a:p>
        </p:txBody>
      </p:sp>
      <p:sp>
        <p:nvSpPr>
          <p:cNvPr id="6" name="Rounded Rectangle 5"/>
          <p:cNvSpPr/>
          <p:nvPr/>
        </p:nvSpPr>
        <p:spPr>
          <a:xfrm>
            <a:off x="76200" y="6652899"/>
            <a:ext cx="5105400" cy="1714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Journalize and post transactions using special journals.</a:t>
            </a:r>
            <a:endParaRPr lang="en-US" sz="1100" dirty="0">
              <a:solidFill>
                <a:prstClr val="black"/>
              </a:solidFill>
              <a:latin typeface="Calibri"/>
            </a:endParaRPr>
          </a:p>
        </p:txBody>
      </p:sp>
      <p:sp>
        <p:nvSpPr>
          <p:cNvPr id="7" name="Title 1"/>
          <p:cNvSpPr txBox="1">
            <a:spLocks/>
          </p:cNvSpPr>
          <p:nvPr/>
        </p:nvSpPr>
        <p:spPr>
          <a:xfrm>
            <a:off x="457200" y="457200"/>
            <a:ext cx="8229600" cy="1219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b="1" dirty="0" smtClean="0"/>
              <a:t>Purchases Journal</a:t>
            </a:r>
          </a:p>
        </p:txBody>
      </p:sp>
      <p:sp>
        <p:nvSpPr>
          <p:cNvPr id="8" name="TextBox 7"/>
          <p:cNvSpPr txBox="1"/>
          <p:nvPr/>
        </p:nvSpPr>
        <p:spPr>
          <a:xfrm>
            <a:off x="7708900" y="7436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7.9</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200" y="457200"/>
            <a:ext cx="8229600" cy="1066800"/>
          </a:xfrm>
        </p:spPr>
        <p:txBody>
          <a:bodyPr/>
          <a:lstStyle/>
          <a:p>
            <a:pPr eaLnBrk="1" hangingPunct="1"/>
            <a:r>
              <a:rPr lang="en-US" altLang="en-US" b="1" dirty="0" smtClean="0"/>
              <a:t>Proving the Ledger</a:t>
            </a:r>
          </a:p>
        </p:txBody>
      </p:sp>
      <p:sp>
        <p:nvSpPr>
          <p:cNvPr id="10" name="Rectangle 9"/>
          <p:cNvSpPr/>
          <p:nvPr/>
        </p:nvSpPr>
        <p:spPr>
          <a:xfrm>
            <a:off x="304800" y="4648200"/>
            <a:ext cx="8458200" cy="1384995"/>
          </a:xfrm>
          <a:prstGeom prst="rect">
            <a:avLst/>
          </a:prstGeom>
          <a:solidFill>
            <a:schemeClr val="accent4">
              <a:lumMod val="20000"/>
              <a:lumOff val="80000"/>
            </a:schemeClr>
          </a:solidFill>
          <a:ln>
            <a:solidFill>
              <a:schemeClr val="accent2">
                <a:lumMod val="50000"/>
              </a:schemeClr>
            </a:solidFill>
          </a:ln>
        </p:spPr>
        <p:txBody>
          <a:bodyPr wrap="square">
            <a:spAutoFit/>
          </a:bodyPr>
          <a:lstStyle/>
          <a:p>
            <a:pPr algn="ctr">
              <a:defRPr/>
            </a:pPr>
            <a:r>
              <a:rPr lang="en-US" sz="2800" dirty="0">
                <a:solidFill>
                  <a:schemeClr val="accent2">
                    <a:lumMod val="50000"/>
                  </a:schemeClr>
                </a:solidFill>
                <a:cs typeface="+mn-cs"/>
              </a:rPr>
              <a:t>The balance of the Accounts Payable controlling account in the general ledger should equal the accounts in the accounts payable subsidiary ledger.</a:t>
            </a:r>
          </a:p>
        </p:txBody>
      </p:sp>
      <p:sp>
        <p:nvSpPr>
          <p:cNvPr id="110598" name="Rectangle 10"/>
          <p:cNvSpPr>
            <a:spLocks noChangeArrowheads="1"/>
          </p:cNvSpPr>
          <p:nvPr/>
        </p:nvSpPr>
        <p:spPr bwMode="auto">
          <a:xfrm>
            <a:off x="1143000" y="1504146"/>
            <a:ext cx="7162800" cy="954107"/>
          </a:xfrm>
          <a:prstGeom prst="rect">
            <a:avLst/>
          </a:prstGeom>
          <a:noFill/>
          <a:ln w="9525">
            <a:noFill/>
            <a:miter lim="800000"/>
            <a:headEnd/>
            <a:tailEnd/>
          </a:ln>
        </p:spPr>
        <p:txBody>
          <a:bodyPr wrap="square">
            <a:spAutoFit/>
          </a:bodyPr>
          <a:lstStyle/>
          <a:p>
            <a:pPr algn="ctr"/>
            <a:r>
              <a:rPr lang="en-US" altLang="en-US" sz="2800" dirty="0"/>
              <a:t>A schedule of accounts payable lists each supplier and the balance owed to them.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8193F792-8F65-400F-AE50-2D8BB7BD56E5}" type="slidenum">
              <a:rPr lang="en-US" smtClean="0"/>
              <a:pPr>
                <a:defRPr/>
              </a:pPr>
              <a:t>24</a:t>
            </a:fld>
            <a:endParaRPr lang="en-US" dirty="0"/>
          </a:p>
        </p:txBody>
      </p:sp>
      <p:sp>
        <p:nvSpPr>
          <p:cNvPr id="9" name="Rounded Rectangle 8"/>
          <p:cNvSpPr/>
          <p:nvPr/>
        </p:nvSpPr>
        <p:spPr>
          <a:xfrm>
            <a:off x="76200" y="6682025"/>
            <a:ext cx="4648200" cy="14229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Prepare and prove the accuracy of subsidiary ledgers.</a:t>
            </a:r>
          </a:p>
        </p:txBody>
      </p:sp>
      <p:pic>
        <p:nvPicPr>
          <p:cNvPr id="2" name="Picture 1"/>
          <p:cNvPicPr>
            <a:picLocks noChangeAspect="1"/>
          </p:cNvPicPr>
          <p:nvPr/>
        </p:nvPicPr>
        <p:blipFill>
          <a:blip r:embed="rId3"/>
          <a:stretch>
            <a:fillRect/>
          </a:stretch>
        </p:blipFill>
        <p:spPr>
          <a:xfrm>
            <a:off x="2286000" y="2458253"/>
            <a:ext cx="4057428" cy="2028715"/>
          </a:xfrm>
          <a:prstGeom prst="rect">
            <a:avLst/>
          </a:prstGeom>
        </p:spPr>
      </p:pic>
    </p:spTree>
    <p:extLst>
      <p:ext uri="{BB962C8B-B14F-4D97-AF65-F5344CB8AC3E}">
        <p14:creationId xmlns:p14="http://schemas.microsoft.com/office/powerpoint/2010/main" val="280379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defRPr/>
            </a:pPr>
            <a:r>
              <a:rPr lang="en-US" sz="2400" b="1" dirty="0" smtClean="0">
                <a:solidFill>
                  <a:prstClr val="white"/>
                </a:solidFill>
              </a:rPr>
              <a:t>NEED-TO-KNOW 7-5</a:t>
            </a:r>
            <a:endParaRPr lang="en-US" sz="2400" b="1" dirty="0">
              <a:solidFill>
                <a:prstClr val="white"/>
              </a:solidFill>
            </a:endParaRPr>
          </a:p>
        </p:txBody>
      </p:sp>
      <p:sp>
        <p:nvSpPr>
          <p:cNvPr id="289" name="Rectangle 6"/>
          <p:cNvSpPr>
            <a:spLocks noChangeArrowheads="1"/>
          </p:cNvSpPr>
          <p:nvPr/>
        </p:nvSpPr>
        <p:spPr bwMode="auto">
          <a:xfrm>
            <a:off x="195263" y="1858963"/>
            <a:ext cx="8753475" cy="8667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0" name="Rectangle 7"/>
          <p:cNvSpPr>
            <a:spLocks noChangeArrowheads="1"/>
          </p:cNvSpPr>
          <p:nvPr/>
        </p:nvSpPr>
        <p:spPr bwMode="auto">
          <a:xfrm>
            <a:off x="877683" y="630238"/>
            <a:ext cx="72648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Prepare headings for a purchases journal and then journalize the following purchases transactions.</a:t>
            </a:r>
            <a:endParaRPr lang="en-US" altLang="en-US" dirty="0" smtClean="0">
              <a:solidFill>
                <a:prstClr val="black"/>
              </a:solidFill>
              <a:cs typeface="+mn-cs"/>
            </a:endParaRPr>
          </a:p>
        </p:txBody>
      </p:sp>
      <p:sp>
        <p:nvSpPr>
          <p:cNvPr id="292" name="Rectangle 9"/>
          <p:cNvSpPr>
            <a:spLocks noChangeArrowheads="1"/>
          </p:cNvSpPr>
          <p:nvPr/>
        </p:nvSpPr>
        <p:spPr bwMode="auto">
          <a:xfrm>
            <a:off x="800100" y="1042988"/>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July 1</a:t>
            </a:r>
            <a:endParaRPr lang="en-US" altLang="en-US" dirty="0" smtClean="0">
              <a:solidFill>
                <a:prstClr val="black"/>
              </a:solidFill>
              <a:cs typeface="+mn-cs"/>
            </a:endParaRPr>
          </a:p>
        </p:txBody>
      </p:sp>
      <p:sp>
        <p:nvSpPr>
          <p:cNvPr id="293" name="Rectangle 10"/>
          <p:cNvSpPr>
            <a:spLocks noChangeArrowheads="1"/>
          </p:cNvSpPr>
          <p:nvPr/>
        </p:nvSpPr>
        <p:spPr bwMode="auto">
          <a:xfrm>
            <a:off x="1355725" y="1042988"/>
            <a:ext cx="5153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Purchased $1,000 of merchandise on credit from Kim, Inc., terms n/60.</a:t>
            </a:r>
            <a:endParaRPr lang="en-US" altLang="en-US" dirty="0" smtClean="0">
              <a:solidFill>
                <a:prstClr val="black"/>
              </a:solidFill>
              <a:cs typeface="+mn-cs"/>
            </a:endParaRPr>
          </a:p>
        </p:txBody>
      </p:sp>
      <p:sp>
        <p:nvSpPr>
          <p:cNvPr id="294" name="Rectangle 11"/>
          <p:cNvSpPr>
            <a:spLocks noChangeArrowheads="1"/>
          </p:cNvSpPr>
          <p:nvPr/>
        </p:nvSpPr>
        <p:spPr bwMode="auto">
          <a:xfrm>
            <a:off x="1103313" y="1249363"/>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4</a:t>
            </a:r>
            <a:endParaRPr lang="en-US" altLang="en-US" dirty="0" smtClean="0">
              <a:solidFill>
                <a:prstClr val="black"/>
              </a:solidFill>
              <a:cs typeface="+mn-cs"/>
            </a:endParaRPr>
          </a:p>
        </p:txBody>
      </p:sp>
      <p:sp>
        <p:nvSpPr>
          <p:cNvPr id="295" name="Rectangle 12"/>
          <p:cNvSpPr>
            <a:spLocks noChangeArrowheads="1"/>
          </p:cNvSpPr>
          <p:nvPr/>
        </p:nvSpPr>
        <p:spPr bwMode="auto">
          <a:xfrm>
            <a:off x="1355725" y="1249363"/>
            <a:ext cx="54356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Purchased $200 of store supplies from Chi Company on credit, terms n/30.</a:t>
            </a:r>
            <a:endParaRPr lang="en-US" altLang="en-US" dirty="0" smtClean="0">
              <a:solidFill>
                <a:prstClr val="black"/>
              </a:solidFill>
              <a:cs typeface="+mn-cs"/>
            </a:endParaRPr>
          </a:p>
        </p:txBody>
      </p:sp>
      <p:sp>
        <p:nvSpPr>
          <p:cNvPr id="296" name="Rectangle 13"/>
          <p:cNvSpPr>
            <a:spLocks noChangeArrowheads="1"/>
          </p:cNvSpPr>
          <p:nvPr/>
        </p:nvSpPr>
        <p:spPr bwMode="auto">
          <a:xfrm>
            <a:off x="1103313" y="145573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7</a:t>
            </a:r>
            <a:endParaRPr lang="en-US" altLang="en-US" dirty="0" smtClean="0">
              <a:solidFill>
                <a:prstClr val="black"/>
              </a:solidFill>
              <a:cs typeface="+mn-cs"/>
            </a:endParaRPr>
          </a:p>
        </p:txBody>
      </p:sp>
      <p:sp>
        <p:nvSpPr>
          <p:cNvPr id="297" name="Rectangle 14"/>
          <p:cNvSpPr>
            <a:spLocks noChangeArrowheads="1"/>
          </p:cNvSpPr>
          <p:nvPr/>
        </p:nvSpPr>
        <p:spPr bwMode="auto">
          <a:xfrm>
            <a:off x="1355725" y="1455738"/>
            <a:ext cx="5486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Purchased $600 of office supplies on credit from Min Company, terms n/30.</a:t>
            </a:r>
            <a:endParaRPr lang="en-US" altLang="en-US" dirty="0" smtClean="0">
              <a:solidFill>
                <a:prstClr val="black"/>
              </a:solidFill>
              <a:cs typeface="+mn-cs"/>
            </a:endParaRPr>
          </a:p>
        </p:txBody>
      </p:sp>
      <p:sp>
        <p:nvSpPr>
          <p:cNvPr id="298" name="Rectangle 15"/>
          <p:cNvSpPr>
            <a:spLocks noChangeArrowheads="1"/>
          </p:cNvSpPr>
          <p:nvPr/>
        </p:nvSpPr>
        <p:spPr bwMode="auto">
          <a:xfrm>
            <a:off x="598488" y="2106613"/>
            <a:ext cx="43338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Date</a:t>
            </a:r>
            <a:endParaRPr lang="en-US" altLang="en-US" dirty="0" smtClean="0">
              <a:solidFill>
                <a:prstClr val="black"/>
              </a:solidFill>
              <a:cs typeface="+mn-cs"/>
            </a:endParaRPr>
          </a:p>
        </p:txBody>
      </p:sp>
      <p:sp>
        <p:nvSpPr>
          <p:cNvPr id="299" name="Rectangle 16"/>
          <p:cNvSpPr>
            <a:spLocks noChangeArrowheads="1"/>
          </p:cNvSpPr>
          <p:nvPr/>
        </p:nvSpPr>
        <p:spPr bwMode="auto">
          <a:xfrm>
            <a:off x="1587500" y="2106613"/>
            <a:ext cx="7254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Account</a:t>
            </a:r>
            <a:endParaRPr lang="en-US" altLang="en-US" dirty="0" smtClean="0">
              <a:solidFill>
                <a:prstClr val="black"/>
              </a:solidFill>
              <a:cs typeface="+mn-cs"/>
            </a:endParaRPr>
          </a:p>
        </p:txBody>
      </p:sp>
      <p:sp>
        <p:nvSpPr>
          <p:cNvPr id="300" name="Rectangle 17"/>
          <p:cNvSpPr>
            <a:spLocks noChangeArrowheads="1"/>
          </p:cNvSpPr>
          <p:nvPr/>
        </p:nvSpPr>
        <p:spPr bwMode="auto">
          <a:xfrm>
            <a:off x="3054350" y="2106613"/>
            <a:ext cx="67627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Date of </a:t>
            </a:r>
            <a:endParaRPr lang="en-US" altLang="en-US" dirty="0" smtClean="0">
              <a:solidFill>
                <a:prstClr val="black"/>
              </a:solidFill>
              <a:cs typeface="+mn-cs"/>
            </a:endParaRPr>
          </a:p>
        </p:txBody>
      </p:sp>
      <p:sp>
        <p:nvSpPr>
          <p:cNvPr id="301" name="Rectangle 18"/>
          <p:cNvSpPr>
            <a:spLocks noChangeArrowheads="1"/>
          </p:cNvSpPr>
          <p:nvPr/>
        </p:nvSpPr>
        <p:spPr bwMode="auto">
          <a:xfrm>
            <a:off x="3044825" y="2301875"/>
            <a:ext cx="6350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Invoice</a:t>
            </a:r>
            <a:endParaRPr lang="en-US" altLang="en-US" dirty="0" smtClean="0">
              <a:solidFill>
                <a:prstClr val="black"/>
              </a:solidFill>
              <a:cs typeface="+mn-cs"/>
            </a:endParaRPr>
          </a:p>
        </p:txBody>
      </p:sp>
      <p:sp>
        <p:nvSpPr>
          <p:cNvPr id="302" name="Rectangle 19"/>
          <p:cNvSpPr>
            <a:spLocks noChangeArrowheads="1"/>
          </p:cNvSpPr>
          <p:nvPr/>
        </p:nvSpPr>
        <p:spPr bwMode="auto">
          <a:xfrm>
            <a:off x="4083050" y="2106613"/>
            <a:ext cx="56515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Terms</a:t>
            </a:r>
            <a:endParaRPr lang="en-US" altLang="en-US" dirty="0" smtClean="0">
              <a:solidFill>
                <a:prstClr val="black"/>
              </a:solidFill>
              <a:cs typeface="+mn-cs"/>
            </a:endParaRPr>
          </a:p>
        </p:txBody>
      </p:sp>
      <p:sp>
        <p:nvSpPr>
          <p:cNvPr id="303" name="Rectangle 20"/>
          <p:cNvSpPr>
            <a:spLocks noChangeArrowheads="1"/>
          </p:cNvSpPr>
          <p:nvPr/>
        </p:nvSpPr>
        <p:spPr bwMode="auto">
          <a:xfrm>
            <a:off x="4794250" y="2106613"/>
            <a:ext cx="3032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PR</a:t>
            </a:r>
            <a:endParaRPr lang="en-US" altLang="en-US" dirty="0" smtClean="0">
              <a:solidFill>
                <a:prstClr val="black"/>
              </a:solidFill>
              <a:cs typeface="+mn-cs"/>
            </a:endParaRPr>
          </a:p>
        </p:txBody>
      </p:sp>
      <p:sp>
        <p:nvSpPr>
          <p:cNvPr id="304" name="Rectangle 21"/>
          <p:cNvSpPr>
            <a:spLocks noChangeArrowheads="1"/>
          </p:cNvSpPr>
          <p:nvPr/>
        </p:nvSpPr>
        <p:spPr bwMode="auto">
          <a:xfrm>
            <a:off x="5480050" y="2106613"/>
            <a:ext cx="85725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Accounts </a:t>
            </a:r>
            <a:endParaRPr lang="en-US" altLang="en-US" dirty="0" smtClean="0">
              <a:solidFill>
                <a:prstClr val="black"/>
              </a:solidFill>
              <a:cs typeface="+mn-cs"/>
            </a:endParaRPr>
          </a:p>
        </p:txBody>
      </p:sp>
      <p:sp>
        <p:nvSpPr>
          <p:cNvPr id="305" name="Rectangle 22"/>
          <p:cNvSpPr>
            <a:spLocks noChangeArrowheads="1"/>
          </p:cNvSpPr>
          <p:nvPr/>
        </p:nvSpPr>
        <p:spPr bwMode="auto">
          <a:xfrm>
            <a:off x="5399088" y="2301875"/>
            <a:ext cx="9572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Payable Cr.</a:t>
            </a:r>
            <a:endParaRPr lang="en-US" altLang="en-US" dirty="0" smtClean="0">
              <a:solidFill>
                <a:prstClr val="black"/>
              </a:solidFill>
              <a:cs typeface="+mn-cs"/>
            </a:endParaRPr>
          </a:p>
        </p:txBody>
      </p:sp>
      <p:sp>
        <p:nvSpPr>
          <p:cNvPr id="306" name="Rectangle 23"/>
          <p:cNvSpPr>
            <a:spLocks noChangeArrowheads="1"/>
          </p:cNvSpPr>
          <p:nvPr/>
        </p:nvSpPr>
        <p:spPr bwMode="auto">
          <a:xfrm>
            <a:off x="6356350" y="2106613"/>
            <a:ext cx="85725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Inventory </a:t>
            </a:r>
            <a:endParaRPr lang="en-US" altLang="en-US" dirty="0" smtClean="0">
              <a:solidFill>
                <a:prstClr val="black"/>
              </a:solidFill>
              <a:cs typeface="+mn-cs"/>
            </a:endParaRPr>
          </a:p>
        </p:txBody>
      </p:sp>
      <p:sp>
        <p:nvSpPr>
          <p:cNvPr id="307" name="Rectangle 24"/>
          <p:cNvSpPr>
            <a:spLocks noChangeArrowheads="1"/>
          </p:cNvSpPr>
          <p:nvPr/>
        </p:nvSpPr>
        <p:spPr bwMode="auto">
          <a:xfrm>
            <a:off x="6589713" y="2301875"/>
            <a:ext cx="30321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308" name="Rectangle 25"/>
          <p:cNvSpPr>
            <a:spLocks noChangeArrowheads="1"/>
          </p:cNvSpPr>
          <p:nvPr/>
        </p:nvSpPr>
        <p:spPr bwMode="auto">
          <a:xfrm>
            <a:off x="7385050" y="2106613"/>
            <a:ext cx="5842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Office </a:t>
            </a:r>
            <a:endParaRPr lang="en-US" altLang="en-US" dirty="0" smtClean="0">
              <a:solidFill>
                <a:prstClr val="black"/>
              </a:solidFill>
              <a:cs typeface="+mn-cs"/>
            </a:endParaRPr>
          </a:p>
        </p:txBody>
      </p:sp>
      <p:sp>
        <p:nvSpPr>
          <p:cNvPr id="309" name="Rectangle 26"/>
          <p:cNvSpPr>
            <a:spLocks noChangeArrowheads="1"/>
          </p:cNvSpPr>
          <p:nvPr/>
        </p:nvSpPr>
        <p:spPr bwMode="auto">
          <a:xfrm>
            <a:off x="7285038" y="2301875"/>
            <a:ext cx="7969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Supplies </a:t>
            </a:r>
            <a:endParaRPr lang="en-US" altLang="en-US" dirty="0" smtClean="0">
              <a:solidFill>
                <a:prstClr val="black"/>
              </a:solidFill>
              <a:cs typeface="+mn-cs"/>
            </a:endParaRPr>
          </a:p>
        </p:txBody>
      </p:sp>
      <p:sp>
        <p:nvSpPr>
          <p:cNvPr id="310" name="Rectangle 27"/>
          <p:cNvSpPr>
            <a:spLocks noChangeArrowheads="1"/>
          </p:cNvSpPr>
          <p:nvPr/>
        </p:nvSpPr>
        <p:spPr bwMode="auto">
          <a:xfrm>
            <a:off x="7496175" y="2508250"/>
            <a:ext cx="3032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311" name="Rectangle 28"/>
          <p:cNvSpPr>
            <a:spLocks noChangeArrowheads="1"/>
          </p:cNvSpPr>
          <p:nvPr/>
        </p:nvSpPr>
        <p:spPr bwMode="auto">
          <a:xfrm>
            <a:off x="8283575" y="2106613"/>
            <a:ext cx="5540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Other </a:t>
            </a:r>
            <a:endParaRPr lang="en-US" altLang="en-US" dirty="0" smtClean="0">
              <a:solidFill>
                <a:prstClr val="black"/>
              </a:solidFill>
              <a:cs typeface="+mn-cs"/>
            </a:endParaRPr>
          </a:p>
        </p:txBody>
      </p:sp>
      <p:sp>
        <p:nvSpPr>
          <p:cNvPr id="312" name="Rectangle 29"/>
          <p:cNvSpPr>
            <a:spLocks noChangeArrowheads="1"/>
          </p:cNvSpPr>
          <p:nvPr/>
        </p:nvSpPr>
        <p:spPr bwMode="auto">
          <a:xfrm>
            <a:off x="8162925" y="2301875"/>
            <a:ext cx="8572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Accounts </a:t>
            </a:r>
            <a:endParaRPr lang="en-US" altLang="en-US" dirty="0" smtClean="0">
              <a:solidFill>
                <a:prstClr val="black"/>
              </a:solidFill>
              <a:cs typeface="+mn-cs"/>
            </a:endParaRPr>
          </a:p>
        </p:txBody>
      </p:sp>
      <p:sp>
        <p:nvSpPr>
          <p:cNvPr id="313" name="Rectangle 30"/>
          <p:cNvSpPr>
            <a:spLocks noChangeArrowheads="1"/>
          </p:cNvSpPr>
          <p:nvPr/>
        </p:nvSpPr>
        <p:spPr bwMode="auto">
          <a:xfrm>
            <a:off x="8383588" y="2508250"/>
            <a:ext cx="30321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Dr.</a:t>
            </a:r>
            <a:endParaRPr lang="en-US" altLang="en-US" dirty="0" smtClean="0">
              <a:solidFill>
                <a:prstClr val="black"/>
              </a:solidFill>
              <a:cs typeface="+mn-cs"/>
            </a:endParaRPr>
          </a:p>
        </p:txBody>
      </p:sp>
      <p:sp>
        <p:nvSpPr>
          <p:cNvPr id="314" name="Rectangle 31"/>
          <p:cNvSpPr>
            <a:spLocks noChangeArrowheads="1"/>
          </p:cNvSpPr>
          <p:nvPr/>
        </p:nvSpPr>
        <p:spPr bwMode="auto">
          <a:xfrm>
            <a:off x="800100" y="2735263"/>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July 1</a:t>
            </a:r>
            <a:endParaRPr lang="en-US" altLang="en-US" dirty="0" smtClean="0">
              <a:solidFill>
                <a:prstClr val="black"/>
              </a:solidFill>
              <a:cs typeface="+mn-cs"/>
            </a:endParaRPr>
          </a:p>
        </p:txBody>
      </p:sp>
      <p:sp>
        <p:nvSpPr>
          <p:cNvPr id="315" name="Rectangle 32"/>
          <p:cNvSpPr>
            <a:spLocks noChangeArrowheads="1"/>
          </p:cNvSpPr>
          <p:nvPr/>
        </p:nvSpPr>
        <p:spPr bwMode="auto">
          <a:xfrm>
            <a:off x="1355725" y="2735263"/>
            <a:ext cx="6953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Kim, Inc.</a:t>
            </a:r>
            <a:endParaRPr lang="en-US" altLang="en-US" dirty="0" smtClean="0">
              <a:solidFill>
                <a:prstClr val="black"/>
              </a:solidFill>
              <a:cs typeface="+mn-cs"/>
            </a:endParaRPr>
          </a:p>
        </p:txBody>
      </p:sp>
      <p:sp>
        <p:nvSpPr>
          <p:cNvPr id="316" name="Rectangle 33"/>
          <p:cNvSpPr>
            <a:spLocks noChangeArrowheads="1"/>
          </p:cNvSpPr>
          <p:nvPr/>
        </p:nvSpPr>
        <p:spPr bwMode="auto">
          <a:xfrm>
            <a:off x="3336925" y="2735263"/>
            <a:ext cx="2921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7/1</a:t>
            </a:r>
            <a:endParaRPr lang="en-US" altLang="en-US" dirty="0" smtClean="0">
              <a:solidFill>
                <a:prstClr val="black"/>
              </a:solidFill>
              <a:cs typeface="+mn-cs"/>
            </a:endParaRPr>
          </a:p>
        </p:txBody>
      </p:sp>
      <p:sp>
        <p:nvSpPr>
          <p:cNvPr id="317" name="Rectangle 34"/>
          <p:cNvSpPr>
            <a:spLocks noChangeArrowheads="1"/>
          </p:cNvSpPr>
          <p:nvPr/>
        </p:nvSpPr>
        <p:spPr bwMode="auto">
          <a:xfrm>
            <a:off x="4164013" y="2735263"/>
            <a:ext cx="382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n/60</a:t>
            </a:r>
            <a:endParaRPr lang="en-US" altLang="en-US" dirty="0" smtClean="0">
              <a:solidFill>
                <a:prstClr val="black"/>
              </a:solidFill>
              <a:cs typeface="+mn-cs"/>
            </a:endParaRPr>
          </a:p>
        </p:txBody>
      </p:sp>
      <p:sp>
        <p:nvSpPr>
          <p:cNvPr id="318" name="Rectangle 35"/>
          <p:cNvSpPr>
            <a:spLocks noChangeArrowheads="1"/>
          </p:cNvSpPr>
          <p:nvPr/>
        </p:nvSpPr>
        <p:spPr bwMode="auto">
          <a:xfrm>
            <a:off x="5762625" y="27352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1,000</a:t>
            </a:r>
            <a:endParaRPr lang="en-US" altLang="en-US" dirty="0" smtClean="0">
              <a:solidFill>
                <a:prstClr val="black"/>
              </a:solidFill>
              <a:cs typeface="+mn-cs"/>
            </a:endParaRPr>
          </a:p>
        </p:txBody>
      </p:sp>
      <p:sp>
        <p:nvSpPr>
          <p:cNvPr id="319" name="Rectangle 36"/>
          <p:cNvSpPr>
            <a:spLocks noChangeArrowheads="1"/>
          </p:cNvSpPr>
          <p:nvPr/>
        </p:nvSpPr>
        <p:spPr bwMode="auto">
          <a:xfrm>
            <a:off x="6659563" y="27352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1,000</a:t>
            </a:r>
            <a:endParaRPr lang="en-US" altLang="en-US" dirty="0" smtClean="0">
              <a:solidFill>
                <a:prstClr val="black"/>
              </a:solidFill>
              <a:cs typeface="+mn-cs"/>
            </a:endParaRPr>
          </a:p>
        </p:txBody>
      </p:sp>
      <p:sp>
        <p:nvSpPr>
          <p:cNvPr id="320" name="Rectangle 37"/>
          <p:cNvSpPr>
            <a:spLocks noChangeArrowheads="1"/>
          </p:cNvSpPr>
          <p:nvPr/>
        </p:nvSpPr>
        <p:spPr bwMode="auto">
          <a:xfrm>
            <a:off x="1103313" y="294322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4</a:t>
            </a:r>
            <a:endParaRPr lang="en-US" altLang="en-US" dirty="0" smtClean="0">
              <a:solidFill>
                <a:prstClr val="black"/>
              </a:solidFill>
              <a:cs typeface="+mn-cs"/>
            </a:endParaRPr>
          </a:p>
        </p:txBody>
      </p:sp>
      <p:sp>
        <p:nvSpPr>
          <p:cNvPr id="321" name="Rectangle 38"/>
          <p:cNvSpPr>
            <a:spLocks noChangeArrowheads="1"/>
          </p:cNvSpPr>
          <p:nvPr/>
        </p:nvSpPr>
        <p:spPr bwMode="auto">
          <a:xfrm>
            <a:off x="1355725" y="2943225"/>
            <a:ext cx="17351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Store Supplies/Chi. Co.</a:t>
            </a:r>
            <a:endParaRPr lang="en-US" altLang="en-US" dirty="0" smtClean="0">
              <a:solidFill>
                <a:prstClr val="black"/>
              </a:solidFill>
              <a:cs typeface="+mn-cs"/>
            </a:endParaRPr>
          </a:p>
        </p:txBody>
      </p:sp>
      <p:sp>
        <p:nvSpPr>
          <p:cNvPr id="322" name="Rectangle 39"/>
          <p:cNvSpPr>
            <a:spLocks noChangeArrowheads="1"/>
          </p:cNvSpPr>
          <p:nvPr/>
        </p:nvSpPr>
        <p:spPr bwMode="auto">
          <a:xfrm>
            <a:off x="3336925" y="2943225"/>
            <a:ext cx="292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7/4</a:t>
            </a:r>
            <a:endParaRPr lang="en-US" altLang="en-US" dirty="0" smtClean="0">
              <a:solidFill>
                <a:prstClr val="black"/>
              </a:solidFill>
              <a:cs typeface="+mn-cs"/>
            </a:endParaRPr>
          </a:p>
        </p:txBody>
      </p:sp>
      <p:sp>
        <p:nvSpPr>
          <p:cNvPr id="323" name="Rectangle 40"/>
          <p:cNvSpPr>
            <a:spLocks noChangeArrowheads="1"/>
          </p:cNvSpPr>
          <p:nvPr/>
        </p:nvSpPr>
        <p:spPr bwMode="auto">
          <a:xfrm>
            <a:off x="4164013" y="2943225"/>
            <a:ext cx="3825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n/30</a:t>
            </a:r>
            <a:endParaRPr lang="en-US" altLang="en-US" dirty="0" smtClean="0">
              <a:solidFill>
                <a:prstClr val="black"/>
              </a:solidFill>
              <a:cs typeface="+mn-cs"/>
            </a:endParaRPr>
          </a:p>
        </p:txBody>
      </p:sp>
      <p:sp>
        <p:nvSpPr>
          <p:cNvPr id="324" name="Rectangle 41"/>
          <p:cNvSpPr>
            <a:spLocks noChangeArrowheads="1"/>
          </p:cNvSpPr>
          <p:nvPr/>
        </p:nvSpPr>
        <p:spPr bwMode="auto">
          <a:xfrm>
            <a:off x="5892800" y="29432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200</a:t>
            </a:r>
            <a:endParaRPr lang="en-US" altLang="en-US" dirty="0" smtClean="0">
              <a:solidFill>
                <a:prstClr val="black"/>
              </a:solidFill>
              <a:cs typeface="+mn-cs"/>
            </a:endParaRPr>
          </a:p>
        </p:txBody>
      </p:sp>
      <p:sp>
        <p:nvSpPr>
          <p:cNvPr id="325" name="Rectangle 42"/>
          <p:cNvSpPr>
            <a:spLocks noChangeArrowheads="1"/>
          </p:cNvSpPr>
          <p:nvPr/>
        </p:nvSpPr>
        <p:spPr bwMode="auto">
          <a:xfrm>
            <a:off x="8458200" y="29432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200</a:t>
            </a:r>
            <a:endParaRPr lang="en-US" altLang="en-US" dirty="0" smtClean="0">
              <a:solidFill>
                <a:prstClr val="black"/>
              </a:solidFill>
              <a:cs typeface="+mn-cs"/>
            </a:endParaRPr>
          </a:p>
        </p:txBody>
      </p:sp>
      <p:sp>
        <p:nvSpPr>
          <p:cNvPr id="326" name="Rectangle 43"/>
          <p:cNvSpPr>
            <a:spLocks noChangeArrowheads="1"/>
          </p:cNvSpPr>
          <p:nvPr/>
        </p:nvSpPr>
        <p:spPr bwMode="auto">
          <a:xfrm>
            <a:off x="1103313" y="314960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7</a:t>
            </a:r>
            <a:endParaRPr lang="en-US" altLang="en-US" dirty="0" smtClean="0">
              <a:solidFill>
                <a:prstClr val="black"/>
              </a:solidFill>
              <a:cs typeface="+mn-cs"/>
            </a:endParaRPr>
          </a:p>
        </p:txBody>
      </p:sp>
      <p:sp>
        <p:nvSpPr>
          <p:cNvPr id="327" name="Rectangle 44"/>
          <p:cNvSpPr>
            <a:spLocks noChangeArrowheads="1"/>
          </p:cNvSpPr>
          <p:nvPr/>
        </p:nvSpPr>
        <p:spPr bwMode="auto">
          <a:xfrm>
            <a:off x="1355725" y="3149600"/>
            <a:ext cx="10302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Min Company</a:t>
            </a:r>
            <a:endParaRPr lang="en-US" altLang="en-US" dirty="0" smtClean="0">
              <a:solidFill>
                <a:prstClr val="black"/>
              </a:solidFill>
              <a:cs typeface="+mn-cs"/>
            </a:endParaRPr>
          </a:p>
        </p:txBody>
      </p:sp>
      <p:sp>
        <p:nvSpPr>
          <p:cNvPr id="328" name="Rectangle 45"/>
          <p:cNvSpPr>
            <a:spLocks noChangeArrowheads="1"/>
          </p:cNvSpPr>
          <p:nvPr/>
        </p:nvSpPr>
        <p:spPr bwMode="auto">
          <a:xfrm>
            <a:off x="3336925" y="3149600"/>
            <a:ext cx="292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7/7</a:t>
            </a:r>
            <a:endParaRPr lang="en-US" altLang="en-US" dirty="0" smtClean="0">
              <a:solidFill>
                <a:prstClr val="black"/>
              </a:solidFill>
              <a:cs typeface="+mn-cs"/>
            </a:endParaRPr>
          </a:p>
        </p:txBody>
      </p:sp>
      <p:sp>
        <p:nvSpPr>
          <p:cNvPr id="329" name="Rectangle 46"/>
          <p:cNvSpPr>
            <a:spLocks noChangeArrowheads="1"/>
          </p:cNvSpPr>
          <p:nvPr/>
        </p:nvSpPr>
        <p:spPr bwMode="auto">
          <a:xfrm>
            <a:off x="4164013" y="3149600"/>
            <a:ext cx="3825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n/30</a:t>
            </a:r>
            <a:endParaRPr lang="en-US" altLang="en-US" dirty="0" smtClean="0">
              <a:solidFill>
                <a:prstClr val="black"/>
              </a:solidFill>
              <a:cs typeface="+mn-cs"/>
            </a:endParaRPr>
          </a:p>
        </p:txBody>
      </p:sp>
      <p:sp>
        <p:nvSpPr>
          <p:cNvPr id="330" name="Rectangle 47"/>
          <p:cNvSpPr>
            <a:spLocks noChangeArrowheads="1"/>
          </p:cNvSpPr>
          <p:nvPr/>
        </p:nvSpPr>
        <p:spPr bwMode="auto">
          <a:xfrm>
            <a:off x="5892800" y="31496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600</a:t>
            </a:r>
            <a:endParaRPr lang="en-US" altLang="en-US" dirty="0" smtClean="0">
              <a:solidFill>
                <a:prstClr val="black"/>
              </a:solidFill>
              <a:cs typeface="+mn-cs"/>
            </a:endParaRPr>
          </a:p>
        </p:txBody>
      </p:sp>
      <p:sp>
        <p:nvSpPr>
          <p:cNvPr id="331" name="Rectangle 48"/>
          <p:cNvSpPr>
            <a:spLocks noChangeArrowheads="1"/>
          </p:cNvSpPr>
          <p:nvPr/>
        </p:nvSpPr>
        <p:spPr bwMode="auto">
          <a:xfrm>
            <a:off x="7688263" y="31496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600</a:t>
            </a:r>
            <a:endParaRPr lang="en-US" altLang="en-US" dirty="0" smtClean="0">
              <a:solidFill>
                <a:prstClr val="black"/>
              </a:solidFill>
              <a:cs typeface="+mn-cs"/>
            </a:endParaRPr>
          </a:p>
        </p:txBody>
      </p:sp>
      <p:sp>
        <p:nvSpPr>
          <p:cNvPr id="332" name="Rectangle 49"/>
          <p:cNvSpPr>
            <a:spLocks noChangeArrowheads="1"/>
          </p:cNvSpPr>
          <p:nvPr/>
        </p:nvSpPr>
        <p:spPr bwMode="auto">
          <a:xfrm>
            <a:off x="3846513" y="1879600"/>
            <a:ext cx="15335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Purchases Journal</a:t>
            </a:r>
            <a:endParaRPr lang="en-US" altLang="en-US" dirty="0" smtClean="0">
              <a:solidFill>
                <a:prstClr val="black"/>
              </a:solidFill>
              <a:cs typeface="+mn-cs"/>
            </a:endParaRPr>
          </a:p>
        </p:txBody>
      </p:sp>
      <p:sp>
        <p:nvSpPr>
          <p:cNvPr id="333" name="Rectangle 50"/>
          <p:cNvSpPr>
            <a:spLocks noChangeArrowheads="1"/>
          </p:cNvSpPr>
          <p:nvPr/>
        </p:nvSpPr>
        <p:spPr bwMode="auto">
          <a:xfrm>
            <a:off x="185738" y="1847850"/>
            <a:ext cx="19050" cy="877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4" name="Rectangle 51"/>
          <p:cNvSpPr>
            <a:spLocks noChangeArrowheads="1"/>
          </p:cNvSpPr>
          <p:nvPr/>
        </p:nvSpPr>
        <p:spPr bwMode="auto">
          <a:xfrm>
            <a:off x="8928100" y="1868488"/>
            <a:ext cx="20638" cy="857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5" name="Rectangle 52"/>
          <p:cNvSpPr>
            <a:spLocks noChangeArrowheads="1"/>
          </p:cNvSpPr>
          <p:nvPr/>
        </p:nvSpPr>
        <p:spPr bwMode="auto">
          <a:xfrm>
            <a:off x="204788" y="1847850"/>
            <a:ext cx="87439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6" name="Rectangle 53"/>
          <p:cNvSpPr>
            <a:spLocks noChangeArrowheads="1"/>
          </p:cNvSpPr>
          <p:nvPr/>
        </p:nvSpPr>
        <p:spPr bwMode="auto">
          <a:xfrm>
            <a:off x="204788" y="2074863"/>
            <a:ext cx="87439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7" name="Rectangle 54"/>
          <p:cNvSpPr>
            <a:spLocks noChangeArrowheads="1"/>
          </p:cNvSpPr>
          <p:nvPr/>
        </p:nvSpPr>
        <p:spPr bwMode="auto">
          <a:xfrm>
            <a:off x="204788" y="2705100"/>
            <a:ext cx="87439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3" name="Rounded Rectangle 52"/>
          <p:cNvSpPr/>
          <p:nvPr/>
        </p:nvSpPr>
        <p:spPr>
          <a:xfrm>
            <a:off x="1951038" y="3883025"/>
            <a:ext cx="5118100" cy="1528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The Purchases Journal is used to record all purchases on account; every transaction that includes a credit to Accounts Payable.</a:t>
            </a:r>
          </a:p>
        </p:txBody>
      </p:sp>
      <p:sp>
        <p:nvSpPr>
          <p:cNvPr id="55" name="Slide Number Placeholder 54"/>
          <p:cNvSpPr>
            <a:spLocks noGrp="1"/>
          </p:cNvSpPr>
          <p:nvPr>
            <p:ph type="sldNum" sz="quarter" idx="12"/>
          </p:nvPr>
        </p:nvSpPr>
        <p:spPr/>
        <p:txBody>
          <a:bodyPr/>
          <a:lstStyle/>
          <a:p>
            <a:pPr>
              <a:defRPr/>
            </a:pPr>
            <a:fld id="{7AFCAB1E-DE07-44CA-B4E3-A1327288F2D0}" type="slidenum">
              <a:rPr lang="en-US" smtClean="0"/>
              <a:pPr>
                <a:defRPr/>
              </a:pPr>
              <a:t>25</a:t>
            </a:fld>
            <a:endParaRPr lang="en-US" dirty="0"/>
          </a:p>
        </p:txBody>
      </p:sp>
      <p:sp>
        <p:nvSpPr>
          <p:cNvPr id="56" name="Rounded Rectangle 55"/>
          <p:cNvSpPr/>
          <p:nvPr/>
        </p:nvSpPr>
        <p:spPr>
          <a:xfrm>
            <a:off x="76200" y="6652899"/>
            <a:ext cx="5105400" cy="1714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Journalize and post transactions using special journals.</a:t>
            </a:r>
            <a:endParaRPr lang="en-US" sz="11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
                                        <p:tgtEl>
                                          <p:spTgt spid="2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2"/>
                                        </p:tgtEl>
                                        <p:attrNameLst>
                                          <p:attrName>style.visibility</p:attrName>
                                        </p:attrNameLst>
                                      </p:cBhvr>
                                      <p:to>
                                        <p:strVal val="visible"/>
                                      </p:to>
                                    </p:set>
                                    <p:animEffect transition="in" filter="fade">
                                      <p:cBhvr>
                                        <p:cTn id="10" dur="500"/>
                                        <p:tgtEl>
                                          <p:spTgt spid="3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3"/>
                                        </p:tgtEl>
                                        <p:attrNameLst>
                                          <p:attrName>style.visibility</p:attrName>
                                        </p:attrNameLst>
                                      </p:cBhvr>
                                      <p:to>
                                        <p:strVal val="visible"/>
                                      </p:to>
                                    </p:set>
                                    <p:animEffect transition="in" filter="fade">
                                      <p:cBhvr>
                                        <p:cTn id="13" dur="500"/>
                                        <p:tgtEl>
                                          <p:spTgt spid="3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500"/>
                                        <p:tgtEl>
                                          <p:spTgt spid="3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5"/>
                                        </p:tgtEl>
                                        <p:attrNameLst>
                                          <p:attrName>style.visibility</p:attrName>
                                        </p:attrNameLst>
                                      </p:cBhvr>
                                      <p:to>
                                        <p:strVal val="visible"/>
                                      </p:to>
                                    </p:set>
                                    <p:animEffect transition="in" filter="fade">
                                      <p:cBhvr>
                                        <p:cTn id="19" dur="500"/>
                                        <p:tgtEl>
                                          <p:spTgt spid="3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6"/>
                                        </p:tgtEl>
                                        <p:attrNameLst>
                                          <p:attrName>style.visibility</p:attrName>
                                        </p:attrNameLst>
                                      </p:cBhvr>
                                      <p:to>
                                        <p:strVal val="visible"/>
                                      </p:to>
                                    </p:set>
                                    <p:animEffect transition="in" filter="fade">
                                      <p:cBhvr>
                                        <p:cTn id="22" dur="500"/>
                                        <p:tgtEl>
                                          <p:spTgt spid="3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7"/>
                                        </p:tgtEl>
                                        <p:attrNameLst>
                                          <p:attrName>style.visibility</p:attrName>
                                        </p:attrNameLst>
                                      </p:cBhvr>
                                      <p:to>
                                        <p:strVal val="visible"/>
                                      </p:to>
                                    </p:set>
                                    <p:animEffect transition="in" filter="fade">
                                      <p:cBhvr>
                                        <p:cTn id="25" dur="500"/>
                                        <p:tgtEl>
                                          <p:spTgt spid="3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4"/>
                                        </p:tgtEl>
                                        <p:attrNameLst>
                                          <p:attrName>style.visibility</p:attrName>
                                        </p:attrNameLst>
                                      </p:cBhvr>
                                      <p:to>
                                        <p:strVal val="visible"/>
                                      </p:to>
                                    </p:set>
                                    <p:animEffect transition="in" filter="fade">
                                      <p:cBhvr>
                                        <p:cTn id="31" dur="500"/>
                                        <p:tgtEl>
                                          <p:spTgt spid="30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5"/>
                                        </p:tgtEl>
                                        <p:attrNameLst>
                                          <p:attrName>style.visibility</p:attrName>
                                        </p:attrNameLst>
                                      </p:cBhvr>
                                      <p:to>
                                        <p:strVal val="visible"/>
                                      </p:to>
                                    </p:set>
                                    <p:animEffect transition="in" filter="fade">
                                      <p:cBhvr>
                                        <p:cTn id="34" dur="500"/>
                                        <p:tgtEl>
                                          <p:spTgt spid="30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8"/>
                                        </p:tgtEl>
                                        <p:attrNameLst>
                                          <p:attrName>style.visibility</p:attrName>
                                        </p:attrNameLst>
                                      </p:cBhvr>
                                      <p:to>
                                        <p:strVal val="visible"/>
                                      </p:to>
                                    </p:set>
                                    <p:animEffect transition="in" filter="fade">
                                      <p:cBhvr>
                                        <p:cTn id="37" dur="500"/>
                                        <p:tgtEl>
                                          <p:spTgt spid="29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9"/>
                                        </p:tgtEl>
                                        <p:attrNameLst>
                                          <p:attrName>style.visibility</p:attrName>
                                        </p:attrNameLst>
                                      </p:cBhvr>
                                      <p:to>
                                        <p:strVal val="visible"/>
                                      </p:to>
                                    </p:set>
                                    <p:animEffect transition="in" filter="fade">
                                      <p:cBhvr>
                                        <p:cTn id="40" dur="500"/>
                                        <p:tgtEl>
                                          <p:spTgt spid="29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0"/>
                                        </p:tgtEl>
                                        <p:attrNameLst>
                                          <p:attrName>style.visibility</p:attrName>
                                        </p:attrNameLst>
                                      </p:cBhvr>
                                      <p:to>
                                        <p:strVal val="visible"/>
                                      </p:to>
                                    </p:set>
                                    <p:animEffect transition="in" filter="fade">
                                      <p:cBhvr>
                                        <p:cTn id="43" dur="500"/>
                                        <p:tgtEl>
                                          <p:spTgt spid="30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1"/>
                                        </p:tgtEl>
                                        <p:attrNameLst>
                                          <p:attrName>style.visibility</p:attrName>
                                        </p:attrNameLst>
                                      </p:cBhvr>
                                      <p:to>
                                        <p:strVal val="visible"/>
                                      </p:to>
                                    </p:set>
                                    <p:animEffect transition="in" filter="fade">
                                      <p:cBhvr>
                                        <p:cTn id="46" dur="500"/>
                                        <p:tgtEl>
                                          <p:spTgt spid="30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2"/>
                                        </p:tgtEl>
                                        <p:attrNameLst>
                                          <p:attrName>style.visibility</p:attrName>
                                        </p:attrNameLst>
                                      </p:cBhvr>
                                      <p:to>
                                        <p:strVal val="visible"/>
                                      </p:to>
                                    </p:set>
                                    <p:animEffect transition="in" filter="fade">
                                      <p:cBhvr>
                                        <p:cTn id="49" dur="500"/>
                                        <p:tgtEl>
                                          <p:spTgt spid="30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3"/>
                                        </p:tgtEl>
                                        <p:attrNameLst>
                                          <p:attrName>style.visibility</p:attrName>
                                        </p:attrNameLst>
                                      </p:cBhvr>
                                      <p:to>
                                        <p:strVal val="visible"/>
                                      </p:to>
                                    </p:set>
                                    <p:animEffect transition="in" filter="fade">
                                      <p:cBhvr>
                                        <p:cTn id="52" dur="500"/>
                                        <p:tgtEl>
                                          <p:spTgt spid="30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6"/>
                                        </p:tgtEl>
                                        <p:attrNameLst>
                                          <p:attrName>style.visibility</p:attrName>
                                        </p:attrNameLst>
                                      </p:cBhvr>
                                      <p:to>
                                        <p:strVal val="visible"/>
                                      </p:to>
                                    </p:set>
                                    <p:animEffect transition="in" filter="fade">
                                      <p:cBhvr>
                                        <p:cTn id="55" dur="500"/>
                                        <p:tgtEl>
                                          <p:spTgt spid="30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7"/>
                                        </p:tgtEl>
                                        <p:attrNameLst>
                                          <p:attrName>style.visibility</p:attrName>
                                        </p:attrNameLst>
                                      </p:cBhvr>
                                      <p:to>
                                        <p:strVal val="visible"/>
                                      </p:to>
                                    </p:set>
                                    <p:animEffect transition="in" filter="fade">
                                      <p:cBhvr>
                                        <p:cTn id="58" dur="500"/>
                                        <p:tgtEl>
                                          <p:spTgt spid="30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8"/>
                                        </p:tgtEl>
                                        <p:attrNameLst>
                                          <p:attrName>style.visibility</p:attrName>
                                        </p:attrNameLst>
                                      </p:cBhvr>
                                      <p:to>
                                        <p:strVal val="visible"/>
                                      </p:to>
                                    </p:set>
                                    <p:animEffect transition="in" filter="fade">
                                      <p:cBhvr>
                                        <p:cTn id="61" dur="500"/>
                                        <p:tgtEl>
                                          <p:spTgt spid="30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9"/>
                                        </p:tgtEl>
                                        <p:attrNameLst>
                                          <p:attrName>style.visibility</p:attrName>
                                        </p:attrNameLst>
                                      </p:cBhvr>
                                      <p:to>
                                        <p:strVal val="visible"/>
                                      </p:to>
                                    </p:set>
                                    <p:animEffect transition="in" filter="fade">
                                      <p:cBhvr>
                                        <p:cTn id="64" dur="500"/>
                                        <p:tgtEl>
                                          <p:spTgt spid="30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0"/>
                                        </p:tgtEl>
                                        <p:attrNameLst>
                                          <p:attrName>style.visibility</p:attrName>
                                        </p:attrNameLst>
                                      </p:cBhvr>
                                      <p:to>
                                        <p:strVal val="visible"/>
                                      </p:to>
                                    </p:set>
                                    <p:animEffect transition="in" filter="fade">
                                      <p:cBhvr>
                                        <p:cTn id="67" dur="500"/>
                                        <p:tgtEl>
                                          <p:spTgt spid="31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1"/>
                                        </p:tgtEl>
                                        <p:attrNameLst>
                                          <p:attrName>style.visibility</p:attrName>
                                        </p:attrNameLst>
                                      </p:cBhvr>
                                      <p:to>
                                        <p:strVal val="visible"/>
                                      </p:to>
                                    </p:set>
                                    <p:animEffect transition="in" filter="fade">
                                      <p:cBhvr>
                                        <p:cTn id="70" dur="500"/>
                                        <p:tgtEl>
                                          <p:spTgt spid="31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12"/>
                                        </p:tgtEl>
                                        <p:attrNameLst>
                                          <p:attrName>style.visibility</p:attrName>
                                        </p:attrNameLst>
                                      </p:cBhvr>
                                      <p:to>
                                        <p:strVal val="visible"/>
                                      </p:to>
                                    </p:set>
                                    <p:animEffect transition="in" filter="fade">
                                      <p:cBhvr>
                                        <p:cTn id="73" dur="500"/>
                                        <p:tgtEl>
                                          <p:spTgt spid="31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3"/>
                                        </p:tgtEl>
                                        <p:attrNameLst>
                                          <p:attrName>style.visibility</p:attrName>
                                        </p:attrNameLst>
                                      </p:cBhvr>
                                      <p:to>
                                        <p:strVal val="visible"/>
                                      </p:to>
                                    </p:set>
                                    <p:animEffect transition="in" filter="fade">
                                      <p:cBhvr>
                                        <p:cTn id="76" dur="500"/>
                                        <p:tgtEl>
                                          <p:spTgt spid="31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14"/>
                                        </p:tgtEl>
                                        <p:attrNameLst>
                                          <p:attrName>style.visibility</p:attrName>
                                        </p:attrNameLst>
                                      </p:cBhvr>
                                      <p:to>
                                        <p:strVal val="visible"/>
                                      </p:to>
                                    </p:set>
                                    <p:animEffect transition="in" filter="fade">
                                      <p:cBhvr>
                                        <p:cTn id="81" dur="10"/>
                                        <p:tgtEl>
                                          <p:spTgt spid="31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15"/>
                                        </p:tgtEl>
                                        <p:attrNameLst>
                                          <p:attrName>style.visibility</p:attrName>
                                        </p:attrNameLst>
                                      </p:cBhvr>
                                      <p:to>
                                        <p:strVal val="visible"/>
                                      </p:to>
                                    </p:set>
                                    <p:animEffect transition="in" filter="fade">
                                      <p:cBhvr>
                                        <p:cTn id="84" dur="500"/>
                                        <p:tgtEl>
                                          <p:spTgt spid="31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16"/>
                                        </p:tgtEl>
                                        <p:attrNameLst>
                                          <p:attrName>style.visibility</p:attrName>
                                        </p:attrNameLst>
                                      </p:cBhvr>
                                      <p:to>
                                        <p:strVal val="visible"/>
                                      </p:to>
                                    </p:set>
                                    <p:animEffect transition="in" filter="fade">
                                      <p:cBhvr>
                                        <p:cTn id="87" dur="500"/>
                                        <p:tgtEl>
                                          <p:spTgt spid="31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17"/>
                                        </p:tgtEl>
                                        <p:attrNameLst>
                                          <p:attrName>style.visibility</p:attrName>
                                        </p:attrNameLst>
                                      </p:cBhvr>
                                      <p:to>
                                        <p:strVal val="visible"/>
                                      </p:to>
                                    </p:set>
                                    <p:animEffect transition="in" filter="fade">
                                      <p:cBhvr>
                                        <p:cTn id="90" dur="500"/>
                                        <p:tgtEl>
                                          <p:spTgt spid="31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18"/>
                                        </p:tgtEl>
                                        <p:attrNameLst>
                                          <p:attrName>style.visibility</p:attrName>
                                        </p:attrNameLst>
                                      </p:cBhvr>
                                      <p:to>
                                        <p:strVal val="visible"/>
                                      </p:to>
                                    </p:set>
                                    <p:animEffect transition="in" filter="fade">
                                      <p:cBhvr>
                                        <p:cTn id="93" dur="500"/>
                                        <p:tgtEl>
                                          <p:spTgt spid="31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19"/>
                                        </p:tgtEl>
                                        <p:attrNameLst>
                                          <p:attrName>style.visibility</p:attrName>
                                        </p:attrNameLst>
                                      </p:cBhvr>
                                      <p:to>
                                        <p:strVal val="visible"/>
                                      </p:to>
                                    </p:set>
                                    <p:animEffect transition="in" filter="fade">
                                      <p:cBhvr>
                                        <p:cTn id="96" dur="500"/>
                                        <p:tgtEl>
                                          <p:spTgt spid="31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20"/>
                                        </p:tgtEl>
                                        <p:attrNameLst>
                                          <p:attrName>style.visibility</p:attrName>
                                        </p:attrNameLst>
                                      </p:cBhvr>
                                      <p:to>
                                        <p:strVal val="visible"/>
                                      </p:to>
                                    </p:set>
                                    <p:animEffect transition="in" filter="fade">
                                      <p:cBhvr>
                                        <p:cTn id="99" dur="500"/>
                                        <p:tgtEl>
                                          <p:spTgt spid="32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21"/>
                                        </p:tgtEl>
                                        <p:attrNameLst>
                                          <p:attrName>style.visibility</p:attrName>
                                        </p:attrNameLst>
                                      </p:cBhvr>
                                      <p:to>
                                        <p:strVal val="visible"/>
                                      </p:to>
                                    </p:set>
                                    <p:animEffect transition="in" filter="fade">
                                      <p:cBhvr>
                                        <p:cTn id="102" dur="500"/>
                                        <p:tgtEl>
                                          <p:spTgt spid="32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22"/>
                                        </p:tgtEl>
                                        <p:attrNameLst>
                                          <p:attrName>style.visibility</p:attrName>
                                        </p:attrNameLst>
                                      </p:cBhvr>
                                      <p:to>
                                        <p:strVal val="visible"/>
                                      </p:to>
                                    </p:set>
                                    <p:animEffect transition="in" filter="fade">
                                      <p:cBhvr>
                                        <p:cTn id="105" dur="500"/>
                                        <p:tgtEl>
                                          <p:spTgt spid="32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23"/>
                                        </p:tgtEl>
                                        <p:attrNameLst>
                                          <p:attrName>style.visibility</p:attrName>
                                        </p:attrNameLst>
                                      </p:cBhvr>
                                      <p:to>
                                        <p:strVal val="visible"/>
                                      </p:to>
                                    </p:set>
                                    <p:animEffect transition="in" filter="fade">
                                      <p:cBhvr>
                                        <p:cTn id="108" dur="500"/>
                                        <p:tgtEl>
                                          <p:spTgt spid="32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24"/>
                                        </p:tgtEl>
                                        <p:attrNameLst>
                                          <p:attrName>style.visibility</p:attrName>
                                        </p:attrNameLst>
                                      </p:cBhvr>
                                      <p:to>
                                        <p:strVal val="visible"/>
                                      </p:to>
                                    </p:set>
                                    <p:animEffect transition="in" filter="fade">
                                      <p:cBhvr>
                                        <p:cTn id="111" dur="500"/>
                                        <p:tgtEl>
                                          <p:spTgt spid="32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25"/>
                                        </p:tgtEl>
                                        <p:attrNameLst>
                                          <p:attrName>style.visibility</p:attrName>
                                        </p:attrNameLst>
                                      </p:cBhvr>
                                      <p:to>
                                        <p:strVal val="visible"/>
                                      </p:to>
                                    </p:set>
                                    <p:animEffect transition="in" filter="fade">
                                      <p:cBhvr>
                                        <p:cTn id="114" dur="500"/>
                                        <p:tgtEl>
                                          <p:spTgt spid="32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26"/>
                                        </p:tgtEl>
                                        <p:attrNameLst>
                                          <p:attrName>style.visibility</p:attrName>
                                        </p:attrNameLst>
                                      </p:cBhvr>
                                      <p:to>
                                        <p:strVal val="visible"/>
                                      </p:to>
                                    </p:set>
                                    <p:animEffect transition="in" filter="fade">
                                      <p:cBhvr>
                                        <p:cTn id="117" dur="500"/>
                                        <p:tgtEl>
                                          <p:spTgt spid="32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27"/>
                                        </p:tgtEl>
                                        <p:attrNameLst>
                                          <p:attrName>style.visibility</p:attrName>
                                        </p:attrNameLst>
                                      </p:cBhvr>
                                      <p:to>
                                        <p:strVal val="visible"/>
                                      </p:to>
                                    </p:set>
                                    <p:animEffect transition="in" filter="fade">
                                      <p:cBhvr>
                                        <p:cTn id="120" dur="500"/>
                                        <p:tgtEl>
                                          <p:spTgt spid="32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28"/>
                                        </p:tgtEl>
                                        <p:attrNameLst>
                                          <p:attrName>style.visibility</p:attrName>
                                        </p:attrNameLst>
                                      </p:cBhvr>
                                      <p:to>
                                        <p:strVal val="visible"/>
                                      </p:to>
                                    </p:set>
                                    <p:animEffect transition="in" filter="fade">
                                      <p:cBhvr>
                                        <p:cTn id="123" dur="500"/>
                                        <p:tgtEl>
                                          <p:spTgt spid="32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29"/>
                                        </p:tgtEl>
                                        <p:attrNameLst>
                                          <p:attrName>style.visibility</p:attrName>
                                        </p:attrNameLst>
                                      </p:cBhvr>
                                      <p:to>
                                        <p:strVal val="visible"/>
                                      </p:to>
                                    </p:set>
                                    <p:animEffect transition="in" filter="fade">
                                      <p:cBhvr>
                                        <p:cTn id="126" dur="500"/>
                                        <p:tgtEl>
                                          <p:spTgt spid="32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30"/>
                                        </p:tgtEl>
                                        <p:attrNameLst>
                                          <p:attrName>style.visibility</p:attrName>
                                        </p:attrNameLst>
                                      </p:cBhvr>
                                      <p:to>
                                        <p:strVal val="visible"/>
                                      </p:to>
                                    </p:set>
                                    <p:animEffect transition="in" filter="fade">
                                      <p:cBhvr>
                                        <p:cTn id="129" dur="500"/>
                                        <p:tgtEl>
                                          <p:spTgt spid="33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31"/>
                                        </p:tgtEl>
                                        <p:attrNameLst>
                                          <p:attrName>style.visibility</p:attrName>
                                        </p:attrNameLst>
                                      </p:cBhvr>
                                      <p:to>
                                        <p:strVal val="visible"/>
                                      </p:to>
                                    </p:set>
                                    <p:animEffect transition="in" filter="fade">
                                      <p:cBhvr>
                                        <p:cTn id="132"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animBg="1"/>
      <p:bldP spid="298" grpId="0"/>
      <p:bldP spid="299" grpId="0"/>
      <p:bldP spid="300" grpId="0"/>
      <p:bldP spid="301" grpId="0"/>
      <p:bldP spid="302" grpId="0"/>
      <p:bldP spid="303" grpId="0"/>
      <p:bldP spid="304" grpId="0"/>
      <p:bldP spid="305" grpId="0"/>
      <p:bldP spid="306" grpId="0"/>
      <p:bldP spid="307" grpId="0"/>
      <p:bldP spid="308" grpId="0"/>
      <p:bldP spid="309" grpId="0"/>
      <p:bldP spid="310" grpId="0"/>
      <p:bldP spid="311" grpId="0"/>
      <p:bldP spid="312" grpId="0"/>
      <p:bldP spid="313" grpId="0"/>
      <p:bldP spid="314" grpId="0"/>
      <p:bldP spid="315" grpId="0"/>
      <p:bldP spid="316" grpId="0"/>
      <p:bldP spid="317" grpId="0"/>
      <p:bldP spid="318" grpId="0"/>
      <p:bldP spid="319" grpId="0"/>
      <p:bldP spid="320" grpId="0"/>
      <p:bldP spid="321" grpId="0"/>
      <p:bldP spid="322" grpId="0"/>
      <p:bldP spid="323" grpId="0"/>
      <p:bldP spid="324" grpId="0"/>
      <p:bldP spid="325" grpId="0"/>
      <p:bldP spid="326" grpId="0"/>
      <p:bldP spid="327" grpId="0"/>
      <p:bldP spid="328" grpId="0"/>
      <p:bldP spid="329" grpId="0"/>
      <p:bldP spid="330" grpId="0"/>
      <p:bldP spid="331" grpId="0"/>
      <p:bldP spid="332" grpId="0"/>
      <p:bldP spid="333" grpId="0" animBg="1"/>
      <p:bldP spid="334" grpId="0" animBg="1"/>
      <p:bldP spid="335" grpId="0" animBg="1"/>
      <p:bldP spid="336" grpId="0" animBg="1"/>
      <p:bldP spid="337" grpId="0" animBg="1"/>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10400" y="609600"/>
            <a:ext cx="2133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2644" name="Picture 5" descr="wiL10874_0711.jpg"/>
          <p:cNvPicPr>
            <a:picLocks noChangeAspect="1"/>
          </p:cNvPicPr>
          <p:nvPr/>
        </p:nvPicPr>
        <p:blipFill>
          <a:blip r:embed="rId3" cstate="print"/>
          <a:srcRect/>
          <a:stretch>
            <a:fillRect/>
          </a:stretch>
        </p:blipFill>
        <p:spPr bwMode="auto">
          <a:xfrm>
            <a:off x="1600200" y="1141534"/>
            <a:ext cx="7315200" cy="5468815"/>
          </a:xfrm>
          <a:prstGeom prst="rect">
            <a:avLst/>
          </a:prstGeom>
          <a:noFill/>
          <a:ln w="9525">
            <a:noFill/>
            <a:miter lim="800000"/>
            <a:headEnd/>
            <a:tailEnd/>
          </a:ln>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FE823B9-A2E9-4CB2-880D-DF7638940EE4}" type="slidenum">
              <a:rPr lang="en-US" smtClean="0"/>
              <a:pPr>
                <a:defRPr/>
              </a:pPr>
              <a:t>26</a:t>
            </a:fld>
            <a:endParaRPr lang="en-US" dirty="0"/>
          </a:p>
        </p:txBody>
      </p:sp>
      <p:sp>
        <p:nvSpPr>
          <p:cNvPr id="7" name="Rounded Rectangle 6"/>
          <p:cNvSpPr/>
          <p:nvPr/>
        </p:nvSpPr>
        <p:spPr>
          <a:xfrm>
            <a:off x="76200" y="6652899"/>
            <a:ext cx="5105400" cy="1714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Journalize and post transactions using special journals.</a:t>
            </a:r>
            <a:endParaRPr lang="en-US" sz="1100" dirty="0">
              <a:solidFill>
                <a:prstClr val="black"/>
              </a:solidFill>
              <a:latin typeface="Calibri"/>
            </a:endParaRPr>
          </a:p>
        </p:txBody>
      </p:sp>
      <p:sp>
        <p:nvSpPr>
          <p:cNvPr id="8" name="TextBox 7"/>
          <p:cNvSpPr txBox="1"/>
          <p:nvPr/>
        </p:nvSpPr>
        <p:spPr>
          <a:xfrm>
            <a:off x="7861852" y="77581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7.11</a:t>
            </a:r>
            <a:endParaRPr lang="en-US" kern="0" dirty="0">
              <a:latin typeface="Berlin Sans FB" panose="020E0602020502020306" pitchFamily="34" charset="0"/>
            </a:endParaRPr>
          </a:p>
        </p:txBody>
      </p:sp>
      <p:sp>
        <p:nvSpPr>
          <p:cNvPr id="9" name="Title 1"/>
          <p:cNvSpPr txBox="1">
            <a:spLocks/>
          </p:cNvSpPr>
          <p:nvPr/>
        </p:nvSpPr>
        <p:spPr>
          <a:xfrm>
            <a:off x="457200" y="457200"/>
            <a:ext cx="8229600" cy="1219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b="1" dirty="0" smtClean="0"/>
              <a:t>Cash Disbursements Journal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Grp="1" noChangeArrowheads="1"/>
          </p:cNvSpPr>
          <p:nvPr>
            <p:ph type="title"/>
          </p:nvPr>
        </p:nvSpPr>
        <p:spPr>
          <a:xfrm>
            <a:off x="457200" y="381000"/>
            <a:ext cx="8229600" cy="1036638"/>
          </a:xfrm>
        </p:spPr>
        <p:txBody>
          <a:bodyPr/>
          <a:lstStyle/>
          <a:p>
            <a:pPr eaLnBrk="1" hangingPunct="1"/>
            <a:r>
              <a:rPr lang="en-US" altLang="en-US" b="1" dirty="0" smtClean="0"/>
              <a:t>General Journal Transactions</a:t>
            </a:r>
          </a:p>
        </p:txBody>
      </p:sp>
      <p:sp>
        <p:nvSpPr>
          <p:cNvPr id="214023" name="Rectangle 7"/>
          <p:cNvSpPr>
            <a:spLocks noChangeArrowheads="1"/>
          </p:cNvSpPr>
          <p:nvPr/>
        </p:nvSpPr>
        <p:spPr bwMode="auto">
          <a:xfrm>
            <a:off x="419100" y="1219200"/>
            <a:ext cx="2495550" cy="1812925"/>
          </a:xfrm>
          <a:prstGeom prst="rect">
            <a:avLst/>
          </a:prstGeom>
          <a:solidFill>
            <a:schemeClr val="accent4">
              <a:lumMod val="20000"/>
              <a:lumOff val="80000"/>
            </a:schemeClr>
          </a:solidFill>
          <a:ln w="1905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28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mn-cs"/>
              </a:rPr>
              <a:t>Purchase of plant assets by Note Payable</a:t>
            </a:r>
          </a:p>
        </p:txBody>
      </p:sp>
      <p:sp>
        <p:nvSpPr>
          <p:cNvPr id="214026" name="Rectangle 10"/>
          <p:cNvSpPr>
            <a:spLocks noChangeArrowheads="1"/>
          </p:cNvSpPr>
          <p:nvPr/>
        </p:nvSpPr>
        <p:spPr bwMode="auto">
          <a:xfrm>
            <a:off x="5038725" y="3897313"/>
            <a:ext cx="2495550" cy="1382712"/>
          </a:xfrm>
          <a:prstGeom prst="rect">
            <a:avLst/>
          </a:prstGeom>
          <a:solidFill>
            <a:schemeClr val="accent4">
              <a:lumMod val="20000"/>
              <a:lumOff val="8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28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mn-cs"/>
              </a:rPr>
              <a:t>Purchase Returns &amp; Allowances</a:t>
            </a:r>
          </a:p>
        </p:txBody>
      </p:sp>
      <p:sp>
        <p:nvSpPr>
          <p:cNvPr id="214029" name="Rectangle 13"/>
          <p:cNvSpPr>
            <a:spLocks noChangeArrowheads="1"/>
          </p:cNvSpPr>
          <p:nvPr/>
        </p:nvSpPr>
        <p:spPr bwMode="auto">
          <a:xfrm>
            <a:off x="2914650" y="2514600"/>
            <a:ext cx="2495550" cy="1382713"/>
          </a:xfrm>
          <a:prstGeom prst="rect">
            <a:avLst/>
          </a:prstGeom>
          <a:solidFill>
            <a:schemeClr val="accent4">
              <a:lumMod val="20000"/>
              <a:lumOff val="80000"/>
            </a:schemeClr>
          </a:solidFill>
          <a:ln w="1905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28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mn-cs"/>
              </a:rPr>
              <a:t>Receipt of a Note Receivable</a:t>
            </a:r>
          </a:p>
        </p:txBody>
      </p:sp>
      <p:sp>
        <p:nvSpPr>
          <p:cNvPr id="12" name="Rectangle 10"/>
          <p:cNvSpPr>
            <a:spLocks noChangeArrowheads="1"/>
          </p:cNvSpPr>
          <p:nvPr/>
        </p:nvSpPr>
        <p:spPr bwMode="auto">
          <a:xfrm>
            <a:off x="6267450" y="5322888"/>
            <a:ext cx="2495550" cy="1382712"/>
          </a:xfrm>
          <a:prstGeom prst="rect">
            <a:avLst/>
          </a:prstGeom>
          <a:solidFill>
            <a:schemeClr val="accent4">
              <a:lumMod val="20000"/>
              <a:lumOff val="8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28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mn-cs"/>
              </a:rPr>
              <a:t>Sales</a:t>
            </a:r>
            <a:br>
              <a:rPr lang="en-US" sz="28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mn-cs"/>
              </a:rPr>
            </a:br>
            <a:r>
              <a:rPr lang="en-US" sz="28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mn-cs"/>
              </a:rPr>
              <a:t> Returns &amp; Allowances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8193F792-8F65-400F-AE50-2D8BB7BD56E5}" type="slidenum">
              <a:rPr lang="en-US" smtClean="0"/>
              <a:pPr>
                <a:defRPr/>
              </a:pPr>
              <a:t>27</a:t>
            </a:fld>
            <a:endParaRPr lang="en-US" dirty="0"/>
          </a:p>
        </p:txBody>
      </p:sp>
      <p:sp>
        <p:nvSpPr>
          <p:cNvPr id="10" name="Rounded Rectangle 9"/>
          <p:cNvSpPr/>
          <p:nvPr/>
        </p:nvSpPr>
        <p:spPr>
          <a:xfrm>
            <a:off x="76200" y="6652899"/>
            <a:ext cx="5105400" cy="1714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Journalize and post transactions using special journals.</a:t>
            </a:r>
            <a:endParaRPr lang="en-US" sz="11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4023"/>
                                        </p:tgtEl>
                                        <p:attrNameLst>
                                          <p:attrName>style.visibility</p:attrName>
                                        </p:attrNameLst>
                                      </p:cBhvr>
                                      <p:to>
                                        <p:strVal val="visible"/>
                                      </p:to>
                                    </p:set>
                                    <p:animEffect transition="in" filter="dissolve">
                                      <p:cBhvr>
                                        <p:cTn id="7" dur="500"/>
                                        <p:tgtEl>
                                          <p:spTgt spid="21402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4029"/>
                                        </p:tgtEl>
                                        <p:attrNameLst>
                                          <p:attrName>style.visibility</p:attrName>
                                        </p:attrNameLst>
                                      </p:cBhvr>
                                      <p:to>
                                        <p:strVal val="visible"/>
                                      </p:to>
                                    </p:set>
                                    <p:animEffect transition="in" filter="dissolve">
                                      <p:cBhvr>
                                        <p:cTn id="11" dur="500"/>
                                        <p:tgtEl>
                                          <p:spTgt spid="214029"/>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14026"/>
                                        </p:tgtEl>
                                        <p:attrNameLst>
                                          <p:attrName>style.visibility</p:attrName>
                                        </p:attrNameLst>
                                      </p:cBhvr>
                                      <p:to>
                                        <p:strVal val="visible"/>
                                      </p:to>
                                    </p:set>
                                    <p:animEffect transition="in" filter="dissolve">
                                      <p:cBhvr>
                                        <p:cTn id="15" dur="500"/>
                                        <p:tgtEl>
                                          <p:spTgt spid="214026"/>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3" grpId="0" animBg="1"/>
      <p:bldP spid="214026" grpId="0" animBg="1"/>
      <p:bldP spid="214029"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defRPr/>
            </a:pPr>
            <a:r>
              <a:rPr lang="en-US" sz="2400" b="1" dirty="0" smtClean="0">
                <a:solidFill>
                  <a:prstClr val="white"/>
                </a:solidFill>
              </a:rPr>
              <a:t>NEED-TO-KNOW 7-6</a:t>
            </a:r>
            <a:endParaRPr lang="en-US" sz="2400" b="1" dirty="0">
              <a:solidFill>
                <a:prstClr val="white"/>
              </a:solidFill>
            </a:endParaRPr>
          </a:p>
        </p:txBody>
      </p:sp>
      <p:sp>
        <p:nvSpPr>
          <p:cNvPr id="6" name="Rectangle 6"/>
          <p:cNvSpPr>
            <a:spLocks noChangeArrowheads="1"/>
          </p:cNvSpPr>
          <p:nvPr/>
        </p:nvSpPr>
        <p:spPr bwMode="auto">
          <a:xfrm>
            <a:off x="280988" y="2271713"/>
            <a:ext cx="8582025" cy="6699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7"/>
          <p:cNvSpPr>
            <a:spLocks noChangeArrowheads="1"/>
          </p:cNvSpPr>
          <p:nvPr/>
        </p:nvSpPr>
        <p:spPr bwMode="auto">
          <a:xfrm>
            <a:off x="320675" y="630238"/>
            <a:ext cx="83324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Prepare headings for a cash disbursements journal and then journalize the </a:t>
            </a:r>
            <a:r>
              <a:rPr lang="en-US" altLang="en-US" sz="1300" dirty="0">
                <a:solidFill>
                  <a:srgbClr val="000000"/>
                </a:solidFill>
                <a:cs typeface="+mn-cs"/>
              </a:rPr>
              <a:t>following cash payments </a:t>
            </a:r>
            <a:r>
              <a:rPr lang="en-US" altLang="en-US" sz="1300" dirty="0" smtClean="0">
                <a:solidFill>
                  <a:srgbClr val="000000"/>
                </a:solidFill>
                <a:cs typeface="+mn-cs"/>
              </a:rPr>
              <a:t>transactions.</a:t>
            </a:r>
            <a:endParaRPr lang="en-US" altLang="en-US" dirty="0" smtClean="0">
              <a:solidFill>
                <a:prstClr val="black"/>
              </a:solidFill>
              <a:cs typeface="+mn-cs"/>
            </a:endParaRPr>
          </a:p>
        </p:txBody>
      </p:sp>
      <p:sp>
        <p:nvSpPr>
          <p:cNvPr id="9" name="Rectangle 9"/>
          <p:cNvSpPr>
            <a:spLocks noChangeArrowheads="1"/>
          </p:cNvSpPr>
          <p:nvPr/>
        </p:nvSpPr>
        <p:spPr bwMode="auto">
          <a:xfrm>
            <a:off x="885825" y="1042988"/>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July 5</a:t>
            </a:r>
            <a:endParaRPr lang="en-US" altLang="en-US" dirty="0" smtClean="0">
              <a:solidFill>
                <a:prstClr val="black"/>
              </a:solidFill>
              <a:cs typeface="+mn-cs"/>
            </a:endParaRPr>
          </a:p>
        </p:txBody>
      </p:sp>
      <p:sp>
        <p:nvSpPr>
          <p:cNvPr id="10" name="Rectangle 10"/>
          <p:cNvSpPr>
            <a:spLocks noChangeArrowheads="1"/>
          </p:cNvSpPr>
          <p:nvPr/>
        </p:nvSpPr>
        <p:spPr bwMode="auto">
          <a:xfrm>
            <a:off x="1441450" y="1042988"/>
            <a:ext cx="4881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Issued Check No. 910 to Kam Corp. to buy store supplies for $500.</a:t>
            </a:r>
            <a:endParaRPr lang="en-US" altLang="en-US" dirty="0" smtClean="0">
              <a:solidFill>
                <a:prstClr val="black"/>
              </a:solidFill>
              <a:cs typeface="+mn-cs"/>
            </a:endParaRPr>
          </a:p>
        </p:txBody>
      </p:sp>
      <p:sp>
        <p:nvSpPr>
          <p:cNvPr id="11" name="Rectangle 11"/>
          <p:cNvSpPr>
            <a:spLocks noChangeArrowheads="1"/>
          </p:cNvSpPr>
          <p:nvPr/>
        </p:nvSpPr>
        <p:spPr bwMode="auto">
          <a:xfrm>
            <a:off x="1098550" y="124936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13</a:t>
            </a:r>
            <a:endParaRPr lang="en-US" altLang="en-US" dirty="0" smtClean="0">
              <a:solidFill>
                <a:prstClr val="black"/>
              </a:solidFill>
              <a:cs typeface="+mn-cs"/>
            </a:endParaRPr>
          </a:p>
        </p:txBody>
      </p:sp>
      <p:sp>
        <p:nvSpPr>
          <p:cNvPr id="12" name="Rectangle 12"/>
          <p:cNvSpPr>
            <a:spLocks noChangeArrowheads="1"/>
          </p:cNvSpPr>
          <p:nvPr/>
        </p:nvSpPr>
        <p:spPr bwMode="auto">
          <a:xfrm>
            <a:off x="1441450" y="1249363"/>
            <a:ext cx="5365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Issued Check No. 911 for $4,000 to pay off a note payable to China Bank.</a:t>
            </a:r>
            <a:endParaRPr lang="en-US" altLang="en-US" dirty="0" smtClean="0">
              <a:solidFill>
                <a:prstClr val="black"/>
              </a:solidFill>
              <a:cs typeface="+mn-cs"/>
            </a:endParaRPr>
          </a:p>
        </p:txBody>
      </p:sp>
      <p:sp>
        <p:nvSpPr>
          <p:cNvPr id="13" name="Rectangle 13"/>
          <p:cNvSpPr>
            <a:spLocks noChangeArrowheads="1"/>
          </p:cNvSpPr>
          <p:nvPr/>
        </p:nvSpPr>
        <p:spPr bwMode="auto">
          <a:xfrm>
            <a:off x="1098550" y="14557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24</a:t>
            </a:r>
            <a:endParaRPr lang="en-US" altLang="en-US" dirty="0" smtClean="0">
              <a:solidFill>
                <a:prstClr val="black"/>
              </a:solidFill>
              <a:cs typeface="+mn-cs"/>
            </a:endParaRPr>
          </a:p>
        </p:txBody>
      </p:sp>
      <p:sp>
        <p:nvSpPr>
          <p:cNvPr id="14" name="Rectangle 14"/>
          <p:cNvSpPr>
            <a:spLocks noChangeArrowheads="1"/>
          </p:cNvSpPr>
          <p:nvPr/>
        </p:nvSpPr>
        <p:spPr bwMode="auto">
          <a:xfrm>
            <a:off x="1441450" y="1455738"/>
            <a:ext cx="6877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Issued Check No. 912 to Lim to pay the amount due from a July 16 purchase, less the discount</a:t>
            </a:r>
            <a:endParaRPr lang="en-US" altLang="en-US" dirty="0" smtClean="0">
              <a:solidFill>
                <a:prstClr val="black"/>
              </a:solidFill>
              <a:cs typeface="+mn-cs"/>
            </a:endParaRPr>
          </a:p>
        </p:txBody>
      </p:sp>
      <p:sp>
        <p:nvSpPr>
          <p:cNvPr id="15" name="Rectangle 15"/>
          <p:cNvSpPr>
            <a:spLocks noChangeArrowheads="1"/>
          </p:cNvSpPr>
          <p:nvPr/>
        </p:nvSpPr>
        <p:spPr bwMode="auto">
          <a:xfrm>
            <a:off x="1441450" y="1662113"/>
            <a:ext cx="5549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(it purchased merchandise for $1,000 on credit from Lim, terms 2/10, n/30).</a:t>
            </a:r>
            <a:endParaRPr lang="en-US" altLang="en-US" dirty="0" smtClean="0">
              <a:solidFill>
                <a:prstClr val="black"/>
              </a:solidFill>
              <a:cs typeface="+mn-cs"/>
            </a:endParaRPr>
          </a:p>
        </p:txBody>
      </p:sp>
      <p:sp>
        <p:nvSpPr>
          <p:cNvPr id="16" name="Rectangle 16"/>
          <p:cNvSpPr>
            <a:spLocks noChangeArrowheads="1"/>
          </p:cNvSpPr>
          <p:nvPr/>
        </p:nvSpPr>
        <p:spPr bwMode="auto">
          <a:xfrm>
            <a:off x="1098550" y="186848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29</a:t>
            </a:r>
            <a:endParaRPr lang="en-US" altLang="en-US" dirty="0" smtClean="0">
              <a:solidFill>
                <a:prstClr val="black"/>
              </a:solidFill>
              <a:cs typeface="+mn-cs"/>
            </a:endParaRPr>
          </a:p>
        </p:txBody>
      </p:sp>
      <p:sp>
        <p:nvSpPr>
          <p:cNvPr id="17" name="Rectangle 17"/>
          <p:cNvSpPr>
            <a:spLocks noChangeArrowheads="1"/>
          </p:cNvSpPr>
          <p:nvPr/>
        </p:nvSpPr>
        <p:spPr bwMode="auto">
          <a:xfrm>
            <a:off x="1441450" y="1868488"/>
            <a:ext cx="41354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Paid salary of $700 to B.Tung by issuing Check No. 913.</a:t>
            </a:r>
            <a:endParaRPr lang="en-US" altLang="en-US" dirty="0" smtClean="0">
              <a:solidFill>
                <a:prstClr val="black"/>
              </a:solidFill>
              <a:cs typeface="+mn-cs"/>
            </a:endParaRPr>
          </a:p>
        </p:txBody>
      </p:sp>
      <p:sp>
        <p:nvSpPr>
          <p:cNvPr id="18" name="Rectangle 18"/>
          <p:cNvSpPr>
            <a:spLocks noChangeArrowheads="1"/>
          </p:cNvSpPr>
          <p:nvPr/>
        </p:nvSpPr>
        <p:spPr bwMode="auto">
          <a:xfrm>
            <a:off x="684213" y="2519363"/>
            <a:ext cx="43338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Date</a:t>
            </a:r>
            <a:endParaRPr lang="en-US" altLang="en-US" dirty="0" smtClean="0">
              <a:solidFill>
                <a:prstClr val="black"/>
              </a:solidFill>
              <a:cs typeface="+mn-cs"/>
            </a:endParaRPr>
          </a:p>
        </p:txBody>
      </p:sp>
      <p:sp>
        <p:nvSpPr>
          <p:cNvPr id="19" name="Rectangle 19"/>
          <p:cNvSpPr>
            <a:spLocks noChangeArrowheads="1"/>
          </p:cNvSpPr>
          <p:nvPr/>
        </p:nvSpPr>
        <p:spPr bwMode="auto">
          <a:xfrm>
            <a:off x="1481138" y="2519363"/>
            <a:ext cx="6350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Ck. No.</a:t>
            </a:r>
            <a:endParaRPr lang="en-US" altLang="en-US" dirty="0" smtClean="0">
              <a:solidFill>
                <a:prstClr val="black"/>
              </a:solidFill>
              <a:cs typeface="+mn-cs"/>
            </a:endParaRPr>
          </a:p>
        </p:txBody>
      </p:sp>
      <p:sp>
        <p:nvSpPr>
          <p:cNvPr id="20" name="Rectangle 20"/>
          <p:cNvSpPr>
            <a:spLocks noChangeArrowheads="1"/>
          </p:cNvSpPr>
          <p:nvPr/>
        </p:nvSpPr>
        <p:spPr bwMode="auto">
          <a:xfrm>
            <a:off x="2419350" y="2519363"/>
            <a:ext cx="5540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Payee</a:t>
            </a:r>
            <a:endParaRPr lang="en-US" altLang="en-US" dirty="0" smtClean="0">
              <a:solidFill>
                <a:prstClr val="black"/>
              </a:solidFill>
              <a:cs typeface="+mn-cs"/>
            </a:endParaRPr>
          </a:p>
        </p:txBody>
      </p:sp>
      <p:sp>
        <p:nvSpPr>
          <p:cNvPr id="21" name="Rectangle 21"/>
          <p:cNvSpPr>
            <a:spLocks noChangeArrowheads="1"/>
          </p:cNvSpPr>
          <p:nvPr/>
        </p:nvSpPr>
        <p:spPr bwMode="auto">
          <a:xfrm>
            <a:off x="3306763" y="2519363"/>
            <a:ext cx="136207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Account Debited</a:t>
            </a:r>
            <a:endParaRPr lang="en-US" altLang="en-US" dirty="0" smtClean="0">
              <a:solidFill>
                <a:prstClr val="black"/>
              </a:solidFill>
              <a:cs typeface="+mn-cs"/>
            </a:endParaRPr>
          </a:p>
        </p:txBody>
      </p:sp>
      <p:sp>
        <p:nvSpPr>
          <p:cNvPr id="22" name="Rectangle 22"/>
          <p:cNvSpPr>
            <a:spLocks noChangeArrowheads="1"/>
          </p:cNvSpPr>
          <p:nvPr/>
        </p:nvSpPr>
        <p:spPr bwMode="auto">
          <a:xfrm>
            <a:off x="4748213" y="2519363"/>
            <a:ext cx="30321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PR</a:t>
            </a:r>
            <a:endParaRPr lang="en-US" altLang="en-US" dirty="0" smtClean="0">
              <a:solidFill>
                <a:prstClr val="black"/>
              </a:solidFill>
              <a:cs typeface="+mn-cs"/>
            </a:endParaRPr>
          </a:p>
        </p:txBody>
      </p:sp>
      <p:sp>
        <p:nvSpPr>
          <p:cNvPr id="23" name="Rectangle 23"/>
          <p:cNvSpPr>
            <a:spLocks noChangeArrowheads="1"/>
          </p:cNvSpPr>
          <p:nvPr/>
        </p:nvSpPr>
        <p:spPr bwMode="auto">
          <a:xfrm>
            <a:off x="5262563" y="2519363"/>
            <a:ext cx="74612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Cash Cr.</a:t>
            </a:r>
            <a:endParaRPr lang="en-US" altLang="en-US" dirty="0" smtClean="0">
              <a:solidFill>
                <a:prstClr val="black"/>
              </a:solidFill>
              <a:cs typeface="+mn-cs"/>
            </a:endParaRPr>
          </a:p>
        </p:txBody>
      </p:sp>
      <p:sp>
        <p:nvSpPr>
          <p:cNvPr id="24" name="Rectangle 24"/>
          <p:cNvSpPr>
            <a:spLocks noChangeArrowheads="1"/>
          </p:cNvSpPr>
          <p:nvPr/>
        </p:nvSpPr>
        <p:spPr bwMode="auto">
          <a:xfrm>
            <a:off x="6129338" y="2519363"/>
            <a:ext cx="85725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Inventory </a:t>
            </a:r>
            <a:endParaRPr lang="en-US" altLang="en-US" dirty="0" smtClean="0">
              <a:solidFill>
                <a:prstClr val="black"/>
              </a:solidFill>
              <a:cs typeface="+mn-cs"/>
            </a:endParaRPr>
          </a:p>
        </p:txBody>
      </p:sp>
      <p:sp>
        <p:nvSpPr>
          <p:cNvPr id="25" name="Rectangle 25"/>
          <p:cNvSpPr>
            <a:spLocks noChangeArrowheads="1"/>
          </p:cNvSpPr>
          <p:nvPr/>
        </p:nvSpPr>
        <p:spPr bwMode="auto">
          <a:xfrm>
            <a:off x="6362700" y="2714625"/>
            <a:ext cx="3032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Cr.</a:t>
            </a:r>
            <a:endParaRPr lang="en-US" altLang="en-US" dirty="0" smtClean="0">
              <a:solidFill>
                <a:prstClr val="black"/>
              </a:solidFill>
              <a:cs typeface="+mn-cs"/>
            </a:endParaRPr>
          </a:p>
        </p:txBody>
      </p:sp>
      <p:sp>
        <p:nvSpPr>
          <p:cNvPr id="26" name="Rectangle 26"/>
          <p:cNvSpPr>
            <a:spLocks noChangeArrowheads="1"/>
          </p:cNvSpPr>
          <p:nvPr/>
        </p:nvSpPr>
        <p:spPr bwMode="auto">
          <a:xfrm>
            <a:off x="7239000" y="2519363"/>
            <a:ext cx="5540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Other </a:t>
            </a:r>
            <a:endParaRPr lang="en-US" altLang="en-US" dirty="0" smtClean="0">
              <a:solidFill>
                <a:prstClr val="black"/>
              </a:solidFill>
              <a:cs typeface="+mn-cs"/>
            </a:endParaRPr>
          </a:p>
        </p:txBody>
      </p:sp>
      <p:sp>
        <p:nvSpPr>
          <p:cNvPr id="27" name="Rectangle 27"/>
          <p:cNvSpPr>
            <a:spLocks noChangeArrowheads="1"/>
          </p:cNvSpPr>
          <p:nvPr/>
        </p:nvSpPr>
        <p:spPr bwMode="auto">
          <a:xfrm>
            <a:off x="6986588" y="2714625"/>
            <a:ext cx="10890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Accounts Dr.</a:t>
            </a:r>
            <a:endParaRPr lang="en-US" altLang="en-US" dirty="0" smtClean="0">
              <a:solidFill>
                <a:prstClr val="black"/>
              </a:solidFill>
              <a:cs typeface="+mn-cs"/>
            </a:endParaRPr>
          </a:p>
        </p:txBody>
      </p:sp>
      <p:sp>
        <p:nvSpPr>
          <p:cNvPr id="28" name="Rectangle 28"/>
          <p:cNvSpPr>
            <a:spLocks noChangeArrowheads="1"/>
          </p:cNvSpPr>
          <p:nvPr/>
        </p:nvSpPr>
        <p:spPr bwMode="auto">
          <a:xfrm>
            <a:off x="8086725" y="2519363"/>
            <a:ext cx="85725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Accounts </a:t>
            </a:r>
            <a:endParaRPr lang="en-US" altLang="en-US" dirty="0" smtClean="0">
              <a:solidFill>
                <a:prstClr val="black"/>
              </a:solidFill>
              <a:cs typeface="+mn-cs"/>
            </a:endParaRPr>
          </a:p>
        </p:txBody>
      </p:sp>
      <p:sp>
        <p:nvSpPr>
          <p:cNvPr id="29" name="Rectangle 29"/>
          <p:cNvSpPr>
            <a:spLocks noChangeArrowheads="1"/>
          </p:cNvSpPr>
          <p:nvPr/>
        </p:nvSpPr>
        <p:spPr bwMode="auto">
          <a:xfrm>
            <a:off x="8005763" y="2714625"/>
            <a:ext cx="9572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000000"/>
                </a:solidFill>
                <a:cs typeface="+mn-cs"/>
              </a:rPr>
              <a:t>Payable Dr.</a:t>
            </a:r>
            <a:endParaRPr lang="en-US" altLang="en-US" dirty="0" smtClean="0">
              <a:solidFill>
                <a:prstClr val="black"/>
              </a:solidFill>
              <a:cs typeface="+mn-cs"/>
            </a:endParaRPr>
          </a:p>
        </p:txBody>
      </p:sp>
      <p:sp>
        <p:nvSpPr>
          <p:cNvPr id="30" name="Rectangle 30"/>
          <p:cNvSpPr>
            <a:spLocks noChangeArrowheads="1"/>
          </p:cNvSpPr>
          <p:nvPr/>
        </p:nvSpPr>
        <p:spPr bwMode="auto">
          <a:xfrm>
            <a:off x="885825" y="2952750"/>
            <a:ext cx="493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July 5</a:t>
            </a:r>
            <a:endParaRPr lang="en-US" altLang="en-US" dirty="0" smtClean="0">
              <a:solidFill>
                <a:prstClr val="black"/>
              </a:solidFill>
              <a:cs typeface="+mn-cs"/>
            </a:endParaRPr>
          </a:p>
        </p:txBody>
      </p:sp>
      <p:sp>
        <p:nvSpPr>
          <p:cNvPr id="31" name="Rectangle 31"/>
          <p:cNvSpPr>
            <a:spLocks noChangeArrowheads="1"/>
          </p:cNvSpPr>
          <p:nvPr/>
        </p:nvSpPr>
        <p:spPr bwMode="auto">
          <a:xfrm>
            <a:off x="1773238" y="29527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910</a:t>
            </a:r>
            <a:endParaRPr lang="en-US" altLang="en-US" dirty="0" smtClean="0">
              <a:solidFill>
                <a:prstClr val="black"/>
              </a:solidFill>
              <a:cs typeface="+mn-cs"/>
            </a:endParaRPr>
          </a:p>
        </p:txBody>
      </p:sp>
      <p:sp>
        <p:nvSpPr>
          <p:cNvPr id="256" name="Rectangle 32"/>
          <p:cNvSpPr>
            <a:spLocks noChangeArrowheads="1"/>
          </p:cNvSpPr>
          <p:nvPr/>
        </p:nvSpPr>
        <p:spPr bwMode="auto">
          <a:xfrm>
            <a:off x="2206625" y="2952750"/>
            <a:ext cx="847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Kam Corp.</a:t>
            </a:r>
            <a:endParaRPr lang="en-US" altLang="en-US" dirty="0" smtClean="0">
              <a:solidFill>
                <a:prstClr val="black"/>
              </a:solidFill>
              <a:cs typeface="+mn-cs"/>
            </a:endParaRPr>
          </a:p>
        </p:txBody>
      </p:sp>
      <p:sp>
        <p:nvSpPr>
          <p:cNvPr id="257" name="Rectangle 33"/>
          <p:cNvSpPr>
            <a:spLocks noChangeArrowheads="1"/>
          </p:cNvSpPr>
          <p:nvPr/>
        </p:nvSpPr>
        <p:spPr bwMode="auto">
          <a:xfrm>
            <a:off x="3235325" y="2952750"/>
            <a:ext cx="1128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Store Supplies</a:t>
            </a:r>
            <a:endParaRPr lang="en-US" altLang="en-US" dirty="0" smtClean="0">
              <a:solidFill>
                <a:prstClr val="black"/>
              </a:solidFill>
              <a:cs typeface="+mn-cs"/>
            </a:endParaRPr>
          </a:p>
        </p:txBody>
      </p:sp>
      <p:sp>
        <p:nvSpPr>
          <p:cNvPr id="258" name="Rectangle 34"/>
          <p:cNvSpPr>
            <a:spLocks noChangeArrowheads="1"/>
          </p:cNvSpPr>
          <p:nvPr/>
        </p:nvSpPr>
        <p:spPr bwMode="auto">
          <a:xfrm>
            <a:off x="5665788" y="29527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500</a:t>
            </a:r>
            <a:endParaRPr lang="en-US" altLang="en-US" dirty="0" smtClean="0">
              <a:solidFill>
                <a:prstClr val="black"/>
              </a:solidFill>
              <a:cs typeface="+mn-cs"/>
            </a:endParaRPr>
          </a:p>
        </p:txBody>
      </p:sp>
      <p:sp>
        <p:nvSpPr>
          <p:cNvPr id="259" name="Rectangle 35"/>
          <p:cNvSpPr>
            <a:spLocks noChangeArrowheads="1"/>
          </p:cNvSpPr>
          <p:nvPr/>
        </p:nvSpPr>
        <p:spPr bwMode="auto">
          <a:xfrm>
            <a:off x="7602538" y="29527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500</a:t>
            </a:r>
            <a:endParaRPr lang="en-US" altLang="en-US" dirty="0" smtClean="0">
              <a:solidFill>
                <a:prstClr val="black"/>
              </a:solidFill>
              <a:cs typeface="+mn-cs"/>
            </a:endParaRPr>
          </a:p>
        </p:txBody>
      </p:sp>
      <p:sp>
        <p:nvSpPr>
          <p:cNvPr id="260" name="Rectangle 36"/>
          <p:cNvSpPr>
            <a:spLocks noChangeArrowheads="1"/>
          </p:cNvSpPr>
          <p:nvPr/>
        </p:nvSpPr>
        <p:spPr bwMode="auto">
          <a:xfrm>
            <a:off x="1098550" y="31591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13</a:t>
            </a:r>
            <a:endParaRPr lang="en-US" altLang="en-US" dirty="0" smtClean="0">
              <a:solidFill>
                <a:prstClr val="black"/>
              </a:solidFill>
              <a:cs typeface="+mn-cs"/>
            </a:endParaRPr>
          </a:p>
        </p:txBody>
      </p:sp>
      <p:sp>
        <p:nvSpPr>
          <p:cNvPr id="261" name="Rectangle 37"/>
          <p:cNvSpPr>
            <a:spLocks noChangeArrowheads="1"/>
          </p:cNvSpPr>
          <p:nvPr/>
        </p:nvSpPr>
        <p:spPr bwMode="auto">
          <a:xfrm>
            <a:off x="1773238" y="31591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911</a:t>
            </a:r>
            <a:endParaRPr lang="en-US" altLang="en-US" dirty="0" smtClean="0">
              <a:solidFill>
                <a:prstClr val="black"/>
              </a:solidFill>
              <a:cs typeface="+mn-cs"/>
            </a:endParaRPr>
          </a:p>
        </p:txBody>
      </p:sp>
      <p:sp>
        <p:nvSpPr>
          <p:cNvPr id="262" name="Rectangle 38"/>
          <p:cNvSpPr>
            <a:spLocks noChangeArrowheads="1"/>
          </p:cNvSpPr>
          <p:nvPr/>
        </p:nvSpPr>
        <p:spPr bwMode="auto">
          <a:xfrm>
            <a:off x="2206625" y="3159125"/>
            <a:ext cx="90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China Bank</a:t>
            </a:r>
            <a:endParaRPr lang="en-US" altLang="en-US" dirty="0" smtClean="0">
              <a:solidFill>
                <a:prstClr val="black"/>
              </a:solidFill>
              <a:cs typeface="+mn-cs"/>
            </a:endParaRPr>
          </a:p>
        </p:txBody>
      </p:sp>
      <p:sp>
        <p:nvSpPr>
          <p:cNvPr id="263" name="Rectangle 39"/>
          <p:cNvSpPr>
            <a:spLocks noChangeArrowheads="1"/>
          </p:cNvSpPr>
          <p:nvPr/>
        </p:nvSpPr>
        <p:spPr bwMode="auto">
          <a:xfrm>
            <a:off x="3235325" y="3159125"/>
            <a:ext cx="1128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Notes Payable</a:t>
            </a:r>
            <a:endParaRPr lang="en-US" altLang="en-US" dirty="0" smtClean="0">
              <a:solidFill>
                <a:prstClr val="black"/>
              </a:solidFill>
              <a:cs typeface="+mn-cs"/>
            </a:endParaRPr>
          </a:p>
        </p:txBody>
      </p:sp>
      <p:sp>
        <p:nvSpPr>
          <p:cNvPr id="264" name="Rectangle 40"/>
          <p:cNvSpPr>
            <a:spLocks noChangeArrowheads="1"/>
          </p:cNvSpPr>
          <p:nvPr/>
        </p:nvSpPr>
        <p:spPr bwMode="auto">
          <a:xfrm>
            <a:off x="5535613" y="31591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4,000</a:t>
            </a:r>
            <a:endParaRPr lang="en-US" altLang="en-US" dirty="0" smtClean="0">
              <a:solidFill>
                <a:prstClr val="black"/>
              </a:solidFill>
              <a:cs typeface="+mn-cs"/>
            </a:endParaRPr>
          </a:p>
        </p:txBody>
      </p:sp>
      <p:sp>
        <p:nvSpPr>
          <p:cNvPr id="265" name="Rectangle 41"/>
          <p:cNvSpPr>
            <a:spLocks noChangeArrowheads="1"/>
          </p:cNvSpPr>
          <p:nvPr/>
        </p:nvSpPr>
        <p:spPr bwMode="auto">
          <a:xfrm>
            <a:off x="7470775" y="31591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4,000</a:t>
            </a:r>
            <a:endParaRPr lang="en-US" altLang="en-US" dirty="0" smtClean="0">
              <a:solidFill>
                <a:prstClr val="black"/>
              </a:solidFill>
              <a:cs typeface="+mn-cs"/>
            </a:endParaRPr>
          </a:p>
        </p:txBody>
      </p:sp>
      <p:sp>
        <p:nvSpPr>
          <p:cNvPr id="266" name="Rectangle 42"/>
          <p:cNvSpPr>
            <a:spLocks noChangeArrowheads="1"/>
          </p:cNvSpPr>
          <p:nvPr/>
        </p:nvSpPr>
        <p:spPr bwMode="auto">
          <a:xfrm>
            <a:off x="1098550" y="33655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24</a:t>
            </a:r>
            <a:endParaRPr lang="en-US" altLang="en-US" dirty="0" smtClean="0">
              <a:solidFill>
                <a:prstClr val="black"/>
              </a:solidFill>
              <a:cs typeface="+mn-cs"/>
            </a:endParaRPr>
          </a:p>
        </p:txBody>
      </p:sp>
      <p:sp>
        <p:nvSpPr>
          <p:cNvPr id="267" name="Rectangle 43"/>
          <p:cNvSpPr>
            <a:spLocks noChangeArrowheads="1"/>
          </p:cNvSpPr>
          <p:nvPr/>
        </p:nvSpPr>
        <p:spPr bwMode="auto">
          <a:xfrm>
            <a:off x="1773238" y="33655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912</a:t>
            </a:r>
            <a:endParaRPr lang="en-US" altLang="en-US" dirty="0" smtClean="0">
              <a:solidFill>
                <a:prstClr val="black"/>
              </a:solidFill>
              <a:cs typeface="+mn-cs"/>
            </a:endParaRPr>
          </a:p>
        </p:txBody>
      </p:sp>
      <p:sp>
        <p:nvSpPr>
          <p:cNvPr id="268" name="Rectangle 44"/>
          <p:cNvSpPr>
            <a:spLocks noChangeArrowheads="1"/>
          </p:cNvSpPr>
          <p:nvPr/>
        </p:nvSpPr>
        <p:spPr bwMode="auto">
          <a:xfrm>
            <a:off x="2206625" y="3365500"/>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Lim</a:t>
            </a:r>
            <a:endParaRPr lang="en-US" altLang="en-US" dirty="0" smtClean="0">
              <a:solidFill>
                <a:prstClr val="black"/>
              </a:solidFill>
              <a:cs typeface="+mn-cs"/>
            </a:endParaRPr>
          </a:p>
        </p:txBody>
      </p:sp>
      <p:sp>
        <p:nvSpPr>
          <p:cNvPr id="269" name="Rectangle 45"/>
          <p:cNvSpPr>
            <a:spLocks noChangeArrowheads="1"/>
          </p:cNvSpPr>
          <p:nvPr/>
        </p:nvSpPr>
        <p:spPr bwMode="auto">
          <a:xfrm>
            <a:off x="3235325" y="3365500"/>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Lim</a:t>
            </a:r>
            <a:endParaRPr lang="en-US" altLang="en-US" dirty="0" smtClean="0">
              <a:solidFill>
                <a:prstClr val="black"/>
              </a:solidFill>
              <a:cs typeface="+mn-cs"/>
            </a:endParaRPr>
          </a:p>
        </p:txBody>
      </p:sp>
      <p:sp>
        <p:nvSpPr>
          <p:cNvPr id="270" name="Rectangle 46"/>
          <p:cNvSpPr>
            <a:spLocks noChangeArrowheads="1"/>
          </p:cNvSpPr>
          <p:nvPr/>
        </p:nvSpPr>
        <p:spPr bwMode="auto">
          <a:xfrm>
            <a:off x="5665788" y="33655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980</a:t>
            </a:r>
            <a:endParaRPr lang="en-US" altLang="en-US" dirty="0" smtClean="0">
              <a:solidFill>
                <a:prstClr val="black"/>
              </a:solidFill>
              <a:cs typeface="+mn-cs"/>
            </a:endParaRPr>
          </a:p>
        </p:txBody>
      </p:sp>
      <p:sp>
        <p:nvSpPr>
          <p:cNvPr id="271" name="Rectangle 47"/>
          <p:cNvSpPr>
            <a:spLocks noChangeArrowheads="1"/>
          </p:cNvSpPr>
          <p:nvPr/>
        </p:nvSpPr>
        <p:spPr bwMode="auto">
          <a:xfrm>
            <a:off x="6654800" y="33655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20</a:t>
            </a:r>
            <a:endParaRPr lang="en-US" altLang="en-US" dirty="0" smtClean="0">
              <a:solidFill>
                <a:prstClr val="black"/>
              </a:solidFill>
              <a:cs typeface="+mn-cs"/>
            </a:endParaRPr>
          </a:p>
        </p:txBody>
      </p:sp>
      <p:sp>
        <p:nvSpPr>
          <p:cNvPr id="272" name="Rectangle 48"/>
          <p:cNvSpPr>
            <a:spLocks noChangeArrowheads="1"/>
          </p:cNvSpPr>
          <p:nvPr/>
        </p:nvSpPr>
        <p:spPr bwMode="auto">
          <a:xfrm>
            <a:off x="8369300" y="33655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1,000</a:t>
            </a:r>
            <a:endParaRPr lang="en-US" altLang="en-US" dirty="0" smtClean="0">
              <a:solidFill>
                <a:prstClr val="black"/>
              </a:solidFill>
              <a:cs typeface="+mn-cs"/>
            </a:endParaRPr>
          </a:p>
        </p:txBody>
      </p:sp>
      <p:sp>
        <p:nvSpPr>
          <p:cNvPr id="273" name="Rectangle 49"/>
          <p:cNvSpPr>
            <a:spLocks noChangeArrowheads="1"/>
          </p:cNvSpPr>
          <p:nvPr/>
        </p:nvSpPr>
        <p:spPr bwMode="auto">
          <a:xfrm>
            <a:off x="1098550" y="357187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29</a:t>
            </a:r>
            <a:endParaRPr lang="en-US" altLang="en-US" dirty="0" smtClean="0">
              <a:solidFill>
                <a:prstClr val="black"/>
              </a:solidFill>
              <a:cs typeface="+mn-cs"/>
            </a:endParaRPr>
          </a:p>
        </p:txBody>
      </p:sp>
      <p:sp>
        <p:nvSpPr>
          <p:cNvPr id="274" name="Rectangle 50"/>
          <p:cNvSpPr>
            <a:spLocks noChangeArrowheads="1"/>
          </p:cNvSpPr>
          <p:nvPr/>
        </p:nvSpPr>
        <p:spPr bwMode="auto">
          <a:xfrm>
            <a:off x="1773238" y="35718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913</a:t>
            </a:r>
            <a:endParaRPr lang="en-US" altLang="en-US" dirty="0" smtClean="0">
              <a:solidFill>
                <a:prstClr val="black"/>
              </a:solidFill>
              <a:cs typeface="+mn-cs"/>
            </a:endParaRPr>
          </a:p>
        </p:txBody>
      </p:sp>
      <p:sp>
        <p:nvSpPr>
          <p:cNvPr id="275" name="Rectangle 51"/>
          <p:cNvSpPr>
            <a:spLocks noChangeArrowheads="1"/>
          </p:cNvSpPr>
          <p:nvPr/>
        </p:nvSpPr>
        <p:spPr bwMode="auto">
          <a:xfrm>
            <a:off x="2206625" y="3571875"/>
            <a:ext cx="63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B. Tung</a:t>
            </a:r>
            <a:endParaRPr lang="en-US" altLang="en-US" dirty="0" smtClean="0">
              <a:solidFill>
                <a:prstClr val="black"/>
              </a:solidFill>
              <a:cs typeface="+mn-cs"/>
            </a:endParaRPr>
          </a:p>
        </p:txBody>
      </p:sp>
      <p:sp>
        <p:nvSpPr>
          <p:cNvPr id="276" name="Rectangle 52"/>
          <p:cNvSpPr>
            <a:spLocks noChangeArrowheads="1"/>
          </p:cNvSpPr>
          <p:nvPr/>
        </p:nvSpPr>
        <p:spPr bwMode="auto">
          <a:xfrm>
            <a:off x="3235325" y="3571875"/>
            <a:ext cx="1331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Salaries Expense</a:t>
            </a:r>
            <a:endParaRPr lang="en-US" altLang="en-US" dirty="0" smtClean="0">
              <a:solidFill>
                <a:prstClr val="black"/>
              </a:solidFill>
              <a:cs typeface="+mn-cs"/>
            </a:endParaRPr>
          </a:p>
        </p:txBody>
      </p:sp>
      <p:sp>
        <p:nvSpPr>
          <p:cNvPr id="277" name="Rectangle 53"/>
          <p:cNvSpPr>
            <a:spLocks noChangeArrowheads="1"/>
          </p:cNvSpPr>
          <p:nvPr/>
        </p:nvSpPr>
        <p:spPr bwMode="auto">
          <a:xfrm>
            <a:off x="5665788" y="35718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700</a:t>
            </a:r>
            <a:endParaRPr lang="en-US" altLang="en-US" dirty="0" smtClean="0">
              <a:solidFill>
                <a:prstClr val="black"/>
              </a:solidFill>
              <a:cs typeface="+mn-cs"/>
            </a:endParaRPr>
          </a:p>
        </p:txBody>
      </p:sp>
      <p:sp>
        <p:nvSpPr>
          <p:cNvPr id="278" name="Rectangle 54"/>
          <p:cNvSpPr>
            <a:spLocks noChangeArrowheads="1"/>
          </p:cNvSpPr>
          <p:nvPr/>
        </p:nvSpPr>
        <p:spPr bwMode="auto">
          <a:xfrm>
            <a:off x="7602538" y="35718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700</a:t>
            </a:r>
            <a:endParaRPr lang="en-US" altLang="en-US" dirty="0" smtClean="0">
              <a:solidFill>
                <a:prstClr val="black"/>
              </a:solidFill>
              <a:cs typeface="+mn-cs"/>
            </a:endParaRPr>
          </a:p>
        </p:txBody>
      </p:sp>
      <p:sp>
        <p:nvSpPr>
          <p:cNvPr id="279" name="Rectangle 55"/>
          <p:cNvSpPr>
            <a:spLocks noChangeArrowheads="1"/>
          </p:cNvSpPr>
          <p:nvPr/>
        </p:nvSpPr>
        <p:spPr bwMode="auto">
          <a:xfrm>
            <a:off x="3457575" y="2292350"/>
            <a:ext cx="23193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Cash Disbursements Journal</a:t>
            </a:r>
            <a:endParaRPr lang="en-US" altLang="en-US" dirty="0" smtClean="0">
              <a:solidFill>
                <a:prstClr val="black"/>
              </a:solidFill>
              <a:cs typeface="+mn-cs"/>
            </a:endParaRPr>
          </a:p>
        </p:txBody>
      </p:sp>
      <p:sp>
        <p:nvSpPr>
          <p:cNvPr id="280" name="Rectangle 56"/>
          <p:cNvSpPr>
            <a:spLocks noChangeArrowheads="1"/>
          </p:cNvSpPr>
          <p:nvPr/>
        </p:nvSpPr>
        <p:spPr bwMode="auto">
          <a:xfrm>
            <a:off x="271463" y="2260600"/>
            <a:ext cx="19050" cy="681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Rectangle 57"/>
          <p:cNvSpPr>
            <a:spLocks noChangeArrowheads="1"/>
          </p:cNvSpPr>
          <p:nvPr/>
        </p:nvSpPr>
        <p:spPr bwMode="auto">
          <a:xfrm>
            <a:off x="8842375" y="2281238"/>
            <a:ext cx="20638" cy="660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Rectangle 58"/>
          <p:cNvSpPr>
            <a:spLocks noChangeArrowheads="1"/>
          </p:cNvSpPr>
          <p:nvPr/>
        </p:nvSpPr>
        <p:spPr bwMode="auto">
          <a:xfrm>
            <a:off x="290513" y="2260600"/>
            <a:ext cx="8572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Rectangle 59"/>
          <p:cNvSpPr>
            <a:spLocks noChangeArrowheads="1"/>
          </p:cNvSpPr>
          <p:nvPr/>
        </p:nvSpPr>
        <p:spPr bwMode="auto">
          <a:xfrm>
            <a:off x="290513" y="2487613"/>
            <a:ext cx="85725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Rectangle 60"/>
          <p:cNvSpPr>
            <a:spLocks noChangeArrowheads="1"/>
          </p:cNvSpPr>
          <p:nvPr/>
        </p:nvSpPr>
        <p:spPr bwMode="auto">
          <a:xfrm>
            <a:off x="290513" y="2921000"/>
            <a:ext cx="8572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9" name="Rounded Rectangle 58"/>
          <p:cNvSpPr/>
          <p:nvPr/>
        </p:nvSpPr>
        <p:spPr>
          <a:xfrm>
            <a:off x="1951038" y="4110038"/>
            <a:ext cx="5118100" cy="1528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The Cash Disbursements Journal is used to record all cash payments; every transaction that includes a credit to </a:t>
            </a:r>
            <a:r>
              <a:rPr lang="en-US" dirty="0" smtClean="0">
                <a:solidFill>
                  <a:prstClr val="white"/>
                </a:solidFill>
              </a:rPr>
              <a:t>Cash.</a:t>
            </a:r>
            <a:endParaRPr lang="en-US" dirty="0">
              <a:solidFill>
                <a:prstClr val="white"/>
              </a:solidFill>
            </a:endParaRPr>
          </a:p>
        </p:txBody>
      </p:sp>
      <p:sp>
        <p:nvSpPr>
          <p:cNvPr id="61" name="Slide Number Placeholder 60"/>
          <p:cNvSpPr>
            <a:spLocks noGrp="1"/>
          </p:cNvSpPr>
          <p:nvPr>
            <p:ph type="sldNum" sz="quarter" idx="12"/>
          </p:nvPr>
        </p:nvSpPr>
        <p:spPr/>
        <p:txBody>
          <a:bodyPr/>
          <a:lstStyle/>
          <a:p>
            <a:pPr>
              <a:defRPr/>
            </a:pPr>
            <a:fld id="{1D78EF4A-27A9-446D-A426-2893ACDBB2DD}" type="slidenum">
              <a:rPr lang="en-US" smtClean="0"/>
              <a:pPr>
                <a:defRPr/>
              </a:pPr>
              <a:t>28</a:t>
            </a:fld>
            <a:endParaRPr lang="en-US" dirty="0"/>
          </a:p>
        </p:txBody>
      </p:sp>
      <p:sp>
        <p:nvSpPr>
          <p:cNvPr id="62" name="Rounded Rectangle 61"/>
          <p:cNvSpPr/>
          <p:nvPr/>
        </p:nvSpPr>
        <p:spPr>
          <a:xfrm>
            <a:off x="76200" y="6652899"/>
            <a:ext cx="5105400" cy="1714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Journalize and post transactions using special journals.</a:t>
            </a:r>
            <a:endParaRPr lang="en-US" sz="11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9"/>
                                        </p:tgtEl>
                                        <p:attrNameLst>
                                          <p:attrName>style.visibility</p:attrName>
                                        </p:attrNameLst>
                                      </p:cBhvr>
                                      <p:to>
                                        <p:strVal val="visible"/>
                                      </p:to>
                                    </p:set>
                                    <p:animEffect transition="in" filter="fade">
                                      <p:cBhvr>
                                        <p:cTn id="10" dur="500"/>
                                        <p:tgtEl>
                                          <p:spTgt spid="2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0"/>
                                        </p:tgtEl>
                                        <p:attrNameLst>
                                          <p:attrName>style.visibility</p:attrName>
                                        </p:attrNameLst>
                                      </p:cBhvr>
                                      <p:to>
                                        <p:strVal val="visible"/>
                                      </p:to>
                                    </p:set>
                                    <p:animEffect transition="in" filter="fade">
                                      <p:cBhvr>
                                        <p:cTn id="13" dur="500"/>
                                        <p:tgtEl>
                                          <p:spTgt spid="2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1"/>
                                        </p:tgtEl>
                                        <p:attrNameLst>
                                          <p:attrName>style.visibility</p:attrName>
                                        </p:attrNameLst>
                                      </p:cBhvr>
                                      <p:to>
                                        <p:strVal val="visible"/>
                                      </p:to>
                                    </p:set>
                                    <p:animEffect transition="in" filter="fade">
                                      <p:cBhvr>
                                        <p:cTn id="16" dur="500"/>
                                        <p:tgtEl>
                                          <p:spTgt spid="28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2"/>
                                        </p:tgtEl>
                                        <p:attrNameLst>
                                          <p:attrName>style.visibility</p:attrName>
                                        </p:attrNameLst>
                                      </p:cBhvr>
                                      <p:to>
                                        <p:strVal val="visible"/>
                                      </p:to>
                                    </p:set>
                                    <p:animEffect transition="in" filter="fade">
                                      <p:cBhvr>
                                        <p:cTn id="19" dur="500"/>
                                        <p:tgtEl>
                                          <p:spTgt spid="28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500"/>
                                        <p:tgtEl>
                                          <p:spTgt spid="28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4"/>
                                        </p:tgtEl>
                                        <p:attrNameLst>
                                          <p:attrName>style.visibility</p:attrName>
                                        </p:attrNameLst>
                                      </p:cBhvr>
                                      <p:to>
                                        <p:strVal val="visible"/>
                                      </p:to>
                                    </p:set>
                                    <p:animEffect transition="in" filter="fade">
                                      <p:cBhvr>
                                        <p:cTn id="25" dur="500"/>
                                        <p:tgtEl>
                                          <p:spTgt spid="28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6"/>
                                        </p:tgtEl>
                                        <p:attrNameLst>
                                          <p:attrName>style.visibility</p:attrName>
                                        </p:attrNameLst>
                                      </p:cBhvr>
                                      <p:to>
                                        <p:strVal val="visible"/>
                                      </p:to>
                                    </p:set>
                                    <p:animEffect transition="in" filter="fade">
                                      <p:cBhvr>
                                        <p:cTn id="75" dur="500"/>
                                        <p:tgtEl>
                                          <p:spTgt spid="25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7"/>
                                        </p:tgtEl>
                                        <p:attrNameLst>
                                          <p:attrName>style.visibility</p:attrName>
                                        </p:attrNameLst>
                                      </p:cBhvr>
                                      <p:to>
                                        <p:strVal val="visible"/>
                                      </p:to>
                                    </p:set>
                                    <p:animEffect transition="in" filter="fade">
                                      <p:cBhvr>
                                        <p:cTn id="78" dur="500"/>
                                        <p:tgtEl>
                                          <p:spTgt spid="25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8"/>
                                        </p:tgtEl>
                                        <p:attrNameLst>
                                          <p:attrName>style.visibility</p:attrName>
                                        </p:attrNameLst>
                                      </p:cBhvr>
                                      <p:to>
                                        <p:strVal val="visible"/>
                                      </p:to>
                                    </p:set>
                                    <p:animEffect transition="in" filter="fade">
                                      <p:cBhvr>
                                        <p:cTn id="81" dur="500"/>
                                        <p:tgtEl>
                                          <p:spTgt spid="25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9"/>
                                        </p:tgtEl>
                                        <p:attrNameLst>
                                          <p:attrName>style.visibility</p:attrName>
                                        </p:attrNameLst>
                                      </p:cBhvr>
                                      <p:to>
                                        <p:strVal val="visible"/>
                                      </p:to>
                                    </p:set>
                                    <p:animEffect transition="in" filter="fade">
                                      <p:cBhvr>
                                        <p:cTn id="84" dur="500"/>
                                        <p:tgtEl>
                                          <p:spTgt spid="25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60"/>
                                        </p:tgtEl>
                                        <p:attrNameLst>
                                          <p:attrName>style.visibility</p:attrName>
                                        </p:attrNameLst>
                                      </p:cBhvr>
                                      <p:to>
                                        <p:strVal val="visible"/>
                                      </p:to>
                                    </p:set>
                                    <p:animEffect transition="in" filter="fade">
                                      <p:cBhvr>
                                        <p:cTn id="87" dur="500"/>
                                        <p:tgtEl>
                                          <p:spTgt spid="26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61"/>
                                        </p:tgtEl>
                                        <p:attrNameLst>
                                          <p:attrName>style.visibility</p:attrName>
                                        </p:attrNameLst>
                                      </p:cBhvr>
                                      <p:to>
                                        <p:strVal val="visible"/>
                                      </p:to>
                                    </p:set>
                                    <p:animEffect transition="in" filter="fade">
                                      <p:cBhvr>
                                        <p:cTn id="90" dur="500"/>
                                        <p:tgtEl>
                                          <p:spTgt spid="26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2"/>
                                        </p:tgtEl>
                                        <p:attrNameLst>
                                          <p:attrName>style.visibility</p:attrName>
                                        </p:attrNameLst>
                                      </p:cBhvr>
                                      <p:to>
                                        <p:strVal val="visible"/>
                                      </p:to>
                                    </p:set>
                                    <p:animEffect transition="in" filter="fade">
                                      <p:cBhvr>
                                        <p:cTn id="93" dur="500"/>
                                        <p:tgtEl>
                                          <p:spTgt spid="26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63"/>
                                        </p:tgtEl>
                                        <p:attrNameLst>
                                          <p:attrName>style.visibility</p:attrName>
                                        </p:attrNameLst>
                                      </p:cBhvr>
                                      <p:to>
                                        <p:strVal val="visible"/>
                                      </p:to>
                                    </p:set>
                                    <p:animEffect transition="in" filter="fade">
                                      <p:cBhvr>
                                        <p:cTn id="96" dur="500"/>
                                        <p:tgtEl>
                                          <p:spTgt spid="26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64"/>
                                        </p:tgtEl>
                                        <p:attrNameLst>
                                          <p:attrName>style.visibility</p:attrName>
                                        </p:attrNameLst>
                                      </p:cBhvr>
                                      <p:to>
                                        <p:strVal val="visible"/>
                                      </p:to>
                                    </p:set>
                                    <p:animEffect transition="in" filter="fade">
                                      <p:cBhvr>
                                        <p:cTn id="99" dur="500"/>
                                        <p:tgtEl>
                                          <p:spTgt spid="26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65"/>
                                        </p:tgtEl>
                                        <p:attrNameLst>
                                          <p:attrName>style.visibility</p:attrName>
                                        </p:attrNameLst>
                                      </p:cBhvr>
                                      <p:to>
                                        <p:strVal val="visible"/>
                                      </p:to>
                                    </p:set>
                                    <p:animEffect transition="in" filter="fade">
                                      <p:cBhvr>
                                        <p:cTn id="102" dur="500"/>
                                        <p:tgtEl>
                                          <p:spTgt spid="26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6"/>
                                        </p:tgtEl>
                                        <p:attrNameLst>
                                          <p:attrName>style.visibility</p:attrName>
                                        </p:attrNameLst>
                                      </p:cBhvr>
                                      <p:to>
                                        <p:strVal val="visible"/>
                                      </p:to>
                                    </p:set>
                                    <p:animEffect transition="in" filter="fade">
                                      <p:cBhvr>
                                        <p:cTn id="105" dur="500"/>
                                        <p:tgtEl>
                                          <p:spTgt spid="26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67"/>
                                        </p:tgtEl>
                                        <p:attrNameLst>
                                          <p:attrName>style.visibility</p:attrName>
                                        </p:attrNameLst>
                                      </p:cBhvr>
                                      <p:to>
                                        <p:strVal val="visible"/>
                                      </p:to>
                                    </p:set>
                                    <p:animEffect transition="in" filter="fade">
                                      <p:cBhvr>
                                        <p:cTn id="108" dur="500"/>
                                        <p:tgtEl>
                                          <p:spTgt spid="26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68"/>
                                        </p:tgtEl>
                                        <p:attrNameLst>
                                          <p:attrName>style.visibility</p:attrName>
                                        </p:attrNameLst>
                                      </p:cBhvr>
                                      <p:to>
                                        <p:strVal val="visible"/>
                                      </p:to>
                                    </p:set>
                                    <p:animEffect transition="in" filter="fade">
                                      <p:cBhvr>
                                        <p:cTn id="111" dur="500"/>
                                        <p:tgtEl>
                                          <p:spTgt spid="26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69"/>
                                        </p:tgtEl>
                                        <p:attrNameLst>
                                          <p:attrName>style.visibility</p:attrName>
                                        </p:attrNameLst>
                                      </p:cBhvr>
                                      <p:to>
                                        <p:strVal val="visible"/>
                                      </p:to>
                                    </p:set>
                                    <p:animEffect transition="in" filter="fade">
                                      <p:cBhvr>
                                        <p:cTn id="114" dur="500"/>
                                        <p:tgtEl>
                                          <p:spTgt spid="26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70"/>
                                        </p:tgtEl>
                                        <p:attrNameLst>
                                          <p:attrName>style.visibility</p:attrName>
                                        </p:attrNameLst>
                                      </p:cBhvr>
                                      <p:to>
                                        <p:strVal val="visible"/>
                                      </p:to>
                                    </p:set>
                                    <p:animEffect transition="in" filter="fade">
                                      <p:cBhvr>
                                        <p:cTn id="117" dur="500"/>
                                        <p:tgtEl>
                                          <p:spTgt spid="27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71"/>
                                        </p:tgtEl>
                                        <p:attrNameLst>
                                          <p:attrName>style.visibility</p:attrName>
                                        </p:attrNameLst>
                                      </p:cBhvr>
                                      <p:to>
                                        <p:strVal val="visible"/>
                                      </p:to>
                                    </p:set>
                                    <p:animEffect transition="in" filter="fade">
                                      <p:cBhvr>
                                        <p:cTn id="120" dur="500"/>
                                        <p:tgtEl>
                                          <p:spTgt spid="27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72"/>
                                        </p:tgtEl>
                                        <p:attrNameLst>
                                          <p:attrName>style.visibility</p:attrName>
                                        </p:attrNameLst>
                                      </p:cBhvr>
                                      <p:to>
                                        <p:strVal val="visible"/>
                                      </p:to>
                                    </p:set>
                                    <p:animEffect transition="in" filter="fade">
                                      <p:cBhvr>
                                        <p:cTn id="123" dur="500"/>
                                        <p:tgtEl>
                                          <p:spTgt spid="27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73"/>
                                        </p:tgtEl>
                                        <p:attrNameLst>
                                          <p:attrName>style.visibility</p:attrName>
                                        </p:attrNameLst>
                                      </p:cBhvr>
                                      <p:to>
                                        <p:strVal val="visible"/>
                                      </p:to>
                                    </p:set>
                                    <p:animEffect transition="in" filter="fade">
                                      <p:cBhvr>
                                        <p:cTn id="126" dur="500"/>
                                        <p:tgtEl>
                                          <p:spTgt spid="27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74"/>
                                        </p:tgtEl>
                                        <p:attrNameLst>
                                          <p:attrName>style.visibility</p:attrName>
                                        </p:attrNameLst>
                                      </p:cBhvr>
                                      <p:to>
                                        <p:strVal val="visible"/>
                                      </p:to>
                                    </p:set>
                                    <p:animEffect transition="in" filter="fade">
                                      <p:cBhvr>
                                        <p:cTn id="129" dur="500"/>
                                        <p:tgtEl>
                                          <p:spTgt spid="27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75"/>
                                        </p:tgtEl>
                                        <p:attrNameLst>
                                          <p:attrName>style.visibility</p:attrName>
                                        </p:attrNameLst>
                                      </p:cBhvr>
                                      <p:to>
                                        <p:strVal val="visible"/>
                                      </p:to>
                                    </p:set>
                                    <p:animEffect transition="in" filter="fade">
                                      <p:cBhvr>
                                        <p:cTn id="132" dur="500"/>
                                        <p:tgtEl>
                                          <p:spTgt spid="27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76"/>
                                        </p:tgtEl>
                                        <p:attrNameLst>
                                          <p:attrName>style.visibility</p:attrName>
                                        </p:attrNameLst>
                                      </p:cBhvr>
                                      <p:to>
                                        <p:strVal val="visible"/>
                                      </p:to>
                                    </p:set>
                                    <p:animEffect transition="in" filter="fade">
                                      <p:cBhvr>
                                        <p:cTn id="135" dur="500"/>
                                        <p:tgtEl>
                                          <p:spTgt spid="27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77"/>
                                        </p:tgtEl>
                                        <p:attrNameLst>
                                          <p:attrName>style.visibility</p:attrName>
                                        </p:attrNameLst>
                                      </p:cBhvr>
                                      <p:to>
                                        <p:strVal val="visible"/>
                                      </p:to>
                                    </p:set>
                                    <p:animEffect transition="in" filter="fade">
                                      <p:cBhvr>
                                        <p:cTn id="138" dur="500"/>
                                        <p:tgtEl>
                                          <p:spTgt spid="27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78"/>
                                        </p:tgtEl>
                                        <p:attrNameLst>
                                          <p:attrName>style.visibility</p:attrName>
                                        </p:attrNameLst>
                                      </p:cBhvr>
                                      <p:to>
                                        <p:strVal val="visible"/>
                                      </p:to>
                                    </p:set>
                                    <p:animEffect transition="in" filter="fade">
                                      <p:cBhvr>
                                        <p:cTn id="141"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256" grpId="0"/>
      <p:bldP spid="257" grpId="0"/>
      <p:bldP spid="258" grpId="0"/>
      <p:bldP spid="259" grpId="0"/>
      <p:bldP spid="260" grpId="0"/>
      <p:bldP spid="261" grpId="0"/>
      <p:bldP spid="262" grpId="0"/>
      <p:bldP spid="263" grpId="0"/>
      <p:bldP spid="264" grpId="0"/>
      <p:bldP spid="265" grpId="0"/>
      <p:bldP spid="266" grpId="0"/>
      <p:bldP spid="267" grpId="0"/>
      <p:bldP spid="268" grpId="0"/>
      <p:bldP spid="269" grpId="0"/>
      <p:bldP spid="270" grpId="0"/>
      <p:bldP spid="271" grpId="0"/>
      <p:bldP spid="272" grpId="0"/>
      <p:bldP spid="273" grpId="0"/>
      <p:bldP spid="274" grpId="0"/>
      <p:bldP spid="275" grpId="0"/>
      <p:bldP spid="276" grpId="0"/>
      <p:bldP spid="277" grpId="0"/>
      <p:bldP spid="278" grpId="0"/>
      <p:bldP spid="279" grpId="0"/>
      <p:bldP spid="280" grpId="0" animBg="1"/>
      <p:bldP spid="281" grpId="0" animBg="1"/>
      <p:bldP spid="282" grpId="0" animBg="1"/>
      <p:bldP spid="283" grpId="0" animBg="1"/>
      <p:bldP spid="284" grpId="0" animBg="1"/>
      <p:bldP spid="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73" name="Rectangle 9"/>
          <p:cNvSpPr>
            <a:spLocks noGrp="1" noChangeArrowheads="1"/>
          </p:cNvSpPr>
          <p:nvPr>
            <p:ph type="title"/>
          </p:nvPr>
        </p:nvSpPr>
        <p:spPr>
          <a:xfrm>
            <a:off x="457200" y="381000"/>
            <a:ext cx="8305800" cy="1036638"/>
          </a:xfrm>
        </p:spPr>
        <p:txBody>
          <a:bodyPr rtlCol="0">
            <a:normAutofit fontScale="90000"/>
          </a:bodyPr>
          <a:lstStyle/>
          <a:p>
            <a:pPr eaLnBrk="1" fontAlgn="auto" hangingPunct="1">
              <a:spcAft>
                <a:spcPts val="0"/>
              </a:spcAft>
              <a:defRPr/>
            </a:pPr>
            <a:r>
              <a:rPr lang="en-US" b="1" dirty="0" smtClean="0"/>
              <a:t>Technology-Based Accounting Systems</a:t>
            </a:r>
            <a:endParaRPr lang="en-US" b="1" dirty="0"/>
          </a:p>
        </p:txBody>
      </p:sp>
      <p:sp>
        <p:nvSpPr>
          <p:cNvPr id="216067" name="Rectangle 3"/>
          <p:cNvSpPr>
            <a:spLocks noGrp="1" noChangeArrowheads="1"/>
          </p:cNvSpPr>
          <p:nvPr>
            <p:ph type="body" sz="half" idx="4294967295"/>
          </p:nvPr>
        </p:nvSpPr>
        <p:spPr>
          <a:xfrm>
            <a:off x="381000" y="1981200"/>
            <a:ext cx="3810000" cy="3962400"/>
          </a:xfrm>
          <a:solidFill>
            <a:schemeClr val="bg2">
              <a:lumMod val="90000"/>
            </a:schemeClr>
          </a:solidFill>
          <a:ln w="12700" cap="flat">
            <a:solidFill>
              <a:schemeClr val="accent2">
                <a:lumMod val="50000"/>
              </a:schemeClr>
            </a:solidFill>
          </a:ln>
        </p:spPr>
        <p:txBody>
          <a:bodyPr lIns="90488" tIns="44450" rIns="90488" bIns="44450" rtlCol="0">
            <a:noAutofit/>
          </a:bodyPr>
          <a:lstStyle/>
          <a:p>
            <a:pPr algn="ctr" eaLnBrk="1" fontAlgn="auto" hangingPunct="1">
              <a:spcAft>
                <a:spcPts val="0"/>
              </a:spcAft>
              <a:buFont typeface="Wingdings" pitchFamily="2" charset="2"/>
              <a:buNone/>
              <a:defRPr/>
            </a:pPr>
            <a:r>
              <a:rPr lang="en-US" sz="3000" b="1" u="sng" dirty="0" smtClean="0">
                <a:solidFill>
                  <a:schemeClr val="accent2">
                    <a:lumMod val="50000"/>
                  </a:schemeClr>
                </a:solidFill>
              </a:rPr>
              <a:t>Off-the-Shelf Software</a:t>
            </a:r>
            <a:endParaRPr lang="en-US" sz="3000" b="1" u="sng" dirty="0">
              <a:solidFill>
                <a:schemeClr val="accent2">
                  <a:lumMod val="50000"/>
                </a:schemeClr>
              </a:solidFill>
            </a:endParaRPr>
          </a:p>
          <a:p>
            <a:pPr algn="ctr" eaLnBrk="1" fontAlgn="auto" hangingPunct="1">
              <a:spcBef>
                <a:spcPct val="10000"/>
              </a:spcBef>
              <a:spcAft>
                <a:spcPts val="0"/>
              </a:spcAft>
              <a:buFont typeface="Wingdings" pitchFamily="2" charset="2"/>
              <a:buNone/>
              <a:defRPr/>
            </a:pPr>
            <a:r>
              <a:rPr lang="en-US" sz="3000" dirty="0" smtClean="0">
                <a:solidFill>
                  <a:schemeClr val="accent2">
                    <a:lumMod val="50000"/>
                  </a:schemeClr>
                </a:solidFill>
              </a:rPr>
              <a:t>Familiar accounting programs such as Sage 50 and QuickBooks® are designed to be user friendly and menu driven.</a:t>
            </a:r>
            <a:endParaRPr lang="en-US" sz="3000" dirty="0">
              <a:solidFill>
                <a:schemeClr val="accent2">
                  <a:lumMod val="50000"/>
                </a:schemeClr>
              </a:solidFill>
            </a:endParaRPr>
          </a:p>
        </p:txBody>
      </p:sp>
      <p:sp>
        <p:nvSpPr>
          <p:cNvPr id="216068" name="Rectangle 4"/>
          <p:cNvSpPr>
            <a:spLocks noGrp="1" noChangeArrowheads="1"/>
          </p:cNvSpPr>
          <p:nvPr>
            <p:ph type="body" sz="half" idx="4294967295"/>
          </p:nvPr>
        </p:nvSpPr>
        <p:spPr>
          <a:xfrm>
            <a:off x="4876800" y="1371600"/>
            <a:ext cx="3886200" cy="5181600"/>
          </a:xfrm>
          <a:solidFill>
            <a:schemeClr val="bg2">
              <a:lumMod val="90000"/>
            </a:schemeClr>
          </a:solidFill>
          <a:ln w="12700" cap="flat">
            <a:solidFill>
              <a:schemeClr val="accent2">
                <a:lumMod val="50000"/>
              </a:schemeClr>
            </a:solidFill>
          </a:ln>
        </p:spPr>
        <p:txBody>
          <a:bodyPr lIns="90488" tIns="44450" rIns="90488" bIns="44450" rtlCol="0">
            <a:noAutofit/>
          </a:bodyPr>
          <a:lstStyle/>
          <a:p>
            <a:pPr algn="ctr" eaLnBrk="1" fontAlgn="auto" hangingPunct="1">
              <a:spcAft>
                <a:spcPts val="0"/>
              </a:spcAft>
              <a:buFont typeface="Wingdings" pitchFamily="2" charset="2"/>
              <a:buNone/>
              <a:defRPr/>
            </a:pPr>
            <a:r>
              <a:rPr lang="en-US" sz="3000" b="1" u="sng" dirty="0" smtClean="0">
                <a:solidFill>
                  <a:schemeClr val="accent2">
                    <a:lumMod val="50000"/>
                  </a:schemeClr>
                </a:solidFill>
              </a:rPr>
              <a:t>Integrated Software</a:t>
            </a:r>
            <a:endParaRPr lang="en-US" sz="3000" b="1" u="sng" dirty="0">
              <a:solidFill>
                <a:schemeClr val="accent2">
                  <a:lumMod val="50000"/>
                </a:schemeClr>
              </a:solidFill>
            </a:endParaRPr>
          </a:p>
          <a:p>
            <a:pPr algn="ctr" eaLnBrk="1" fontAlgn="auto" hangingPunct="1">
              <a:spcAft>
                <a:spcPts val="0"/>
              </a:spcAft>
              <a:buFont typeface="Wingdings" pitchFamily="2" charset="2"/>
              <a:buNone/>
              <a:defRPr/>
            </a:pPr>
            <a:r>
              <a:rPr lang="en-US" sz="3000" dirty="0" smtClean="0">
                <a:solidFill>
                  <a:schemeClr val="accent2">
                    <a:lumMod val="50000"/>
                  </a:schemeClr>
                </a:solidFill>
              </a:rPr>
              <a:t>Actions taken in one part of the system automatically affect related parts. For instance, when a credit sale is entered, several parts of the system are automatically updated.</a:t>
            </a:r>
            <a:endParaRPr lang="en-US" sz="3000" dirty="0">
              <a:solidFill>
                <a:schemeClr val="accent2">
                  <a:lumMod val="50000"/>
                </a:schemeClr>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8193F792-8F65-400F-AE50-2D8BB7BD56E5}" type="slidenum">
              <a:rPr lang="en-US" smtClean="0"/>
              <a:pPr>
                <a:defRPr/>
              </a:pPr>
              <a:t>29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6067">
                                            <p:bg/>
                                          </p:spTgt>
                                        </p:tgtEl>
                                        <p:attrNameLst>
                                          <p:attrName>style.visibility</p:attrName>
                                        </p:attrNameLst>
                                      </p:cBhvr>
                                      <p:to>
                                        <p:strVal val="visible"/>
                                      </p:to>
                                    </p:set>
                                    <p:animEffect transition="in" filter="wipe(up)">
                                      <p:cBhvr>
                                        <p:cTn id="7" dur="500"/>
                                        <p:tgtEl>
                                          <p:spTgt spid="216067">
                                            <p:bg/>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6067">
                                            <p:txEl>
                                              <p:pRg st="0" end="0"/>
                                            </p:txEl>
                                          </p:spTgt>
                                        </p:tgtEl>
                                        <p:attrNameLst>
                                          <p:attrName>style.visibility</p:attrName>
                                        </p:attrNameLst>
                                      </p:cBhvr>
                                      <p:to>
                                        <p:strVal val="visible"/>
                                      </p:to>
                                    </p:set>
                                    <p:animEffect transition="in" filter="wipe(up)">
                                      <p:cBhvr>
                                        <p:cTn id="11" dur="500"/>
                                        <p:tgtEl>
                                          <p:spTgt spid="216067">
                                            <p:txEl>
                                              <p:pRg st="0" end="0"/>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6067">
                                            <p:txEl>
                                              <p:pRg st="1" end="1"/>
                                            </p:txEl>
                                          </p:spTgt>
                                        </p:tgtEl>
                                        <p:attrNameLst>
                                          <p:attrName>style.visibility</p:attrName>
                                        </p:attrNameLst>
                                      </p:cBhvr>
                                      <p:to>
                                        <p:strVal val="visible"/>
                                      </p:to>
                                    </p:set>
                                    <p:animEffect transition="in" filter="wipe(up)">
                                      <p:cBhvr>
                                        <p:cTn id="15" dur="500"/>
                                        <p:tgtEl>
                                          <p:spTgt spid="216067">
                                            <p:txEl>
                                              <p:pRg st="1" end="1"/>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16068">
                                            <p:bg/>
                                          </p:spTgt>
                                        </p:tgtEl>
                                        <p:attrNameLst>
                                          <p:attrName>style.visibility</p:attrName>
                                        </p:attrNameLst>
                                      </p:cBhvr>
                                      <p:to>
                                        <p:strVal val="visible"/>
                                      </p:to>
                                    </p:set>
                                    <p:animEffect transition="in" filter="wipe(up)">
                                      <p:cBhvr>
                                        <p:cTn id="19" dur="500"/>
                                        <p:tgtEl>
                                          <p:spTgt spid="216068">
                                            <p:bg/>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16068">
                                            <p:txEl>
                                              <p:pRg st="0" end="0"/>
                                            </p:txEl>
                                          </p:spTgt>
                                        </p:tgtEl>
                                        <p:attrNameLst>
                                          <p:attrName>style.visibility</p:attrName>
                                        </p:attrNameLst>
                                      </p:cBhvr>
                                      <p:to>
                                        <p:strVal val="visible"/>
                                      </p:to>
                                    </p:set>
                                    <p:animEffect transition="in" filter="wipe(up)">
                                      <p:cBhvr>
                                        <p:cTn id="23" dur="500"/>
                                        <p:tgtEl>
                                          <p:spTgt spid="216068">
                                            <p:txEl>
                                              <p:pRg st="0" end="0"/>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16068">
                                            <p:txEl>
                                              <p:pRg st="1" end="1"/>
                                            </p:txEl>
                                          </p:spTgt>
                                        </p:tgtEl>
                                        <p:attrNameLst>
                                          <p:attrName>style.visibility</p:attrName>
                                        </p:attrNameLst>
                                      </p:cBhvr>
                                      <p:to>
                                        <p:strVal val="visible"/>
                                      </p:to>
                                    </p:set>
                                    <p:animEffect transition="in" filter="wipe(up)">
                                      <p:cBhvr>
                                        <p:cTn id="27" dur="500"/>
                                        <p:tgtEl>
                                          <p:spTgt spid="2160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nimBg="1"/>
      <p:bldP spid="21606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3675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	</a:t>
            </a:r>
            <a:br>
              <a:rPr lang="en-US" altLang="en-US" dirty="0" smtClean="0"/>
            </a:br>
            <a:r>
              <a:rPr lang="en-US" dirty="0" smtClean="0">
                <a:solidFill>
                  <a:prstClr val="black"/>
                </a:solidFill>
              </a:rPr>
              <a:t>Identify </a:t>
            </a:r>
            <a:r>
              <a:rPr lang="en-US" dirty="0">
                <a:solidFill>
                  <a:prstClr val="black"/>
                </a:solidFill>
              </a:rPr>
              <a:t>the principles and components of accounting information systems</a:t>
            </a:r>
            <a:r>
              <a:rPr lang="en-US" dirty="0"/>
              <a:t>.</a:t>
            </a:r>
            <a:r>
              <a:rPr lang="en-US" dirty="0">
                <a:solidFill>
                  <a:prstClr val="black"/>
                </a:solidFill>
              </a:rPr>
              <a:t/>
            </a:r>
            <a:br>
              <a:rPr lang="en-US" dirty="0">
                <a:solidFill>
                  <a:prstClr val="black"/>
                </a:solidFill>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6926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54A9D0BA-94ED-428D-BF9B-D85D8855E6F7}" type="slidenum">
              <a:rPr lang="en-US" smtClean="0"/>
              <a:pPr>
                <a:defRPr/>
              </a:pPr>
              <a:t>3</a:t>
            </a:fld>
            <a:endParaRPr lang="en-US" dirty="0"/>
          </a:p>
        </p:txBody>
      </p:sp>
      <p:sp>
        <p:nvSpPr>
          <p:cNvPr id="9" name="TextBox 8"/>
          <p:cNvSpPr txBox="1"/>
          <p:nvPr/>
        </p:nvSpPr>
        <p:spPr>
          <a:xfrm>
            <a:off x="2171700" y="983159"/>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457200"/>
            <a:ext cx="8229600" cy="960438"/>
          </a:xfrm>
        </p:spPr>
        <p:txBody>
          <a:bodyPr/>
          <a:lstStyle/>
          <a:p>
            <a:pPr eaLnBrk="1" hangingPunct="1"/>
            <a:r>
              <a:rPr lang="en-US" altLang="en-US" b="1" dirty="0" smtClean="0"/>
              <a:t>Data Processing in Accounting</a:t>
            </a:r>
          </a:p>
        </p:txBody>
      </p:sp>
      <p:sp>
        <p:nvSpPr>
          <p:cNvPr id="218115" name="Rectangle 3"/>
          <p:cNvSpPr>
            <a:spLocks noGrp="1" noChangeArrowheads="1"/>
          </p:cNvSpPr>
          <p:nvPr>
            <p:ph type="body" sz="half" idx="4294967295"/>
          </p:nvPr>
        </p:nvSpPr>
        <p:spPr>
          <a:xfrm>
            <a:off x="1866900" y="1676400"/>
            <a:ext cx="5410200" cy="4038600"/>
          </a:xfrm>
          <a:solidFill>
            <a:srgbClr val="F6E9B4"/>
          </a:solidFill>
          <a:ln w="12700">
            <a:solidFill>
              <a:srgbClr val="C00000"/>
            </a:solidFill>
          </a:ln>
        </p:spPr>
        <p:txBody>
          <a:bodyPr lIns="90488" tIns="44450" rIns="90488" bIns="44450" rtlCol="0">
            <a:normAutofit fontScale="92500"/>
          </a:bodyPr>
          <a:lstStyle/>
          <a:p>
            <a:pPr eaLnBrk="1" fontAlgn="auto" hangingPunct="1">
              <a:spcAft>
                <a:spcPts val="0"/>
              </a:spcAft>
              <a:buClr>
                <a:srgbClr val="C00000"/>
              </a:buClr>
              <a:buFont typeface="Wingdings" pitchFamily="2" charset="2"/>
              <a:buChar char="Ø"/>
              <a:defRPr/>
            </a:pPr>
            <a:r>
              <a:rPr lang="en-US" dirty="0" smtClean="0">
                <a:solidFill>
                  <a:srgbClr val="C00000"/>
                </a:solidFill>
              </a:rPr>
              <a:t>Online </a:t>
            </a:r>
            <a:r>
              <a:rPr lang="en-US" dirty="0">
                <a:solidFill>
                  <a:srgbClr val="C00000"/>
                </a:solidFill>
              </a:rPr>
              <a:t>processing enters and processes data immediately.</a:t>
            </a:r>
            <a:br>
              <a:rPr lang="en-US" dirty="0">
                <a:solidFill>
                  <a:srgbClr val="C00000"/>
                </a:solidFill>
              </a:rPr>
            </a:br>
            <a:endParaRPr lang="en-US" dirty="0">
              <a:solidFill>
                <a:srgbClr val="C00000"/>
              </a:solidFill>
            </a:endParaRPr>
          </a:p>
          <a:p>
            <a:pPr eaLnBrk="1" fontAlgn="auto" hangingPunct="1">
              <a:spcAft>
                <a:spcPts val="0"/>
              </a:spcAft>
              <a:buClr>
                <a:srgbClr val="C00000"/>
              </a:buClr>
              <a:buFont typeface="Wingdings" pitchFamily="2" charset="2"/>
              <a:buChar char="Ø"/>
              <a:defRPr/>
            </a:pPr>
            <a:r>
              <a:rPr lang="en-US" dirty="0">
                <a:solidFill>
                  <a:srgbClr val="C00000"/>
                </a:solidFill>
              </a:rPr>
              <a:t>Batch processing accumulates information for a period of time and then processes all the data at one time (daily, weekly, or monthly).</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8193F792-8F65-400F-AE50-2D8BB7BD56E5}" type="slidenum">
              <a:rPr lang="en-US" smtClean="0"/>
              <a:pPr>
                <a:defRPr/>
              </a:pPr>
              <a:t>30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title"/>
          </p:nvPr>
        </p:nvSpPr>
        <p:spPr>
          <a:xfrm>
            <a:off x="457200" y="457200"/>
            <a:ext cx="8229600" cy="960438"/>
          </a:xfrm>
        </p:spPr>
        <p:txBody>
          <a:bodyPr/>
          <a:lstStyle/>
          <a:p>
            <a:pPr eaLnBrk="1" hangingPunct="1"/>
            <a:r>
              <a:rPr lang="en-US" altLang="en-US" b="1" dirty="0" smtClean="0"/>
              <a:t>Computer Networks in Accounting</a:t>
            </a:r>
          </a:p>
        </p:txBody>
      </p:sp>
      <p:graphicFrame>
        <p:nvGraphicFramePr>
          <p:cNvPr id="117763" name="Object 2"/>
          <p:cNvGraphicFramePr>
            <a:graphicFrameLocks/>
          </p:cNvGraphicFramePr>
          <p:nvPr/>
        </p:nvGraphicFramePr>
        <p:xfrm>
          <a:off x="2105025" y="1631950"/>
          <a:ext cx="5514975" cy="2955925"/>
        </p:xfrm>
        <a:graphic>
          <a:graphicData uri="http://schemas.openxmlformats.org/presentationml/2006/ole">
            <mc:AlternateContent xmlns:mc="http://schemas.openxmlformats.org/markup-compatibility/2006">
              <mc:Choice xmlns:v="urn:schemas-microsoft-com:vml" Requires="v">
                <p:oleObj spid="_x0000_s117830" name="Microsoft ClipArt Gallery" r:id="rId4" imgW="6629400" imgH="3557588" progId="">
                  <p:embed/>
                </p:oleObj>
              </mc:Choice>
              <mc:Fallback>
                <p:oleObj name="Microsoft ClipArt Gallery" r:id="rId4" imgW="6629400" imgH="3557588" progId="">
                  <p:embed/>
                  <p:pic>
                    <p:nvPicPr>
                      <p:cNvPr id="0"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1631950"/>
                        <a:ext cx="5514975"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9140" name="Rectangle 4"/>
          <p:cNvSpPr>
            <a:spLocks noChangeArrowheads="1"/>
          </p:cNvSpPr>
          <p:nvPr/>
        </p:nvSpPr>
        <p:spPr bwMode="auto">
          <a:xfrm>
            <a:off x="611188" y="4724400"/>
            <a:ext cx="8150225" cy="1382430"/>
          </a:xfrm>
          <a:prstGeom prst="rect">
            <a:avLst/>
          </a:prstGeom>
          <a:solidFill>
            <a:schemeClr val="accent2">
              <a:lumMod val="20000"/>
              <a:lumOff val="8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defRPr/>
            </a:pPr>
            <a:r>
              <a:rPr lang="en-US" sz="2800" b="1" dirty="0">
                <a:solidFill>
                  <a:schemeClr val="accent2">
                    <a:lumMod val="50000"/>
                  </a:schemeClr>
                </a:solidFill>
                <a:ea typeface="ＭＳ Ｐゴシック" pitchFamily="-108" charset="-128"/>
                <a:cs typeface="+mn-cs"/>
              </a:rPr>
              <a:t>Computer networks </a:t>
            </a:r>
            <a:r>
              <a:rPr lang="en-US" sz="2800" dirty="0">
                <a:solidFill>
                  <a:schemeClr val="accent2">
                    <a:lumMod val="50000"/>
                  </a:schemeClr>
                </a:solidFill>
                <a:ea typeface="ＭＳ Ｐゴシック" pitchFamily="-108" charset="-128"/>
                <a:cs typeface="+mn-cs"/>
              </a:rPr>
              <a:t>are links among computers giving different users access to common databases and programs.</a:t>
            </a:r>
          </a:p>
        </p:txBody>
      </p:sp>
      <p:sp>
        <p:nvSpPr>
          <p:cNvPr id="117765" name="Text Box 5"/>
          <p:cNvSpPr txBox="1">
            <a:spLocks noChangeArrowheads="1"/>
          </p:cNvSpPr>
          <p:nvPr/>
        </p:nvSpPr>
        <p:spPr bwMode="auto">
          <a:xfrm>
            <a:off x="1295400" y="2057400"/>
            <a:ext cx="1295400" cy="457200"/>
          </a:xfrm>
          <a:prstGeom prst="rect">
            <a:avLst/>
          </a:prstGeom>
          <a:noFill/>
          <a:ln w="9525">
            <a:noFill/>
            <a:miter lim="800000"/>
            <a:headEnd/>
            <a:tailEnd/>
          </a:ln>
        </p:spPr>
        <p:txBody>
          <a:bodyPr>
            <a:spAutoFit/>
          </a:bodyPr>
          <a:lstStyle/>
          <a:p>
            <a:r>
              <a:rPr lang="en-US" altLang="en-US" sz="2400" dirty="0"/>
              <a:t>Server</a:t>
            </a:r>
          </a:p>
        </p:txBody>
      </p:sp>
      <p:sp>
        <p:nvSpPr>
          <p:cNvPr id="117766" name="Text Box 6"/>
          <p:cNvSpPr txBox="1">
            <a:spLocks noChangeArrowheads="1"/>
          </p:cNvSpPr>
          <p:nvPr/>
        </p:nvSpPr>
        <p:spPr bwMode="auto">
          <a:xfrm>
            <a:off x="533400" y="3581400"/>
            <a:ext cx="2209800" cy="457200"/>
          </a:xfrm>
          <a:prstGeom prst="rect">
            <a:avLst/>
          </a:prstGeom>
          <a:noFill/>
          <a:ln w="9525">
            <a:noFill/>
            <a:miter lim="800000"/>
            <a:headEnd/>
            <a:tailEnd/>
          </a:ln>
        </p:spPr>
        <p:txBody>
          <a:bodyPr>
            <a:spAutoFit/>
          </a:bodyPr>
          <a:lstStyle/>
          <a:p>
            <a:r>
              <a:rPr lang="en-US" altLang="en-US" sz="2400" dirty="0"/>
              <a:t>Work Stations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8193F792-8F65-400F-AE50-2D8BB7BD56E5}" type="slidenum">
              <a:rPr lang="en-US" smtClean="0"/>
              <a:pPr>
                <a:defRPr/>
              </a:pPr>
              <a:t>31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661163"/>
            <a:ext cx="8229600" cy="1143000"/>
          </a:xfrm>
        </p:spPr>
        <p:txBody>
          <a:bodyPr/>
          <a:lstStyle/>
          <a:p>
            <a:pPr eaLnBrk="1" hangingPunct="1"/>
            <a:r>
              <a:rPr lang="en-US" altLang="en-US" b="1" dirty="0" smtClean="0"/>
              <a:t>Enterprise Resource </a:t>
            </a:r>
            <a:br>
              <a:rPr lang="en-US" altLang="en-US" b="1" dirty="0" smtClean="0"/>
            </a:br>
            <a:r>
              <a:rPr lang="en-US" altLang="en-US" b="1" dirty="0" smtClean="0"/>
              <a:t>Planning Software (ERP)</a:t>
            </a:r>
          </a:p>
        </p:txBody>
      </p:sp>
      <p:sp>
        <p:nvSpPr>
          <p:cNvPr id="220164" name="Rectangle 4"/>
          <p:cNvSpPr>
            <a:spLocks noChangeArrowheads="1"/>
          </p:cNvSpPr>
          <p:nvPr/>
        </p:nvSpPr>
        <p:spPr bwMode="auto">
          <a:xfrm>
            <a:off x="1104900" y="1931926"/>
            <a:ext cx="6934200" cy="951543"/>
          </a:xfrm>
          <a:prstGeom prst="rect">
            <a:avLst/>
          </a:prstGeom>
          <a:solidFill>
            <a:srgbClr val="EBF7FF"/>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defRPr/>
            </a:pPr>
            <a:r>
              <a:rPr lang="en-US" sz="28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mn-cs"/>
              </a:rPr>
              <a:t>Programs that manage and integrate a company’s vital operations.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8193F792-8F65-400F-AE50-2D8BB7BD56E5}" type="slidenum">
              <a:rPr lang="en-US" smtClean="0"/>
              <a:pPr>
                <a:defRPr/>
              </a:pPr>
              <a:t>32</a:t>
            </a:fld>
            <a:endParaRPr lang="en-US" dirty="0"/>
          </a:p>
        </p:txBody>
      </p:sp>
      <p:pic>
        <p:nvPicPr>
          <p:cNvPr id="4" name="Picture 3"/>
          <p:cNvPicPr>
            <a:picLocks noChangeAspect="1"/>
          </p:cNvPicPr>
          <p:nvPr/>
        </p:nvPicPr>
        <p:blipFill>
          <a:blip r:embed="rId3"/>
          <a:stretch>
            <a:fillRect/>
          </a:stretch>
        </p:blipFill>
        <p:spPr>
          <a:xfrm>
            <a:off x="2895600" y="3160282"/>
            <a:ext cx="3048000" cy="32136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4"/>
          <p:cNvSpPr>
            <a:spLocks noGrp="1"/>
          </p:cNvSpPr>
          <p:nvPr>
            <p:ph type="title"/>
          </p:nvPr>
        </p:nvSpPr>
        <p:spPr>
          <a:xfrm>
            <a:off x="457200" y="304800"/>
            <a:ext cx="8229600" cy="1112838"/>
          </a:xfrm>
        </p:spPr>
        <p:txBody>
          <a:bodyPr/>
          <a:lstStyle/>
          <a:p>
            <a:r>
              <a:rPr lang="en-US" altLang="en-US" b="1" dirty="0" smtClean="0"/>
              <a:t>Cloud Computing</a:t>
            </a:r>
          </a:p>
        </p:txBody>
      </p:sp>
      <p:sp>
        <p:nvSpPr>
          <p:cNvPr id="11" name="TextBox 10"/>
          <p:cNvSpPr txBox="1"/>
          <p:nvPr/>
        </p:nvSpPr>
        <p:spPr>
          <a:xfrm>
            <a:off x="838200" y="1227138"/>
            <a:ext cx="7467600" cy="830262"/>
          </a:xfrm>
          <a:prstGeom prst="rect">
            <a:avLst/>
          </a:prstGeom>
          <a:solidFill>
            <a:schemeClr val="bg2">
              <a:lumMod val="90000"/>
            </a:schemeClr>
          </a:solidFill>
          <a:ln>
            <a:solidFill>
              <a:srgbClr val="C00000"/>
            </a:solidFill>
          </a:ln>
        </p:spPr>
        <p:txBody>
          <a:bodyPr>
            <a:spAutoFit/>
          </a:bodyPr>
          <a:lstStyle/>
          <a:p>
            <a:pPr algn="ctr">
              <a:defRPr/>
            </a:pPr>
            <a:r>
              <a:rPr lang="en-US" sz="2400" b="1" dirty="0">
                <a:solidFill>
                  <a:srgbClr val="C00000"/>
                </a:solidFill>
                <a:latin typeface="Arial" pitchFamily="34" charset="0"/>
                <a:cs typeface="Arial" pitchFamily="34" charset="0"/>
              </a:rPr>
              <a:t>Cloud computing is the delivery of computing as a service rather than a product. </a:t>
            </a:r>
          </a:p>
        </p:txBody>
      </p:sp>
      <p:sp>
        <p:nvSpPr>
          <p:cNvPr id="119812" name="TextBox 11"/>
          <p:cNvSpPr txBox="1">
            <a:spLocks noChangeArrowheads="1"/>
          </p:cNvSpPr>
          <p:nvPr/>
        </p:nvSpPr>
        <p:spPr bwMode="auto">
          <a:xfrm>
            <a:off x="762000" y="5715000"/>
            <a:ext cx="7696200" cy="830263"/>
          </a:xfrm>
          <a:prstGeom prst="rect">
            <a:avLst/>
          </a:prstGeom>
          <a:noFill/>
          <a:ln w="9525">
            <a:noFill/>
            <a:miter lim="800000"/>
            <a:headEnd/>
            <a:tailEnd/>
          </a:ln>
        </p:spPr>
        <p:txBody>
          <a:bodyPr>
            <a:spAutoFit/>
          </a:bodyPr>
          <a:lstStyle/>
          <a:p>
            <a:pPr algn="ctr"/>
            <a:r>
              <a:rPr lang="en-US" altLang="en-US" sz="2400" dirty="0">
                <a:solidFill>
                  <a:srgbClr val="C00000"/>
                </a:solidFill>
              </a:rPr>
              <a:t>Cloud computing uses applications via the Web instead of installing them on one's own computer.</a:t>
            </a:r>
          </a:p>
        </p:txBody>
      </p:sp>
      <p:grpSp>
        <p:nvGrpSpPr>
          <p:cNvPr id="119813" name="Group 25"/>
          <p:cNvGrpSpPr>
            <a:grpSpLocks/>
          </p:cNvGrpSpPr>
          <p:nvPr/>
        </p:nvGrpSpPr>
        <p:grpSpPr bwMode="auto">
          <a:xfrm>
            <a:off x="2514600" y="2819400"/>
            <a:ext cx="4572000" cy="2781300"/>
            <a:chOff x="2514600" y="2438400"/>
            <a:chExt cx="4572000" cy="2781300"/>
          </a:xfrm>
        </p:grpSpPr>
        <p:sp>
          <p:nvSpPr>
            <p:cNvPr id="7" name="Cloud Callout 6"/>
            <p:cNvSpPr/>
            <p:nvPr/>
          </p:nvSpPr>
          <p:spPr>
            <a:xfrm>
              <a:off x="2514600" y="2438400"/>
              <a:ext cx="4572000" cy="2362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19826" name="Group 11"/>
            <p:cNvGrpSpPr>
              <a:grpSpLocks/>
            </p:cNvGrpSpPr>
            <p:nvPr/>
          </p:nvGrpSpPr>
          <p:grpSpPr bwMode="auto">
            <a:xfrm>
              <a:off x="3657600" y="4648200"/>
              <a:ext cx="609600" cy="571500"/>
              <a:chOff x="3657600" y="4648200"/>
              <a:chExt cx="609600" cy="571500"/>
            </a:xfrm>
          </p:grpSpPr>
          <p:sp>
            <p:nvSpPr>
              <p:cNvPr id="8" name="Rectangle 7"/>
              <p:cNvSpPr/>
              <p:nvPr/>
            </p:nvSpPr>
            <p:spPr>
              <a:xfrm>
                <a:off x="3657600" y="4686300"/>
                <a:ext cx="609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4114800" y="4648200"/>
                <a:ext cx="66675"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4048125" y="4667250"/>
                <a:ext cx="66675"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pic>
        <p:nvPicPr>
          <p:cNvPr id="119814" name="Picture 14" descr="iPad.png"/>
          <p:cNvPicPr>
            <a:picLocks noChangeAspect="1"/>
          </p:cNvPicPr>
          <p:nvPr/>
        </p:nvPicPr>
        <p:blipFill>
          <a:blip r:embed="rId3" cstate="print"/>
          <a:srcRect/>
          <a:stretch>
            <a:fillRect/>
          </a:stretch>
        </p:blipFill>
        <p:spPr bwMode="auto">
          <a:xfrm>
            <a:off x="7162800" y="4343400"/>
            <a:ext cx="809625" cy="1038225"/>
          </a:xfrm>
          <a:prstGeom prst="rect">
            <a:avLst/>
          </a:prstGeom>
          <a:noFill/>
          <a:ln w="9525">
            <a:noFill/>
            <a:miter lim="800000"/>
            <a:headEnd/>
            <a:tailEnd/>
          </a:ln>
        </p:spPr>
      </p:pic>
      <p:pic>
        <p:nvPicPr>
          <p:cNvPr id="119815" name="Picture 8" descr="C:\Users\DoddandSusan\AppData\Local\Microsoft\Windows\Temporary Internet Files\Content.IE5\KO2EQTJZ\MP900442500[1].jpg"/>
          <p:cNvPicPr>
            <a:picLocks noChangeAspect="1" noChangeArrowheads="1"/>
          </p:cNvPicPr>
          <p:nvPr/>
        </p:nvPicPr>
        <p:blipFill>
          <a:blip r:embed="rId4" cstate="print"/>
          <a:srcRect/>
          <a:stretch>
            <a:fillRect/>
          </a:stretch>
        </p:blipFill>
        <p:spPr bwMode="auto">
          <a:xfrm>
            <a:off x="1524000" y="2590800"/>
            <a:ext cx="1371600" cy="914400"/>
          </a:xfrm>
          <a:prstGeom prst="rect">
            <a:avLst/>
          </a:prstGeom>
          <a:noFill/>
          <a:ln w="9525">
            <a:noFill/>
            <a:miter lim="800000"/>
            <a:headEnd/>
            <a:tailEnd/>
          </a:ln>
        </p:spPr>
      </p:pic>
      <p:pic>
        <p:nvPicPr>
          <p:cNvPr id="119816" name="Picture 14" descr="C:\Users\DoddandSusan\AppData\Local\Microsoft\Windows\Temporary Internet Files\Content.IE5\Z2X3BPBA\MP910220729[1].jpg"/>
          <p:cNvPicPr>
            <a:picLocks noChangeAspect="1" noChangeArrowheads="1"/>
          </p:cNvPicPr>
          <p:nvPr/>
        </p:nvPicPr>
        <p:blipFill>
          <a:blip r:embed="rId5" cstate="print"/>
          <a:srcRect/>
          <a:stretch>
            <a:fillRect/>
          </a:stretch>
        </p:blipFill>
        <p:spPr bwMode="auto">
          <a:xfrm>
            <a:off x="7162800" y="2438400"/>
            <a:ext cx="1031875" cy="1066800"/>
          </a:xfrm>
          <a:prstGeom prst="rect">
            <a:avLst/>
          </a:prstGeom>
          <a:noFill/>
          <a:ln w="9525">
            <a:noFill/>
            <a:miter lim="800000"/>
            <a:headEnd/>
            <a:tailEnd/>
          </a:ln>
        </p:spPr>
      </p:pic>
      <p:sp>
        <p:nvSpPr>
          <p:cNvPr id="119817" name="TextBox 22"/>
          <p:cNvSpPr txBox="1">
            <a:spLocks noChangeArrowheads="1"/>
          </p:cNvSpPr>
          <p:nvPr/>
        </p:nvSpPr>
        <p:spPr bwMode="auto">
          <a:xfrm>
            <a:off x="3276600" y="3429000"/>
            <a:ext cx="3124200" cy="954088"/>
          </a:xfrm>
          <a:prstGeom prst="rect">
            <a:avLst/>
          </a:prstGeom>
          <a:noFill/>
          <a:ln w="9525">
            <a:noFill/>
            <a:miter lim="800000"/>
            <a:headEnd/>
            <a:tailEnd/>
          </a:ln>
        </p:spPr>
        <p:txBody>
          <a:bodyPr>
            <a:spAutoFit/>
          </a:bodyPr>
          <a:lstStyle/>
          <a:p>
            <a:pPr algn="ctr"/>
            <a:r>
              <a:rPr lang="en-US" altLang="en-US" sz="2800" b="1" dirty="0">
                <a:solidFill>
                  <a:schemeClr val="bg1"/>
                </a:solidFill>
                <a:latin typeface="Arial Rounded MT Bold" pitchFamily="34" charset="0"/>
              </a:rPr>
              <a:t>Cloud Computing</a:t>
            </a:r>
          </a:p>
        </p:txBody>
      </p:sp>
      <p:grpSp>
        <p:nvGrpSpPr>
          <p:cNvPr id="119818" name="Group 28"/>
          <p:cNvGrpSpPr>
            <a:grpSpLocks/>
          </p:cNvGrpSpPr>
          <p:nvPr/>
        </p:nvGrpSpPr>
        <p:grpSpPr bwMode="auto">
          <a:xfrm>
            <a:off x="1524000" y="4419600"/>
            <a:ext cx="685800" cy="1284288"/>
            <a:chOff x="1524000" y="4419600"/>
            <a:chExt cx="685800" cy="1283732"/>
          </a:xfrm>
        </p:grpSpPr>
        <p:pic>
          <p:nvPicPr>
            <p:cNvPr id="119823" name="Picture 13" descr="iPhone.jpg"/>
            <p:cNvPicPr>
              <a:picLocks noChangeAspect="1"/>
            </p:cNvPicPr>
            <p:nvPr/>
          </p:nvPicPr>
          <p:blipFill>
            <a:blip r:embed="rId6" cstate="print"/>
            <a:srcRect l="22221" r="27779"/>
            <a:stretch>
              <a:fillRect/>
            </a:stretch>
          </p:blipFill>
          <p:spPr bwMode="auto">
            <a:xfrm>
              <a:off x="1524000" y="4419600"/>
              <a:ext cx="685800" cy="1028700"/>
            </a:xfrm>
            <a:prstGeom prst="rect">
              <a:avLst/>
            </a:prstGeom>
            <a:noFill/>
            <a:ln w="9525">
              <a:noFill/>
              <a:miter lim="800000"/>
              <a:headEnd/>
              <a:tailEnd/>
            </a:ln>
          </p:spPr>
        </p:pic>
        <p:sp>
          <p:nvSpPr>
            <p:cNvPr id="119824" name="TextBox 27"/>
            <p:cNvSpPr txBox="1">
              <a:spLocks noChangeArrowheads="1"/>
            </p:cNvSpPr>
            <p:nvPr/>
          </p:nvSpPr>
          <p:spPr bwMode="auto">
            <a:xfrm>
              <a:off x="2133600" y="5334000"/>
              <a:ext cx="76200" cy="369332"/>
            </a:xfrm>
            <a:prstGeom prst="rect">
              <a:avLst/>
            </a:prstGeom>
            <a:solidFill>
              <a:schemeClr val="bg1"/>
            </a:solidFill>
            <a:ln w="9525">
              <a:noFill/>
              <a:miter lim="800000"/>
              <a:headEnd/>
              <a:tailEnd/>
            </a:ln>
          </p:spPr>
          <p:txBody>
            <a:bodyPr>
              <a:spAutoFit/>
            </a:bodyPr>
            <a:lstStyle/>
            <a:p>
              <a:endParaRPr lang="en-US" altLang="en-US" dirty="0"/>
            </a:p>
          </p:txBody>
        </p:sp>
      </p:grpSp>
      <p:sp>
        <p:nvSpPr>
          <p:cNvPr id="119819" name="TextBox 29"/>
          <p:cNvSpPr txBox="1">
            <a:spLocks noChangeArrowheads="1"/>
          </p:cNvSpPr>
          <p:nvPr/>
        </p:nvSpPr>
        <p:spPr bwMode="auto">
          <a:xfrm>
            <a:off x="1371600" y="5410200"/>
            <a:ext cx="990600" cy="276225"/>
          </a:xfrm>
          <a:prstGeom prst="rect">
            <a:avLst/>
          </a:prstGeom>
          <a:noFill/>
          <a:ln w="9525">
            <a:noFill/>
            <a:miter lim="800000"/>
            <a:headEnd/>
            <a:tailEnd/>
          </a:ln>
        </p:spPr>
        <p:txBody>
          <a:bodyPr>
            <a:spAutoFit/>
          </a:bodyPr>
          <a:lstStyle/>
          <a:p>
            <a:pPr algn="ctr"/>
            <a:r>
              <a:rPr lang="en-US" altLang="en-US" sz="1200" b="1" dirty="0"/>
              <a:t>Cell Phone</a:t>
            </a:r>
          </a:p>
        </p:txBody>
      </p:sp>
      <p:sp>
        <p:nvSpPr>
          <p:cNvPr id="119820" name="TextBox 30"/>
          <p:cNvSpPr txBox="1">
            <a:spLocks noChangeArrowheads="1"/>
          </p:cNvSpPr>
          <p:nvPr/>
        </p:nvSpPr>
        <p:spPr bwMode="auto">
          <a:xfrm>
            <a:off x="1524000" y="3457575"/>
            <a:ext cx="990600" cy="276225"/>
          </a:xfrm>
          <a:prstGeom prst="rect">
            <a:avLst/>
          </a:prstGeom>
          <a:noFill/>
          <a:ln w="9525">
            <a:noFill/>
            <a:miter lim="800000"/>
            <a:headEnd/>
            <a:tailEnd/>
          </a:ln>
        </p:spPr>
        <p:txBody>
          <a:bodyPr>
            <a:spAutoFit/>
          </a:bodyPr>
          <a:lstStyle/>
          <a:p>
            <a:pPr algn="ctr"/>
            <a:r>
              <a:rPr lang="en-US" altLang="en-US" sz="1200" b="1" dirty="0"/>
              <a:t>Laptop</a:t>
            </a:r>
          </a:p>
        </p:txBody>
      </p:sp>
      <p:sp>
        <p:nvSpPr>
          <p:cNvPr id="119821" name="TextBox 31"/>
          <p:cNvSpPr txBox="1">
            <a:spLocks noChangeArrowheads="1"/>
          </p:cNvSpPr>
          <p:nvPr/>
        </p:nvSpPr>
        <p:spPr bwMode="auto">
          <a:xfrm>
            <a:off x="7162800" y="3505200"/>
            <a:ext cx="990600" cy="276225"/>
          </a:xfrm>
          <a:prstGeom prst="rect">
            <a:avLst/>
          </a:prstGeom>
          <a:noFill/>
          <a:ln w="9525">
            <a:noFill/>
            <a:miter lim="800000"/>
            <a:headEnd/>
            <a:tailEnd/>
          </a:ln>
        </p:spPr>
        <p:txBody>
          <a:bodyPr>
            <a:spAutoFit/>
          </a:bodyPr>
          <a:lstStyle/>
          <a:p>
            <a:pPr algn="ctr"/>
            <a:r>
              <a:rPr lang="en-US" altLang="en-US" sz="1200" b="1" dirty="0"/>
              <a:t>Computer</a:t>
            </a:r>
          </a:p>
        </p:txBody>
      </p:sp>
      <p:sp>
        <p:nvSpPr>
          <p:cNvPr id="119822" name="TextBox 32"/>
          <p:cNvSpPr txBox="1">
            <a:spLocks noChangeArrowheads="1"/>
          </p:cNvSpPr>
          <p:nvPr/>
        </p:nvSpPr>
        <p:spPr bwMode="auto">
          <a:xfrm>
            <a:off x="7086600" y="5334000"/>
            <a:ext cx="990600" cy="276225"/>
          </a:xfrm>
          <a:prstGeom prst="rect">
            <a:avLst/>
          </a:prstGeom>
          <a:noFill/>
          <a:ln w="9525">
            <a:noFill/>
            <a:miter lim="800000"/>
            <a:headEnd/>
            <a:tailEnd/>
          </a:ln>
        </p:spPr>
        <p:txBody>
          <a:bodyPr>
            <a:spAutoFit/>
          </a:bodyPr>
          <a:lstStyle/>
          <a:p>
            <a:pPr algn="ctr"/>
            <a:r>
              <a:rPr lang="en-US" altLang="en-US" sz="1200" b="1" dirty="0"/>
              <a:t>Tablet</a:t>
            </a:r>
          </a:p>
        </p:txBody>
      </p:sp>
      <p:sp>
        <p:nvSpPr>
          <p:cNvPr id="22" name="Rectangle 2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3" name="Slide Number Placeholder 22"/>
          <p:cNvSpPr>
            <a:spLocks noGrp="1"/>
          </p:cNvSpPr>
          <p:nvPr>
            <p:ph type="sldNum" sz="quarter" idx="12"/>
          </p:nvPr>
        </p:nvSpPr>
        <p:spPr/>
        <p:txBody>
          <a:bodyPr/>
          <a:lstStyle/>
          <a:p>
            <a:pPr>
              <a:defRPr/>
            </a:pPr>
            <a:fld id="{8193F792-8F65-400F-AE50-2D8BB7BD56E5}" type="slidenum">
              <a:rPr lang="en-US" smtClean="0"/>
              <a:pPr>
                <a:defRPr/>
              </a:pPr>
              <a:t>33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1026" y="2231541"/>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A1:	</a:t>
            </a:r>
            <a:r>
              <a:rPr lang="en-US" dirty="0" smtClean="0"/>
              <a:t> </a:t>
            </a:r>
            <a:br>
              <a:rPr lang="en-US" dirty="0" smtClean="0"/>
            </a:br>
            <a:r>
              <a:rPr lang="en-US" dirty="0" smtClean="0">
                <a:solidFill>
                  <a:prstClr val="black"/>
                </a:solidFill>
              </a:rPr>
              <a:t>Compute </a:t>
            </a:r>
            <a:r>
              <a:rPr lang="en-US" dirty="0">
                <a:solidFill>
                  <a:prstClr val="black"/>
                </a:solidFill>
              </a:rPr>
              <a:t>segment return on assets and use it to evaluate segment performance. </a:t>
            </a:r>
            <a:br>
              <a:rPr lang="en-US" dirty="0">
                <a:solidFill>
                  <a:prstClr val="black"/>
                </a:solidFill>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90600" y="177751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1026" y="4981264"/>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54A9D0BA-94ED-428D-BF9B-D85D8855E6F7}" type="slidenum">
              <a:rPr lang="en-US" smtClean="0"/>
              <a:pPr>
                <a:defRPr/>
              </a:pPr>
              <a:t>34</a:t>
            </a:fld>
            <a:endParaRPr lang="en-US" dirty="0"/>
          </a:p>
        </p:txBody>
      </p:sp>
      <p:sp>
        <p:nvSpPr>
          <p:cNvPr id="9" name="TextBox 8"/>
          <p:cNvSpPr txBox="1"/>
          <p:nvPr/>
        </p:nvSpPr>
        <p:spPr>
          <a:xfrm>
            <a:off x="2171700" y="983159"/>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ChangeArrowheads="1"/>
          </p:cNvSpPr>
          <p:nvPr/>
        </p:nvSpPr>
        <p:spPr bwMode="auto">
          <a:xfrm>
            <a:off x="1219200" y="1752600"/>
            <a:ext cx="6705600" cy="955675"/>
          </a:xfrm>
          <a:prstGeom prst="rect">
            <a:avLst/>
          </a:prstGeom>
          <a:solidFill>
            <a:schemeClr val="accent2">
              <a:lumMod val="20000"/>
              <a:lumOff val="8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800" dirty="0">
                <a:solidFill>
                  <a:schemeClr val="accent2">
                    <a:lumMod val="50000"/>
                  </a:schemeClr>
                </a:solidFill>
                <a:ea typeface="ＭＳ Ｐゴシック" pitchFamily="-108" charset="-128"/>
                <a:cs typeface="+mn-cs"/>
              </a:rPr>
              <a:t>A good AIS collects financial data for a company’s various segments.  </a:t>
            </a:r>
          </a:p>
        </p:txBody>
      </p:sp>
      <p:sp>
        <p:nvSpPr>
          <p:cNvPr id="121859" name="Rectangle 4"/>
          <p:cNvSpPr>
            <a:spLocks noGrp="1" noChangeArrowheads="1"/>
          </p:cNvSpPr>
          <p:nvPr>
            <p:ph type="title"/>
          </p:nvPr>
        </p:nvSpPr>
        <p:spPr>
          <a:xfrm>
            <a:off x="457200" y="457200"/>
            <a:ext cx="8229600" cy="1066800"/>
          </a:xfrm>
        </p:spPr>
        <p:txBody>
          <a:bodyPr/>
          <a:lstStyle/>
          <a:p>
            <a:pPr eaLnBrk="1" hangingPunct="1"/>
            <a:r>
              <a:rPr lang="en-US" altLang="en-US" b="1" dirty="0" smtClean="0"/>
              <a:t>Segment Return on Assets</a:t>
            </a:r>
          </a:p>
        </p:txBody>
      </p:sp>
      <p:sp>
        <p:nvSpPr>
          <p:cNvPr id="221189" name="Rectangle 5"/>
          <p:cNvSpPr>
            <a:spLocks noChangeArrowheads="1"/>
          </p:cNvSpPr>
          <p:nvPr/>
        </p:nvSpPr>
        <p:spPr bwMode="auto">
          <a:xfrm>
            <a:off x="152400" y="3657601"/>
            <a:ext cx="4343400" cy="2244204"/>
          </a:xfrm>
          <a:prstGeom prst="rect">
            <a:avLst/>
          </a:prstGeom>
          <a:solidFill>
            <a:srgbClr val="F6E9B4"/>
          </a:solidFill>
          <a:ln w="12700">
            <a:solidFill>
              <a:srgbClr val="0033CC"/>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defRPr/>
            </a:pPr>
            <a:r>
              <a:rPr lang="en-US" sz="2800" dirty="0">
                <a:solidFill>
                  <a:srgbClr val="0033CC"/>
                </a:solidFill>
                <a:ea typeface="ＭＳ Ｐゴシック" pitchFamily="-108" charset="-128"/>
                <a:cs typeface="+mn-cs"/>
              </a:rPr>
              <a:t>A </a:t>
            </a:r>
            <a:r>
              <a:rPr lang="en-US" sz="2800" dirty="0">
                <a:solidFill>
                  <a:srgbClr val="FF0000"/>
                </a:solidFill>
                <a:ea typeface="ＭＳ Ｐゴシック" pitchFamily="-108" charset="-128"/>
                <a:cs typeface="+mn-cs"/>
              </a:rPr>
              <a:t>segment</a:t>
            </a:r>
            <a:r>
              <a:rPr lang="en-US" sz="2800" dirty="0">
                <a:solidFill>
                  <a:srgbClr val="0033CC"/>
                </a:solidFill>
                <a:ea typeface="ＭＳ Ｐゴシック" pitchFamily="-108" charset="-128"/>
                <a:cs typeface="+mn-cs"/>
              </a:rPr>
              <a:t> is a part of a company that is separately identified by its products, services, or geographic market.  </a:t>
            </a:r>
          </a:p>
        </p:txBody>
      </p:sp>
      <p:pic>
        <p:nvPicPr>
          <p:cNvPr id="121858" name="Picture 2"/>
          <p:cNvPicPr>
            <a:picLocks noChangeAspect="1" noChangeArrowheads="1"/>
          </p:cNvPicPr>
          <p:nvPr/>
        </p:nvPicPr>
        <p:blipFill>
          <a:blip r:embed="rId3" cstate="print"/>
          <a:srcRect/>
          <a:stretch>
            <a:fillRect/>
          </a:stretch>
        </p:blipFill>
        <p:spPr bwMode="auto">
          <a:xfrm>
            <a:off x="4772025" y="3619846"/>
            <a:ext cx="4143375" cy="2514600"/>
          </a:xfrm>
          <a:prstGeom prst="rect">
            <a:avLst/>
          </a:prstGeom>
          <a:noFill/>
          <a:ln w="9525">
            <a:solidFill>
              <a:schemeClr val="accent2">
                <a:lumMod val="50000"/>
              </a:schemeClr>
            </a:solidFill>
            <a:miter lim="800000"/>
            <a:headEnd/>
            <a:tailEnd/>
          </a:ln>
          <a:effectLst/>
        </p:spPr>
      </p:pic>
      <p:sp>
        <p:nvSpPr>
          <p:cNvPr id="9" name="TextBox 8"/>
          <p:cNvSpPr txBox="1"/>
          <p:nvPr/>
        </p:nvSpPr>
        <p:spPr>
          <a:xfrm>
            <a:off x="4513385" y="2957512"/>
            <a:ext cx="4572000" cy="646113"/>
          </a:xfrm>
          <a:prstGeom prst="rect">
            <a:avLst/>
          </a:prstGeom>
          <a:noFill/>
        </p:spPr>
        <p:txBody>
          <a:bodyPr>
            <a:spAutoFit/>
          </a:bodyPr>
          <a:lstStyle/>
          <a:p>
            <a:pPr algn="ctr">
              <a:defRPr/>
            </a:pPr>
            <a:r>
              <a:rPr lang="en-US" b="1" dirty="0">
                <a:solidFill>
                  <a:schemeClr val="accent2">
                    <a:lumMod val="50000"/>
                  </a:schemeClr>
                </a:solidFill>
                <a:cs typeface="+mn-cs"/>
              </a:rPr>
              <a:t>Companies Reporting Operations </a:t>
            </a:r>
          </a:p>
          <a:p>
            <a:pPr algn="ctr">
              <a:defRPr/>
            </a:pPr>
            <a:r>
              <a:rPr lang="en-US" b="1" dirty="0">
                <a:solidFill>
                  <a:schemeClr val="accent2">
                    <a:lumMod val="50000"/>
                  </a:schemeClr>
                </a:solidFill>
                <a:cs typeface="+mn-cs"/>
              </a:rPr>
              <a:t>by Segments</a:t>
            </a:r>
          </a:p>
        </p:txBody>
      </p:sp>
      <p:sp>
        <p:nvSpPr>
          <p:cNvPr id="121864" name="TextBox 9"/>
          <p:cNvSpPr txBox="1">
            <a:spLocks noChangeArrowheads="1"/>
          </p:cNvSpPr>
          <p:nvPr/>
        </p:nvSpPr>
        <p:spPr bwMode="auto">
          <a:xfrm>
            <a:off x="4741985" y="6149730"/>
            <a:ext cx="4114800" cy="461963"/>
          </a:xfrm>
          <a:prstGeom prst="rect">
            <a:avLst/>
          </a:prstGeom>
          <a:noFill/>
          <a:ln w="9525">
            <a:noFill/>
            <a:miter lim="800000"/>
            <a:headEnd/>
            <a:tailEnd/>
          </a:ln>
        </p:spPr>
        <p:txBody>
          <a:bodyPr>
            <a:spAutoFit/>
          </a:bodyPr>
          <a:lstStyle/>
          <a:p>
            <a:r>
              <a:rPr lang="en-US" altLang="en-US" sz="1200" dirty="0"/>
              <a:t>*Total exceeds 100% because companies can report more than one segment.</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8193F792-8F65-400F-AE50-2D8BB7BD56E5}" type="slidenum">
              <a:rPr lang="en-US" smtClean="0"/>
              <a:pPr>
                <a:defRPr/>
              </a:pPr>
              <a:t>35</a:t>
            </a:fld>
            <a:endParaRPr lang="en-US" dirty="0"/>
          </a:p>
        </p:txBody>
      </p:sp>
      <p:sp>
        <p:nvSpPr>
          <p:cNvPr id="12" name="Rounded Rectangle 11"/>
          <p:cNvSpPr/>
          <p:nvPr/>
        </p:nvSpPr>
        <p:spPr>
          <a:xfrm>
            <a:off x="76200" y="6629400"/>
            <a:ext cx="6248400" cy="194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A1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segment return on assets and use it to evaluate segment performance. </a:t>
            </a:r>
          </a:p>
        </p:txBody>
      </p:sp>
      <p:sp>
        <p:nvSpPr>
          <p:cNvPr id="13" name="TextBox 12"/>
          <p:cNvSpPr txBox="1"/>
          <p:nvPr/>
        </p:nvSpPr>
        <p:spPr>
          <a:xfrm>
            <a:off x="8077200" y="226763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7.12</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title"/>
          </p:nvPr>
        </p:nvSpPr>
        <p:spPr>
          <a:xfrm>
            <a:off x="457200" y="609600"/>
            <a:ext cx="8229600" cy="808038"/>
          </a:xfrm>
        </p:spPr>
        <p:txBody>
          <a:bodyPr/>
          <a:lstStyle/>
          <a:p>
            <a:pPr eaLnBrk="1" hangingPunct="1"/>
            <a:r>
              <a:rPr lang="en-US" altLang="en-US" b="1" dirty="0" smtClean="0"/>
              <a:t>Segment Return on Assets</a:t>
            </a:r>
          </a:p>
        </p:txBody>
      </p:sp>
      <p:sp>
        <p:nvSpPr>
          <p:cNvPr id="48133" name="Rectangle 11"/>
          <p:cNvSpPr>
            <a:spLocks noChangeArrowheads="1"/>
          </p:cNvSpPr>
          <p:nvPr/>
        </p:nvSpPr>
        <p:spPr bwMode="auto">
          <a:xfrm>
            <a:off x="762000" y="1524000"/>
            <a:ext cx="7543800" cy="1219200"/>
          </a:xfrm>
          <a:prstGeom prst="rect">
            <a:avLst/>
          </a:prstGeom>
          <a:solidFill>
            <a:schemeClr val="accent2">
              <a:lumMod val="20000"/>
              <a:lumOff val="80000"/>
            </a:schemeClr>
          </a:solidFill>
          <a:ln w="12700">
            <a:solidFill>
              <a:schemeClr val="tx1"/>
            </a:solidFill>
            <a:miter lim="800000"/>
            <a:headEnd/>
            <a:tailEnd/>
          </a:ln>
        </p:spPr>
        <p:txBody>
          <a:bodyPr wrap="none" anchor="ctr"/>
          <a:lstStyle/>
          <a:p>
            <a:pPr>
              <a:defRPr/>
            </a:pPr>
            <a:endParaRPr lang="en-US" dirty="0">
              <a:cs typeface="+mn-cs"/>
            </a:endParaRPr>
          </a:p>
        </p:txBody>
      </p:sp>
      <p:grpSp>
        <p:nvGrpSpPr>
          <p:cNvPr id="2" name="Group 10"/>
          <p:cNvGrpSpPr>
            <a:grpSpLocks/>
          </p:cNvGrpSpPr>
          <p:nvPr/>
        </p:nvGrpSpPr>
        <p:grpSpPr bwMode="auto">
          <a:xfrm>
            <a:off x="1000125" y="1676400"/>
            <a:ext cx="6988175" cy="830263"/>
            <a:chOff x="336" y="1680"/>
            <a:chExt cx="4224" cy="523"/>
          </a:xfrm>
          <a:solidFill>
            <a:schemeClr val="accent2">
              <a:lumMod val="20000"/>
              <a:lumOff val="80000"/>
            </a:schemeClr>
          </a:solidFill>
        </p:grpSpPr>
        <p:sp>
          <p:nvSpPr>
            <p:cNvPr id="48136" name="Text Box 6"/>
            <p:cNvSpPr txBox="1">
              <a:spLocks noChangeArrowheads="1"/>
            </p:cNvSpPr>
            <p:nvPr/>
          </p:nvSpPr>
          <p:spPr bwMode="auto">
            <a:xfrm>
              <a:off x="336" y="1680"/>
              <a:ext cx="1488" cy="523"/>
            </a:xfrm>
            <a:prstGeom prst="rect">
              <a:avLst/>
            </a:prstGeom>
            <a:grpFill/>
            <a:ln w="12700">
              <a:noFill/>
              <a:miter lim="800000"/>
              <a:headEnd/>
              <a:tailEnd/>
            </a:ln>
          </p:spPr>
          <p:txBody>
            <a:bodyPr>
              <a:spAutoFit/>
            </a:bodyPr>
            <a:lstStyle/>
            <a:p>
              <a:pPr algn="ctr">
                <a:defRPr/>
              </a:pPr>
              <a:r>
                <a:rPr lang="en-US" sz="2400" dirty="0">
                  <a:cs typeface="+mn-cs"/>
                </a:rPr>
                <a:t>Segment return </a:t>
              </a:r>
              <a:br>
                <a:rPr lang="en-US" sz="2400" dirty="0">
                  <a:cs typeface="+mn-cs"/>
                </a:rPr>
              </a:br>
              <a:r>
                <a:rPr lang="en-US" sz="2400" dirty="0">
                  <a:cs typeface="+mn-cs"/>
                </a:rPr>
                <a:t>on assets</a:t>
              </a:r>
            </a:p>
          </p:txBody>
        </p:sp>
        <p:sp>
          <p:nvSpPr>
            <p:cNvPr id="48137" name="Text Box 7"/>
            <p:cNvSpPr txBox="1">
              <a:spLocks noChangeArrowheads="1"/>
            </p:cNvSpPr>
            <p:nvPr/>
          </p:nvSpPr>
          <p:spPr bwMode="auto">
            <a:xfrm>
              <a:off x="1776" y="1737"/>
              <a:ext cx="624" cy="404"/>
            </a:xfrm>
            <a:prstGeom prst="rect">
              <a:avLst/>
            </a:prstGeom>
            <a:grpFill/>
            <a:ln w="12700">
              <a:noFill/>
              <a:miter lim="800000"/>
              <a:headEnd/>
              <a:tailEnd/>
            </a:ln>
          </p:spPr>
          <p:txBody>
            <a:bodyPr>
              <a:spAutoFit/>
            </a:bodyPr>
            <a:lstStyle/>
            <a:p>
              <a:pPr>
                <a:defRPr/>
              </a:pPr>
              <a:r>
                <a:rPr lang="en-US" sz="3600" dirty="0">
                  <a:latin typeface="Times New Roman" pitchFamily="18" charset="0"/>
                  <a:cs typeface="+mn-cs"/>
                </a:rPr>
                <a:t>=</a:t>
              </a:r>
            </a:p>
          </p:txBody>
        </p:sp>
        <p:sp>
          <p:nvSpPr>
            <p:cNvPr id="48138" name="Text Box 8"/>
            <p:cNvSpPr txBox="1">
              <a:spLocks noChangeArrowheads="1"/>
            </p:cNvSpPr>
            <p:nvPr/>
          </p:nvSpPr>
          <p:spPr bwMode="auto">
            <a:xfrm>
              <a:off x="2016" y="1680"/>
              <a:ext cx="2544" cy="523"/>
            </a:xfrm>
            <a:prstGeom prst="rect">
              <a:avLst/>
            </a:prstGeom>
            <a:grpFill/>
            <a:ln w="12700">
              <a:noFill/>
              <a:miter lim="800000"/>
              <a:headEnd/>
              <a:tailEnd/>
            </a:ln>
          </p:spPr>
          <p:txBody>
            <a:bodyPr>
              <a:spAutoFit/>
            </a:bodyPr>
            <a:lstStyle/>
            <a:p>
              <a:pPr algn="ctr">
                <a:defRPr/>
              </a:pPr>
              <a:r>
                <a:rPr lang="en-US" sz="2400" dirty="0">
                  <a:cs typeface="+mn-cs"/>
                </a:rPr>
                <a:t>Segment operating income</a:t>
              </a:r>
              <a:br>
                <a:rPr lang="en-US" sz="2400" dirty="0">
                  <a:cs typeface="+mn-cs"/>
                </a:rPr>
              </a:br>
              <a:r>
                <a:rPr lang="en-US" sz="2400" dirty="0">
                  <a:cs typeface="+mn-cs"/>
                </a:rPr>
                <a:t>Segment average assets</a:t>
              </a:r>
            </a:p>
          </p:txBody>
        </p:sp>
        <p:sp>
          <p:nvSpPr>
            <p:cNvPr id="48139" name="Line 9"/>
            <p:cNvSpPr>
              <a:spLocks noChangeShapeType="1"/>
            </p:cNvSpPr>
            <p:nvPr/>
          </p:nvSpPr>
          <p:spPr bwMode="auto">
            <a:xfrm>
              <a:off x="2112" y="1957"/>
              <a:ext cx="2352" cy="0"/>
            </a:xfrm>
            <a:prstGeom prst="line">
              <a:avLst/>
            </a:prstGeom>
            <a:grpFill/>
            <a:ln w="19050">
              <a:solidFill>
                <a:schemeClr val="tx1"/>
              </a:solidFill>
              <a:round/>
              <a:headEnd/>
              <a:tailEnd/>
            </a:ln>
          </p:spPr>
          <p:txBody>
            <a:bodyPr/>
            <a:lstStyle/>
            <a:p>
              <a:pPr>
                <a:defRPr/>
              </a:pPr>
              <a:endParaRPr lang="en-US" dirty="0">
                <a:cs typeface="+mn-cs"/>
              </a:endParaRPr>
            </a:p>
          </p:txBody>
        </p:sp>
      </p:grpSp>
      <p:sp>
        <p:nvSpPr>
          <p:cNvPr id="15" name="Rectangle 14"/>
          <p:cNvSpPr/>
          <p:nvPr/>
        </p:nvSpPr>
        <p:spPr>
          <a:xfrm>
            <a:off x="590550" y="5297833"/>
            <a:ext cx="7696200" cy="1028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latin typeface="Arial" pitchFamily="34" charset="0"/>
                <a:cs typeface="Arial" pitchFamily="34" charset="0"/>
              </a:rPr>
              <a:t>Callaway Golf Company reports that it operates in two business segments: (1) golf clubs and (2) golf balls.  </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Slide Number Placeholder 12"/>
          <p:cNvSpPr>
            <a:spLocks noGrp="1"/>
          </p:cNvSpPr>
          <p:nvPr>
            <p:ph type="sldNum" sz="quarter" idx="12"/>
          </p:nvPr>
        </p:nvSpPr>
        <p:spPr/>
        <p:txBody>
          <a:bodyPr/>
          <a:lstStyle/>
          <a:p>
            <a:pPr>
              <a:defRPr/>
            </a:pPr>
            <a:fld id="{8193F792-8F65-400F-AE50-2D8BB7BD56E5}" type="slidenum">
              <a:rPr lang="en-US" smtClean="0"/>
              <a:pPr>
                <a:defRPr/>
              </a:pPr>
              <a:t>36</a:t>
            </a:fld>
            <a:endParaRPr lang="en-US" dirty="0"/>
          </a:p>
        </p:txBody>
      </p:sp>
      <p:sp>
        <p:nvSpPr>
          <p:cNvPr id="14" name="Rounded Rectangle 13"/>
          <p:cNvSpPr/>
          <p:nvPr/>
        </p:nvSpPr>
        <p:spPr>
          <a:xfrm>
            <a:off x="76200" y="6591300"/>
            <a:ext cx="6248400" cy="2330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A1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segment return on assets and use it to evaluate segment performance. </a:t>
            </a:r>
          </a:p>
        </p:txBody>
      </p:sp>
      <p:sp>
        <p:nvSpPr>
          <p:cNvPr id="16" name="TextBox 15"/>
          <p:cNvSpPr txBox="1"/>
          <p:nvPr/>
        </p:nvSpPr>
        <p:spPr>
          <a:xfrm>
            <a:off x="7988300" y="7743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7.13</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762000" y="2983003"/>
            <a:ext cx="7554058" cy="17129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143000"/>
          </a:xfrm>
        </p:spPr>
        <p:txBody>
          <a:bodyPr rtlCol="0">
            <a:normAutofit/>
          </a:bodyPr>
          <a:lstStyle/>
          <a:p>
            <a:pPr eaLnBrk="1" fontAlgn="auto" hangingPunct="1">
              <a:spcAft>
                <a:spcPts val="0"/>
              </a:spcAft>
              <a:defRPr/>
            </a:pPr>
            <a:r>
              <a:rPr lang="en-US" b="1" dirty="0" smtClean="0"/>
              <a:t>End of Chapter 7</a:t>
            </a:r>
            <a:endParaRPr lang="en-US" b="1" dirty="0"/>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Slide Number Placeholder 4"/>
          <p:cNvSpPr>
            <a:spLocks noGrp="1"/>
          </p:cNvSpPr>
          <p:nvPr>
            <p:ph type="sldNum" sz="quarter" idx="12"/>
          </p:nvPr>
        </p:nvSpPr>
        <p:spPr/>
        <p:txBody>
          <a:bodyPr/>
          <a:lstStyle/>
          <a:p>
            <a:pPr>
              <a:defRPr/>
            </a:pPr>
            <a:fld id="{8193F792-8F65-400F-AE50-2D8BB7BD56E5}" type="slidenum">
              <a:rPr lang="en-US" smtClean="0"/>
              <a:pPr>
                <a:defRPr/>
              </a:pPr>
              <a:t>37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2"/>
          <p:cNvPicPr>
            <a:picLocks noChangeAspect="1" noChangeArrowheads="1"/>
          </p:cNvPicPr>
          <p:nvPr/>
        </p:nvPicPr>
        <p:blipFill>
          <a:blip r:embed="rId3" cstate="print"/>
          <a:srcRect/>
          <a:stretch>
            <a:fillRect/>
          </a:stretch>
        </p:blipFill>
        <p:spPr bwMode="auto">
          <a:xfrm>
            <a:off x="228600" y="1447800"/>
            <a:ext cx="4724400" cy="4819650"/>
          </a:xfrm>
          <a:prstGeom prst="rect">
            <a:avLst/>
          </a:prstGeom>
          <a:noFill/>
          <a:ln w="9525">
            <a:noFill/>
            <a:miter lim="800000"/>
            <a:headEnd/>
            <a:tailEnd/>
          </a:ln>
        </p:spPr>
      </p:pic>
      <p:sp>
        <p:nvSpPr>
          <p:cNvPr id="93186" name="Rectangle 2"/>
          <p:cNvSpPr>
            <a:spLocks noChangeArrowheads="1"/>
          </p:cNvSpPr>
          <p:nvPr/>
        </p:nvSpPr>
        <p:spPr bwMode="auto">
          <a:xfrm>
            <a:off x="942975" y="6248400"/>
            <a:ext cx="1905000" cy="457200"/>
          </a:xfrm>
          <a:prstGeom prst="rect">
            <a:avLst/>
          </a:prstGeom>
          <a:noFill/>
          <a:ln w="12700">
            <a:noFill/>
            <a:miter lim="800000"/>
            <a:headEnd/>
            <a:tailEnd/>
          </a:ln>
        </p:spPr>
        <p:txBody>
          <a:bodyPr wrap="none" anchor="ctr"/>
          <a:lstStyle/>
          <a:p>
            <a:endParaRPr lang="en-US" altLang="en-US" dirty="0"/>
          </a:p>
        </p:txBody>
      </p:sp>
      <p:sp>
        <p:nvSpPr>
          <p:cNvPr id="93187" name="Rectangle 4"/>
          <p:cNvSpPr>
            <a:spLocks noGrp="1" noChangeArrowheads="1"/>
          </p:cNvSpPr>
          <p:nvPr>
            <p:ph type="title"/>
          </p:nvPr>
        </p:nvSpPr>
        <p:spPr>
          <a:xfrm>
            <a:off x="457200" y="457200"/>
            <a:ext cx="8229600" cy="960438"/>
          </a:xfrm>
        </p:spPr>
        <p:txBody>
          <a:bodyPr/>
          <a:lstStyle/>
          <a:p>
            <a:pPr eaLnBrk="1" hangingPunct="1"/>
            <a:r>
              <a:rPr lang="en-US" altLang="en-US" b="1" dirty="0" smtClean="0"/>
              <a:t>System Principles</a:t>
            </a:r>
          </a:p>
        </p:txBody>
      </p:sp>
      <p:sp>
        <p:nvSpPr>
          <p:cNvPr id="12" name="Rectangle 11"/>
          <p:cNvSpPr/>
          <p:nvPr/>
        </p:nvSpPr>
        <p:spPr>
          <a:xfrm>
            <a:off x="5181600" y="1260803"/>
            <a:ext cx="3276600" cy="4832350"/>
          </a:xfrm>
          <a:prstGeom prst="rect">
            <a:avLst/>
          </a:prstGeom>
        </p:spPr>
        <p:txBody>
          <a:bodyPr>
            <a:spAutoFit/>
          </a:bodyPr>
          <a:lstStyle/>
          <a:p>
            <a:pPr algn="ctr">
              <a:defRPr/>
            </a:pPr>
            <a:r>
              <a:rPr lang="en-US" sz="2800" b="1" dirty="0">
                <a:solidFill>
                  <a:schemeClr val="accent2">
                    <a:lumMod val="50000"/>
                  </a:schemeClr>
                </a:solidFill>
                <a:ea typeface="ＭＳ Ｐゴシック" pitchFamily="34" charset="-128"/>
                <a:cs typeface="+mn-cs"/>
              </a:rPr>
              <a:t>Accounting information systems collect and process data from transactions and events, organize them in </a:t>
            </a:r>
            <a:r>
              <a:rPr lang="en-US" sz="2800" b="1" dirty="0" smtClean="0">
                <a:solidFill>
                  <a:schemeClr val="accent2">
                    <a:lumMod val="50000"/>
                  </a:schemeClr>
                </a:solidFill>
                <a:ea typeface="ＭＳ Ｐゴシック" pitchFamily="34" charset="-128"/>
                <a:cs typeface="+mn-cs"/>
              </a:rPr>
              <a:t>reports</a:t>
            </a:r>
            <a:r>
              <a:rPr lang="en-US" sz="2800" b="1" dirty="0">
                <a:solidFill>
                  <a:schemeClr val="accent2">
                    <a:lumMod val="50000"/>
                  </a:schemeClr>
                </a:solidFill>
                <a:ea typeface="ＭＳ Ｐゴシック" pitchFamily="34" charset="-128"/>
                <a:cs typeface="+mn-cs"/>
              </a:rPr>
              <a:t>, and communicate results to decisions makers. </a:t>
            </a:r>
            <a:endParaRPr lang="en-US" sz="2800" b="1" dirty="0">
              <a:solidFill>
                <a:schemeClr val="accent2">
                  <a:lumMod val="50000"/>
                </a:schemeClr>
              </a:solidFill>
              <a:cs typeface="+mn-cs"/>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8193F792-8F65-400F-AE50-2D8BB7BD56E5}" type="slidenum">
              <a:rPr lang="en-US" smtClean="0"/>
              <a:pPr>
                <a:defRPr/>
              </a:pPr>
              <a:t>4</a:t>
            </a:fld>
            <a:endParaRPr lang="en-US" dirty="0"/>
          </a:p>
        </p:txBody>
      </p:sp>
      <p:sp>
        <p:nvSpPr>
          <p:cNvPr id="9" name="Rounded Rectangle 8"/>
          <p:cNvSpPr/>
          <p:nvPr/>
        </p:nvSpPr>
        <p:spPr>
          <a:xfrm>
            <a:off x="201613" y="6538912"/>
            <a:ext cx="6351587" cy="182563"/>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Identify the principles and components of accounting information systems.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TextBox 9"/>
          <p:cNvSpPr txBox="1"/>
          <p:nvPr/>
        </p:nvSpPr>
        <p:spPr>
          <a:xfrm>
            <a:off x="152400" y="123020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7.1</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4"/>
          <p:cNvPicPr>
            <a:picLocks noChangeAspect="1" noChangeArrowheads="1"/>
          </p:cNvPicPr>
          <p:nvPr/>
        </p:nvPicPr>
        <p:blipFill>
          <a:blip r:embed="rId3" cstate="print"/>
          <a:srcRect/>
          <a:stretch>
            <a:fillRect/>
          </a:stretch>
        </p:blipFill>
        <p:spPr bwMode="auto">
          <a:xfrm>
            <a:off x="0" y="2841625"/>
            <a:ext cx="9144000" cy="2035175"/>
          </a:xfrm>
          <a:prstGeom prst="rect">
            <a:avLst/>
          </a:prstGeom>
          <a:noFill/>
          <a:ln w="9525">
            <a:noFill/>
            <a:miter lim="800000"/>
            <a:headEnd/>
            <a:tailEnd/>
          </a:ln>
        </p:spPr>
      </p:pic>
      <p:sp>
        <p:nvSpPr>
          <p:cNvPr id="157698" name="Rectangle 2"/>
          <p:cNvSpPr>
            <a:spLocks noGrp="1" noChangeArrowheads="1"/>
          </p:cNvSpPr>
          <p:nvPr>
            <p:ph type="title"/>
          </p:nvPr>
        </p:nvSpPr>
        <p:spPr>
          <a:xfrm>
            <a:off x="457200" y="533400"/>
            <a:ext cx="8229600" cy="884238"/>
          </a:xfrm>
        </p:spPr>
        <p:txBody>
          <a:bodyPr rtlCol="0">
            <a:normAutofit/>
          </a:bodyPr>
          <a:lstStyle/>
          <a:p>
            <a:pPr eaLnBrk="1" fontAlgn="auto" hangingPunct="1">
              <a:spcAft>
                <a:spcPts val="0"/>
              </a:spcAft>
              <a:defRPr/>
            </a:pPr>
            <a:r>
              <a:rPr lang="en-US" b="1" dirty="0" smtClean="0"/>
              <a:t>System Components</a:t>
            </a:r>
            <a:endParaRPr lang="en-US" b="1" dirty="0"/>
          </a:p>
        </p:txBody>
      </p:sp>
      <p:grpSp>
        <p:nvGrpSpPr>
          <p:cNvPr id="2" name="Group 27"/>
          <p:cNvGrpSpPr>
            <a:grpSpLocks/>
          </p:cNvGrpSpPr>
          <p:nvPr/>
        </p:nvGrpSpPr>
        <p:grpSpPr bwMode="auto">
          <a:xfrm>
            <a:off x="1219200" y="4648203"/>
            <a:ext cx="2752725" cy="1394319"/>
            <a:chOff x="1457325" y="4800601"/>
            <a:chExt cx="2752725" cy="1394483"/>
          </a:xfrm>
        </p:grpSpPr>
        <p:cxnSp>
          <p:nvCxnSpPr>
            <p:cNvPr id="24" name="Straight Arrow Connector 23"/>
            <p:cNvCxnSpPr/>
            <p:nvPr/>
          </p:nvCxnSpPr>
          <p:spPr>
            <a:xfrm flipH="1" flipV="1">
              <a:off x="2976563" y="4800601"/>
              <a:ext cx="4762" cy="53346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0"/>
            <p:cNvSpPr>
              <a:spLocks noChangeArrowheads="1"/>
            </p:cNvSpPr>
            <p:nvPr/>
          </p:nvSpPr>
          <p:spPr bwMode="auto">
            <a:xfrm>
              <a:off x="1457325" y="5366554"/>
              <a:ext cx="2752725" cy="828530"/>
            </a:xfrm>
            <a:prstGeom prst="rect">
              <a:avLst/>
            </a:prstGeom>
            <a:solidFill>
              <a:schemeClr val="accent2">
                <a:lumMod val="60000"/>
                <a:lumOff val="4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buFont typeface="Arial" pitchFamily="34" charset="0"/>
                <a:buChar char="•"/>
                <a:defRPr/>
              </a:pPr>
              <a:r>
                <a:rPr lang="en-US" sz="2400" dirty="0">
                  <a:ea typeface="ＭＳ Ｐゴシック" pitchFamily="-108" charset="-128"/>
                  <a:cs typeface="+mn-cs"/>
                </a:rPr>
                <a:t>Keyboards</a:t>
              </a:r>
            </a:p>
            <a:p>
              <a:pPr>
                <a:buFont typeface="Arial" pitchFamily="34" charset="0"/>
                <a:buChar char="•"/>
                <a:defRPr/>
              </a:pPr>
              <a:r>
                <a:rPr lang="en-US" sz="2400" dirty="0" smtClean="0">
                  <a:ea typeface="ＭＳ Ｐゴシック" pitchFamily="-108" charset="-128"/>
                  <a:cs typeface="+mn-cs"/>
                </a:rPr>
                <a:t>Scanners</a:t>
              </a:r>
              <a:endParaRPr lang="en-US" sz="2400" dirty="0">
                <a:ea typeface="ＭＳ Ｐゴシック" pitchFamily="-108" charset="-128"/>
                <a:cs typeface="+mn-cs"/>
              </a:endParaRPr>
            </a:p>
          </p:txBody>
        </p:sp>
      </p:grpSp>
      <p:grpSp>
        <p:nvGrpSpPr>
          <p:cNvPr id="3" name="Group 28"/>
          <p:cNvGrpSpPr>
            <a:grpSpLocks/>
          </p:cNvGrpSpPr>
          <p:nvPr/>
        </p:nvGrpSpPr>
        <p:grpSpPr bwMode="auto">
          <a:xfrm>
            <a:off x="4267200" y="4797991"/>
            <a:ext cx="4048125" cy="992500"/>
            <a:chOff x="4429125" y="4721855"/>
            <a:chExt cx="4048125" cy="992933"/>
          </a:xfrm>
        </p:grpSpPr>
        <p:sp>
          <p:nvSpPr>
            <p:cNvPr id="20" name="Rectangle 9"/>
            <p:cNvSpPr>
              <a:spLocks noChangeArrowheads="1"/>
            </p:cNvSpPr>
            <p:nvPr/>
          </p:nvSpPr>
          <p:spPr bwMode="auto">
            <a:xfrm>
              <a:off x="4429125" y="5255488"/>
              <a:ext cx="4048125" cy="459300"/>
            </a:xfrm>
            <a:prstGeom prst="rect">
              <a:avLst/>
            </a:prstGeom>
            <a:solidFill>
              <a:schemeClr val="accent2">
                <a:lumMod val="60000"/>
                <a:lumOff val="4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defRPr/>
              </a:pPr>
              <a:r>
                <a:rPr lang="en-US" sz="2400" dirty="0" smtClean="0">
                  <a:ea typeface="ＭＳ Ｐゴシック" pitchFamily="-108" charset="-128"/>
                  <a:cs typeface="+mn-cs"/>
                </a:rPr>
                <a:t>Computer technology</a:t>
              </a:r>
              <a:endParaRPr lang="en-US" sz="2400" dirty="0">
                <a:ea typeface="ＭＳ Ｐゴシック" pitchFamily="-108" charset="-128"/>
                <a:cs typeface="+mn-cs"/>
              </a:endParaRPr>
            </a:p>
          </p:txBody>
        </p:sp>
        <p:cxnSp>
          <p:nvCxnSpPr>
            <p:cNvPr id="26" name="Straight Arrow Connector 25"/>
            <p:cNvCxnSpPr>
              <a:stCxn id="20" idx="0"/>
            </p:cNvCxnSpPr>
            <p:nvPr/>
          </p:nvCxnSpPr>
          <p:spPr>
            <a:xfrm flipH="1" flipV="1">
              <a:off x="4962526" y="4721855"/>
              <a:ext cx="1490662" cy="533633"/>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57704" name="Rectangle 8"/>
          <p:cNvSpPr>
            <a:spLocks noChangeArrowheads="1"/>
          </p:cNvSpPr>
          <p:nvPr/>
        </p:nvSpPr>
        <p:spPr bwMode="auto">
          <a:xfrm>
            <a:off x="1524000" y="1414462"/>
            <a:ext cx="6096000" cy="1196975"/>
          </a:xfrm>
          <a:prstGeom prst="rect">
            <a:avLst/>
          </a:prstGeom>
          <a:solidFill>
            <a:schemeClr val="accent2">
              <a:lumMod val="60000"/>
              <a:lumOff val="40000"/>
            </a:schemeClr>
          </a:solidFill>
          <a:ln w="12700" cmpd="dbl">
            <a:solidFill>
              <a:schemeClr val="tx1"/>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defRPr/>
            </a:pPr>
            <a:r>
              <a:rPr lang="en-US" sz="2400" dirty="0">
                <a:ea typeface="ＭＳ Ｐゴシック" pitchFamily="-108" charset="-128"/>
                <a:cs typeface="+mn-cs"/>
              </a:rPr>
              <a:t>Increasingly, source documents are electronic files creating a “paperless” system.</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8193F792-8F65-400F-AE50-2D8BB7BD56E5}" type="slidenum">
              <a:rPr lang="en-US" smtClean="0"/>
              <a:pPr>
                <a:defRPr/>
              </a:pPr>
              <a:t>5</a:t>
            </a:fld>
            <a:endParaRPr lang="en-US" dirty="0"/>
          </a:p>
        </p:txBody>
      </p:sp>
      <p:pic>
        <p:nvPicPr>
          <p:cNvPr id="6" name="Picture 5"/>
          <p:cNvPicPr>
            <a:picLocks noChangeAspect="1"/>
          </p:cNvPicPr>
          <p:nvPr/>
        </p:nvPicPr>
        <p:blipFill>
          <a:blip r:embed="rId4"/>
          <a:stretch>
            <a:fillRect/>
          </a:stretch>
        </p:blipFill>
        <p:spPr>
          <a:xfrm>
            <a:off x="61930" y="6530962"/>
            <a:ext cx="6376969" cy="304826"/>
          </a:xfrm>
          <a:prstGeom prst="rect">
            <a:avLst/>
          </a:prstGeom>
        </p:spPr>
      </p:pic>
      <p:sp>
        <p:nvSpPr>
          <p:cNvPr id="21" name="TextBox 20"/>
          <p:cNvSpPr txBox="1"/>
          <p:nvPr/>
        </p:nvSpPr>
        <p:spPr>
          <a:xfrm>
            <a:off x="7912100" y="135292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7.2</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7-1</a:t>
            </a:r>
            <a:endParaRPr lang="en-US" sz="2400" b="1" dirty="0">
              <a:solidFill>
                <a:prstClr val="white"/>
              </a:solidFill>
            </a:endParaRPr>
          </a:p>
        </p:txBody>
      </p:sp>
      <p:sp>
        <p:nvSpPr>
          <p:cNvPr id="2735" name="Rectangle 80"/>
          <p:cNvSpPr>
            <a:spLocks noChangeArrowheads="1"/>
          </p:cNvSpPr>
          <p:nvPr/>
        </p:nvSpPr>
        <p:spPr bwMode="auto">
          <a:xfrm>
            <a:off x="312738" y="704850"/>
            <a:ext cx="71189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Match each of the numbered descriptions with the principle, component, or descriptor that it best reflects.</a:t>
            </a:r>
            <a:endParaRPr lang="en-US" altLang="en-US" dirty="0" smtClean="0">
              <a:solidFill>
                <a:prstClr val="black"/>
              </a:solidFill>
              <a:cs typeface="+mn-cs"/>
            </a:endParaRPr>
          </a:p>
        </p:txBody>
      </p:sp>
      <p:sp>
        <p:nvSpPr>
          <p:cNvPr id="2736" name="Rectangle 81"/>
          <p:cNvSpPr>
            <a:spLocks noChangeArrowheads="1"/>
          </p:cNvSpPr>
          <p:nvPr/>
        </p:nvSpPr>
        <p:spPr bwMode="auto">
          <a:xfrm>
            <a:off x="312738" y="903288"/>
            <a:ext cx="56721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Indicate your answer by entering the letter A through J in the blank provided.</a:t>
            </a:r>
            <a:endParaRPr lang="en-US" altLang="en-US" dirty="0" smtClean="0">
              <a:solidFill>
                <a:prstClr val="black"/>
              </a:solidFill>
              <a:cs typeface="+mn-cs"/>
            </a:endParaRPr>
          </a:p>
        </p:txBody>
      </p:sp>
      <p:sp>
        <p:nvSpPr>
          <p:cNvPr id="2737" name="Rectangle 82"/>
          <p:cNvSpPr>
            <a:spLocks noChangeArrowheads="1"/>
          </p:cNvSpPr>
          <p:nvPr/>
        </p:nvSpPr>
        <p:spPr bwMode="auto">
          <a:xfrm>
            <a:off x="312738" y="1100138"/>
            <a:ext cx="231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A.</a:t>
            </a:r>
            <a:endParaRPr lang="en-US" altLang="en-US" dirty="0" smtClean="0">
              <a:solidFill>
                <a:prstClr val="black"/>
              </a:solidFill>
              <a:cs typeface="+mn-cs"/>
            </a:endParaRPr>
          </a:p>
        </p:txBody>
      </p:sp>
      <p:sp>
        <p:nvSpPr>
          <p:cNvPr id="2738" name="Rectangle 83"/>
          <p:cNvSpPr>
            <a:spLocks noChangeArrowheads="1"/>
          </p:cNvSpPr>
          <p:nvPr/>
        </p:nvSpPr>
        <p:spPr bwMode="auto">
          <a:xfrm>
            <a:off x="1171575" y="1100138"/>
            <a:ext cx="12731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Control principle</a:t>
            </a:r>
            <a:endParaRPr lang="en-US" altLang="en-US" dirty="0" smtClean="0">
              <a:solidFill>
                <a:prstClr val="black"/>
              </a:solidFill>
              <a:cs typeface="+mn-cs"/>
            </a:endParaRPr>
          </a:p>
        </p:txBody>
      </p:sp>
      <p:sp>
        <p:nvSpPr>
          <p:cNvPr id="2739" name="Rectangle 84"/>
          <p:cNvSpPr>
            <a:spLocks noChangeArrowheads="1"/>
          </p:cNvSpPr>
          <p:nvPr/>
        </p:nvSpPr>
        <p:spPr bwMode="auto">
          <a:xfrm>
            <a:off x="312738" y="1296988"/>
            <a:ext cx="231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B.</a:t>
            </a:r>
            <a:endParaRPr lang="en-US" altLang="en-US" dirty="0" smtClean="0">
              <a:solidFill>
                <a:prstClr val="black"/>
              </a:solidFill>
              <a:cs typeface="+mn-cs"/>
            </a:endParaRPr>
          </a:p>
        </p:txBody>
      </p:sp>
      <p:sp>
        <p:nvSpPr>
          <p:cNvPr id="2740" name="Rectangle 85"/>
          <p:cNvSpPr>
            <a:spLocks noChangeArrowheads="1"/>
          </p:cNvSpPr>
          <p:nvPr/>
        </p:nvSpPr>
        <p:spPr bwMode="auto">
          <a:xfrm>
            <a:off x="1171575" y="1296988"/>
            <a:ext cx="1524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Relevance principle</a:t>
            </a:r>
            <a:endParaRPr lang="en-US" altLang="en-US" dirty="0" smtClean="0">
              <a:solidFill>
                <a:prstClr val="black"/>
              </a:solidFill>
              <a:cs typeface="+mn-cs"/>
            </a:endParaRPr>
          </a:p>
        </p:txBody>
      </p:sp>
      <p:sp>
        <p:nvSpPr>
          <p:cNvPr id="2741" name="Rectangle 86"/>
          <p:cNvSpPr>
            <a:spLocks noChangeArrowheads="1"/>
          </p:cNvSpPr>
          <p:nvPr/>
        </p:nvSpPr>
        <p:spPr bwMode="auto">
          <a:xfrm>
            <a:off x="312738" y="1493838"/>
            <a:ext cx="241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C.</a:t>
            </a:r>
            <a:endParaRPr lang="en-US" altLang="en-US" dirty="0" smtClean="0">
              <a:solidFill>
                <a:prstClr val="black"/>
              </a:solidFill>
              <a:cs typeface="+mn-cs"/>
            </a:endParaRPr>
          </a:p>
        </p:txBody>
      </p:sp>
      <p:sp>
        <p:nvSpPr>
          <p:cNvPr id="2742" name="Rectangle 87"/>
          <p:cNvSpPr>
            <a:spLocks noChangeArrowheads="1"/>
          </p:cNvSpPr>
          <p:nvPr/>
        </p:nvSpPr>
        <p:spPr bwMode="auto">
          <a:xfrm>
            <a:off x="1171575" y="1493838"/>
            <a:ext cx="1687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Compatibility principle</a:t>
            </a:r>
            <a:endParaRPr lang="en-US" altLang="en-US" dirty="0" smtClean="0">
              <a:solidFill>
                <a:prstClr val="black"/>
              </a:solidFill>
              <a:cs typeface="+mn-cs"/>
            </a:endParaRPr>
          </a:p>
        </p:txBody>
      </p:sp>
      <p:sp>
        <p:nvSpPr>
          <p:cNvPr id="2743" name="Rectangle 88"/>
          <p:cNvSpPr>
            <a:spLocks noChangeArrowheads="1"/>
          </p:cNvSpPr>
          <p:nvPr/>
        </p:nvSpPr>
        <p:spPr bwMode="auto">
          <a:xfrm>
            <a:off x="312738" y="1692275"/>
            <a:ext cx="241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D.</a:t>
            </a:r>
            <a:endParaRPr lang="en-US" altLang="en-US" dirty="0" smtClean="0">
              <a:solidFill>
                <a:prstClr val="black"/>
              </a:solidFill>
              <a:cs typeface="+mn-cs"/>
            </a:endParaRPr>
          </a:p>
        </p:txBody>
      </p:sp>
      <p:sp>
        <p:nvSpPr>
          <p:cNvPr id="2744" name="Rectangle 89"/>
          <p:cNvSpPr>
            <a:spLocks noChangeArrowheads="1"/>
          </p:cNvSpPr>
          <p:nvPr/>
        </p:nvSpPr>
        <p:spPr bwMode="auto">
          <a:xfrm>
            <a:off x="1171575" y="1692275"/>
            <a:ext cx="1417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Flexibility principle</a:t>
            </a:r>
            <a:endParaRPr lang="en-US" altLang="en-US" dirty="0" smtClean="0">
              <a:solidFill>
                <a:prstClr val="black"/>
              </a:solidFill>
              <a:cs typeface="+mn-cs"/>
            </a:endParaRPr>
          </a:p>
        </p:txBody>
      </p:sp>
      <p:sp>
        <p:nvSpPr>
          <p:cNvPr id="2745" name="Rectangle 90"/>
          <p:cNvSpPr>
            <a:spLocks noChangeArrowheads="1"/>
          </p:cNvSpPr>
          <p:nvPr/>
        </p:nvSpPr>
        <p:spPr bwMode="auto">
          <a:xfrm>
            <a:off x="312738" y="1889125"/>
            <a:ext cx="231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E.</a:t>
            </a:r>
            <a:endParaRPr lang="en-US" altLang="en-US" dirty="0" smtClean="0">
              <a:solidFill>
                <a:prstClr val="black"/>
              </a:solidFill>
              <a:cs typeface="+mn-cs"/>
            </a:endParaRPr>
          </a:p>
        </p:txBody>
      </p:sp>
      <p:sp>
        <p:nvSpPr>
          <p:cNvPr id="2746" name="Rectangle 91"/>
          <p:cNvSpPr>
            <a:spLocks noChangeArrowheads="1"/>
          </p:cNvSpPr>
          <p:nvPr/>
        </p:nvSpPr>
        <p:spPr bwMode="auto">
          <a:xfrm>
            <a:off x="1171575" y="1889125"/>
            <a:ext cx="1630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Cost-benefit principle</a:t>
            </a:r>
            <a:endParaRPr lang="en-US" altLang="en-US" dirty="0" smtClean="0">
              <a:solidFill>
                <a:prstClr val="black"/>
              </a:solidFill>
              <a:cs typeface="+mn-cs"/>
            </a:endParaRPr>
          </a:p>
        </p:txBody>
      </p:sp>
      <p:sp>
        <p:nvSpPr>
          <p:cNvPr id="2747" name="Rectangle 92"/>
          <p:cNvSpPr>
            <a:spLocks noChangeArrowheads="1"/>
          </p:cNvSpPr>
          <p:nvPr/>
        </p:nvSpPr>
        <p:spPr bwMode="auto">
          <a:xfrm>
            <a:off x="3709988" y="1117600"/>
            <a:ext cx="222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F.</a:t>
            </a:r>
            <a:endParaRPr lang="en-US" altLang="en-US" dirty="0" smtClean="0">
              <a:solidFill>
                <a:prstClr val="black"/>
              </a:solidFill>
              <a:cs typeface="+mn-cs"/>
            </a:endParaRPr>
          </a:p>
        </p:txBody>
      </p:sp>
      <p:sp>
        <p:nvSpPr>
          <p:cNvPr id="2748" name="Rectangle 93"/>
          <p:cNvSpPr>
            <a:spLocks noChangeArrowheads="1"/>
          </p:cNvSpPr>
          <p:nvPr/>
        </p:nvSpPr>
        <p:spPr bwMode="auto">
          <a:xfrm>
            <a:off x="4568825" y="1117600"/>
            <a:ext cx="1457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Source documents</a:t>
            </a:r>
            <a:endParaRPr lang="en-US" altLang="en-US" dirty="0" smtClean="0">
              <a:solidFill>
                <a:prstClr val="black"/>
              </a:solidFill>
              <a:cs typeface="+mn-cs"/>
            </a:endParaRPr>
          </a:p>
        </p:txBody>
      </p:sp>
      <p:sp>
        <p:nvSpPr>
          <p:cNvPr id="2749" name="Rectangle 94"/>
          <p:cNvSpPr>
            <a:spLocks noChangeArrowheads="1"/>
          </p:cNvSpPr>
          <p:nvPr/>
        </p:nvSpPr>
        <p:spPr bwMode="auto">
          <a:xfrm>
            <a:off x="3709988" y="1314450"/>
            <a:ext cx="250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G.</a:t>
            </a:r>
            <a:endParaRPr lang="en-US" altLang="en-US" dirty="0" smtClean="0">
              <a:solidFill>
                <a:prstClr val="black"/>
              </a:solidFill>
              <a:cs typeface="+mn-cs"/>
            </a:endParaRPr>
          </a:p>
        </p:txBody>
      </p:sp>
      <p:sp>
        <p:nvSpPr>
          <p:cNvPr id="2750" name="Rectangle 95"/>
          <p:cNvSpPr>
            <a:spLocks noChangeArrowheads="1"/>
          </p:cNvSpPr>
          <p:nvPr/>
        </p:nvSpPr>
        <p:spPr bwMode="auto">
          <a:xfrm>
            <a:off x="4568825" y="1314450"/>
            <a:ext cx="1050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Input devices</a:t>
            </a:r>
            <a:endParaRPr lang="en-US" altLang="en-US" dirty="0" smtClean="0">
              <a:solidFill>
                <a:prstClr val="black"/>
              </a:solidFill>
              <a:cs typeface="+mn-cs"/>
            </a:endParaRPr>
          </a:p>
        </p:txBody>
      </p:sp>
      <p:sp>
        <p:nvSpPr>
          <p:cNvPr id="2751" name="Rectangle 96"/>
          <p:cNvSpPr>
            <a:spLocks noChangeArrowheads="1"/>
          </p:cNvSpPr>
          <p:nvPr/>
        </p:nvSpPr>
        <p:spPr bwMode="auto">
          <a:xfrm>
            <a:off x="3709988" y="1512888"/>
            <a:ext cx="241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H.</a:t>
            </a:r>
            <a:endParaRPr lang="en-US" altLang="en-US" dirty="0" smtClean="0">
              <a:solidFill>
                <a:prstClr val="black"/>
              </a:solidFill>
              <a:cs typeface="+mn-cs"/>
            </a:endParaRPr>
          </a:p>
        </p:txBody>
      </p:sp>
      <p:sp>
        <p:nvSpPr>
          <p:cNvPr id="2752" name="Rectangle 97"/>
          <p:cNvSpPr>
            <a:spLocks noChangeArrowheads="1"/>
          </p:cNvSpPr>
          <p:nvPr/>
        </p:nvSpPr>
        <p:spPr bwMode="auto">
          <a:xfrm>
            <a:off x="4568825" y="1512888"/>
            <a:ext cx="1755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Information processors</a:t>
            </a:r>
            <a:endParaRPr lang="en-US" altLang="en-US" dirty="0" smtClean="0">
              <a:solidFill>
                <a:prstClr val="black"/>
              </a:solidFill>
              <a:cs typeface="+mn-cs"/>
            </a:endParaRPr>
          </a:p>
        </p:txBody>
      </p:sp>
      <p:sp>
        <p:nvSpPr>
          <p:cNvPr id="2753" name="Rectangle 98"/>
          <p:cNvSpPr>
            <a:spLocks noChangeArrowheads="1"/>
          </p:cNvSpPr>
          <p:nvPr/>
        </p:nvSpPr>
        <p:spPr bwMode="auto">
          <a:xfrm>
            <a:off x="3709988" y="1709738"/>
            <a:ext cx="1730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I.</a:t>
            </a:r>
            <a:endParaRPr lang="en-US" altLang="en-US" dirty="0" smtClean="0">
              <a:solidFill>
                <a:prstClr val="black"/>
              </a:solidFill>
              <a:cs typeface="+mn-cs"/>
            </a:endParaRPr>
          </a:p>
        </p:txBody>
      </p:sp>
      <p:sp>
        <p:nvSpPr>
          <p:cNvPr id="2754" name="Rectangle 99"/>
          <p:cNvSpPr>
            <a:spLocks noChangeArrowheads="1"/>
          </p:cNvSpPr>
          <p:nvPr/>
        </p:nvSpPr>
        <p:spPr bwMode="auto">
          <a:xfrm>
            <a:off x="4568825" y="1709738"/>
            <a:ext cx="15049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Information storage</a:t>
            </a:r>
            <a:endParaRPr lang="en-US" altLang="en-US" dirty="0" smtClean="0">
              <a:solidFill>
                <a:prstClr val="black"/>
              </a:solidFill>
              <a:cs typeface="+mn-cs"/>
            </a:endParaRPr>
          </a:p>
        </p:txBody>
      </p:sp>
      <p:sp>
        <p:nvSpPr>
          <p:cNvPr id="2755" name="Rectangle 100"/>
          <p:cNvSpPr>
            <a:spLocks noChangeArrowheads="1"/>
          </p:cNvSpPr>
          <p:nvPr/>
        </p:nvSpPr>
        <p:spPr bwMode="auto">
          <a:xfrm>
            <a:off x="3709988" y="1906588"/>
            <a:ext cx="2032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J.</a:t>
            </a:r>
            <a:endParaRPr lang="en-US" altLang="en-US" dirty="0" smtClean="0">
              <a:solidFill>
                <a:prstClr val="black"/>
              </a:solidFill>
              <a:cs typeface="+mn-cs"/>
            </a:endParaRPr>
          </a:p>
        </p:txBody>
      </p:sp>
      <p:sp>
        <p:nvSpPr>
          <p:cNvPr id="2756" name="Rectangle 101"/>
          <p:cNvSpPr>
            <a:spLocks noChangeArrowheads="1"/>
          </p:cNvSpPr>
          <p:nvPr/>
        </p:nvSpPr>
        <p:spPr bwMode="auto">
          <a:xfrm>
            <a:off x="4568825" y="1906588"/>
            <a:ext cx="11763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Output devices</a:t>
            </a:r>
            <a:endParaRPr lang="en-US" altLang="en-US" dirty="0" smtClean="0">
              <a:solidFill>
                <a:prstClr val="black"/>
              </a:solidFill>
              <a:cs typeface="+mn-cs"/>
            </a:endParaRPr>
          </a:p>
        </p:txBody>
      </p:sp>
      <p:sp>
        <p:nvSpPr>
          <p:cNvPr id="2757" name="Rectangle 102"/>
          <p:cNvSpPr>
            <a:spLocks noChangeArrowheads="1"/>
          </p:cNvSpPr>
          <p:nvPr/>
        </p:nvSpPr>
        <p:spPr bwMode="auto">
          <a:xfrm>
            <a:off x="771525" y="2209800"/>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a:t>
            </a:r>
            <a:endParaRPr lang="en-US" altLang="en-US" dirty="0" smtClean="0">
              <a:solidFill>
                <a:prstClr val="black"/>
              </a:solidFill>
              <a:cs typeface="+mn-cs"/>
            </a:endParaRPr>
          </a:p>
        </p:txBody>
      </p:sp>
      <p:sp>
        <p:nvSpPr>
          <p:cNvPr id="2759" name="Rectangle 104"/>
          <p:cNvSpPr>
            <a:spLocks noChangeArrowheads="1"/>
          </p:cNvSpPr>
          <p:nvPr/>
        </p:nvSpPr>
        <p:spPr bwMode="auto">
          <a:xfrm>
            <a:off x="1833563" y="2209800"/>
            <a:ext cx="6365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Means to take information out of an accounting system and make it available to users.</a:t>
            </a:r>
            <a:endParaRPr lang="en-US" altLang="en-US" dirty="0" smtClean="0">
              <a:solidFill>
                <a:prstClr val="black"/>
              </a:solidFill>
              <a:cs typeface="+mn-cs"/>
            </a:endParaRPr>
          </a:p>
        </p:txBody>
      </p:sp>
      <p:sp>
        <p:nvSpPr>
          <p:cNvPr id="2760" name="Rectangle 105"/>
          <p:cNvSpPr>
            <a:spLocks noChangeArrowheads="1"/>
          </p:cNvSpPr>
          <p:nvPr/>
        </p:nvSpPr>
        <p:spPr bwMode="auto">
          <a:xfrm>
            <a:off x="771525" y="2417763"/>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2.</a:t>
            </a:r>
            <a:endParaRPr lang="en-US" altLang="en-US" dirty="0" smtClean="0">
              <a:solidFill>
                <a:prstClr val="black"/>
              </a:solidFill>
              <a:cs typeface="+mn-cs"/>
            </a:endParaRPr>
          </a:p>
        </p:txBody>
      </p:sp>
      <p:sp>
        <p:nvSpPr>
          <p:cNvPr id="2762" name="Rectangle 107"/>
          <p:cNvSpPr>
            <a:spLocks noChangeArrowheads="1"/>
          </p:cNvSpPr>
          <p:nvPr/>
        </p:nvSpPr>
        <p:spPr bwMode="auto">
          <a:xfrm>
            <a:off x="1833563" y="2417763"/>
            <a:ext cx="4370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Keeps data in a form accessible to information processors.</a:t>
            </a:r>
            <a:endParaRPr lang="en-US" altLang="en-US" dirty="0" smtClean="0">
              <a:solidFill>
                <a:prstClr val="black"/>
              </a:solidFill>
              <a:cs typeface="+mn-cs"/>
            </a:endParaRPr>
          </a:p>
        </p:txBody>
      </p:sp>
      <p:sp>
        <p:nvSpPr>
          <p:cNvPr id="2763" name="Rectangle 108"/>
          <p:cNvSpPr>
            <a:spLocks noChangeArrowheads="1"/>
          </p:cNvSpPr>
          <p:nvPr/>
        </p:nvSpPr>
        <p:spPr bwMode="auto">
          <a:xfrm>
            <a:off x="771525" y="2624138"/>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3.</a:t>
            </a:r>
            <a:endParaRPr lang="en-US" altLang="en-US" dirty="0" smtClean="0">
              <a:solidFill>
                <a:prstClr val="black"/>
              </a:solidFill>
              <a:cs typeface="+mn-cs"/>
            </a:endParaRPr>
          </a:p>
        </p:txBody>
      </p:sp>
      <p:sp>
        <p:nvSpPr>
          <p:cNvPr id="2765" name="Rectangle 110"/>
          <p:cNvSpPr>
            <a:spLocks noChangeArrowheads="1"/>
          </p:cNvSpPr>
          <p:nvPr/>
        </p:nvSpPr>
        <p:spPr bwMode="auto">
          <a:xfrm>
            <a:off x="1833563" y="2624138"/>
            <a:ext cx="51609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Systems that interpret, transform, and summarize information for use.</a:t>
            </a:r>
            <a:endParaRPr lang="en-US" altLang="en-US" dirty="0" smtClean="0">
              <a:solidFill>
                <a:prstClr val="black"/>
              </a:solidFill>
              <a:cs typeface="+mn-cs"/>
            </a:endParaRPr>
          </a:p>
        </p:txBody>
      </p:sp>
      <p:sp>
        <p:nvSpPr>
          <p:cNvPr id="2766" name="Rectangle 111"/>
          <p:cNvSpPr>
            <a:spLocks noChangeArrowheads="1"/>
          </p:cNvSpPr>
          <p:nvPr/>
        </p:nvSpPr>
        <p:spPr bwMode="auto">
          <a:xfrm>
            <a:off x="771525" y="2832100"/>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4.</a:t>
            </a:r>
            <a:endParaRPr lang="en-US" altLang="en-US" dirty="0" smtClean="0">
              <a:solidFill>
                <a:prstClr val="black"/>
              </a:solidFill>
              <a:cs typeface="+mn-cs"/>
            </a:endParaRPr>
          </a:p>
        </p:txBody>
      </p:sp>
      <p:sp>
        <p:nvSpPr>
          <p:cNvPr id="2768" name="Rectangle 113"/>
          <p:cNvSpPr>
            <a:spLocks noChangeArrowheads="1"/>
          </p:cNvSpPr>
          <p:nvPr/>
        </p:nvSpPr>
        <p:spPr bwMode="auto">
          <a:xfrm>
            <a:off x="1833563" y="2832100"/>
            <a:ext cx="69262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Capture information from source documents and enable its transfer to information processing.</a:t>
            </a:r>
            <a:endParaRPr lang="en-US" altLang="en-US" dirty="0" smtClean="0">
              <a:solidFill>
                <a:prstClr val="black"/>
              </a:solidFill>
              <a:cs typeface="+mn-cs"/>
            </a:endParaRPr>
          </a:p>
        </p:txBody>
      </p:sp>
      <p:sp>
        <p:nvSpPr>
          <p:cNvPr id="2769" name="Rectangle 114"/>
          <p:cNvSpPr>
            <a:spLocks noChangeArrowheads="1"/>
          </p:cNvSpPr>
          <p:nvPr/>
        </p:nvSpPr>
        <p:spPr bwMode="auto">
          <a:xfrm>
            <a:off x="771525" y="3038475"/>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5.</a:t>
            </a:r>
            <a:endParaRPr lang="en-US" altLang="en-US" dirty="0" smtClean="0">
              <a:solidFill>
                <a:prstClr val="black"/>
              </a:solidFill>
              <a:cs typeface="+mn-cs"/>
            </a:endParaRPr>
          </a:p>
        </p:txBody>
      </p:sp>
      <p:sp>
        <p:nvSpPr>
          <p:cNvPr id="2771" name="Rectangle 116"/>
          <p:cNvSpPr>
            <a:spLocks noChangeArrowheads="1"/>
          </p:cNvSpPr>
          <p:nvPr/>
        </p:nvSpPr>
        <p:spPr bwMode="auto">
          <a:xfrm>
            <a:off x="1833563" y="3038475"/>
            <a:ext cx="5026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Information for entries that can be in either paper or electronic form.</a:t>
            </a:r>
            <a:endParaRPr lang="en-US" altLang="en-US" dirty="0" smtClean="0">
              <a:solidFill>
                <a:prstClr val="black"/>
              </a:solidFill>
              <a:cs typeface="+mn-cs"/>
            </a:endParaRPr>
          </a:p>
        </p:txBody>
      </p:sp>
      <p:sp>
        <p:nvSpPr>
          <p:cNvPr id="2772" name="Rectangle 117"/>
          <p:cNvSpPr>
            <a:spLocks noChangeArrowheads="1"/>
          </p:cNvSpPr>
          <p:nvPr/>
        </p:nvSpPr>
        <p:spPr bwMode="auto">
          <a:xfrm>
            <a:off x="771525" y="3246438"/>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6.</a:t>
            </a:r>
            <a:endParaRPr lang="en-US" altLang="en-US" dirty="0" smtClean="0">
              <a:solidFill>
                <a:prstClr val="black"/>
              </a:solidFill>
              <a:cs typeface="+mn-cs"/>
            </a:endParaRPr>
          </a:p>
        </p:txBody>
      </p:sp>
      <p:sp>
        <p:nvSpPr>
          <p:cNvPr id="2774" name="Rectangle 119"/>
          <p:cNvSpPr>
            <a:spLocks noChangeArrowheads="1"/>
          </p:cNvSpPr>
          <p:nvPr/>
        </p:nvSpPr>
        <p:spPr bwMode="auto">
          <a:xfrm>
            <a:off x="1833563" y="3246438"/>
            <a:ext cx="5305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Prescribes that benefits from an activity in a system outweigh the costs.</a:t>
            </a:r>
            <a:endParaRPr lang="en-US" altLang="en-US" dirty="0" smtClean="0">
              <a:solidFill>
                <a:prstClr val="black"/>
              </a:solidFill>
              <a:cs typeface="+mn-cs"/>
            </a:endParaRPr>
          </a:p>
        </p:txBody>
      </p:sp>
      <p:sp>
        <p:nvSpPr>
          <p:cNvPr id="2775" name="Rectangle 120"/>
          <p:cNvSpPr>
            <a:spLocks noChangeArrowheads="1"/>
          </p:cNvSpPr>
          <p:nvPr/>
        </p:nvSpPr>
        <p:spPr bwMode="auto">
          <a:xfrm>
            <a:off x="771525" y="3452813"/>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7.</a:t>
            </a:r>
            <a:endParaRPr lang="en-US" altLang="en-US" dirty="0" smtClean="0">
              <a:solidFill>
                <a:prstClr val="black"/>
              </a:solidFill>
              <a:cs typeface="+mn-cs"/>
            </a:endParaRPr>
          </a:p>
        </p:txBody>
      </p:sp>
      <p:sp>
        <p:nvSpPr>
          <p:cNvPr id="2777" name="Rectangle 122"/>
          <p:cNvSpPr>
            <a:spLocks noChangeArrowheads="1"/>
          </p:cNvSpPr>
          <p:nvPr/>
        </p:nvSpPr>
        <p:spPr bwMode="auto">
          <a:xfrm>
            <a:off x="1833563" y="3452813"/>
            <a:ext cx="71961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Prescribes that a system be adaptable to changes in the company, environment, and user needs.</a:t>
            </a:r>
            <a:endParaRPr lang="en-US" altLang="en-US" dirty="0" smtClean="0">
              <a:solidFill>
                <a:prstClr val="black"/>
              </a:solidFill>
              <a:cs typeface="+mn-cs"/>
            </a:endParaRPr>
          </a:p>
        </p:txBody>
      </p:sp>
      <p:sp>
        <p:nvSpPr>
          <p:cNvPr id="2778" name="Rectangle 123"/>
          <p:cNvSpPr>
            <a:spLocks noChangeArrowheads="1"/>
          </p:cNvSpPr>
          <p:nvPr/>
        </p:nvSpPr>
        <p:spPr bwMode="auto">
          <a:xfrm>
            <a:off x="771525" y="3660775"/>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8.</a:t>
            </a:r>
            <a:endParaRPr lang="en-US" altLang="en-US" dirty="0" smtClean="0">
              <a:solidFill>
                <a:prstClr val="black"/>
              </a:solidFill>
              <a:cs typeface="+mn-cs"/>
            </a:endParaRPr>
          </a:p>
        </p:txBody>
      </p:sp>
      <p:sp>
        <p:nvSpPr>
          <p:cNvPr id="2780" name="Rectangle 125"/>
          <p:cNvSpPr>
            <a:spLocks noChangeArrowheads="1"/>
          </p:cNvSpPr>
          <p:nvPr/>
        </p:nvSpPr>
        <p:spPr bwMode="auto">
          <a:xfrm>
            <a:off x="1833563" y="3660775"/>
            <a:ext cx="6443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Prescribes that a system conform with a company’s activities, personnel, and structure.</a:t>
            </a:r>
            <a:endParaRPr lang="en-US" altLang="en-US" dirty="0" smtClean="0">
              <a:solidFill>
                <a:prstClr val="black"/>
              </a:solidFill>
              <a:cs typeface="+mn-cs"/>
            </a:endParaRPr>
          </a:p>
        </p:txBody>
      </p:sp>
      <p:sp>
        <p:nvSpPr>
          <p:cNvPr id="2781" name="Rectangle 126"/>
          <p:cNvSpPr>
            <a:spLocks noChangeArrowheads="1"/>
          </p:cNvSpPr>
          <p:nvPr/>
        </p:nvSpPr>
        <p:spPr bwMode="auto">
          <a:xfrm>
            <a:off x="771525" y="3867150"/>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9.</a:t>
            </a:r>
            <a:endParaRPr lang="en-US" altLang="en-US" dirty="0" smtClean="0">
              <a:solidFill>
                <a:prstClr val="black"/>
              </a:solidFill>
              <a:cs typeface="+mn-cs"/>
            </a:endParaRPr>
          </a:p>
        </p:txBody>
      </p:sp>
      <p:sp>
        <p:nvSpPr>
          <p:cNvPr id="2783" name="Rectangle 128"/>
          <p:cNvSpPr>
            <a:spLocks noChangeArrowheads="1"/>
          </p:cNvSpPr>
          <p:nvPr/>
        </p:nvSpPr>
        <p:spPr bwMode="auto">
          <a:xfrm>
            <a:off x="1833563" y="3867150"/>
            <a:ext cx="6578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Prescribes that a system report useful, understandable, timely, and pertinent information.</a:t>
            </a:r>
            <a:endParaRPr lang="en-US" altLang="en-US" dirty="0" smtClean="0">
              <a:solidFill>
                <a:prstClr val="black"/>
              </a:solidFill>
              <a:cs typeface="+mn-cs"/>
            </a:endParaRPr>
          </a:p>
        </p:txBody>
      </p:sp>
      <p:sp>
        <p:nvSpPr>
          <p:cNvPr id="2784" name="Rectangle 129"/>
          <p:cNvSpPr>
            <a:spLocks noChangeArrowheads="1"/>
          </p:cNvSpPr>
          <p:nvPr/>
        </p:nvSpPr>
        <p:spPr bwMode="auto">
          <a:xfrm>
            <a:off x="685800" y="407352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10.</a:t>
            </a:r>
            <a:endParaRPr lang="en-US" altLang="en-US" dirty="0" smtClean="0">
              <a:solidFill>
                <a:prstClr val="black"/>
              </a:solidFill>
              <a:cs typeface="+mn-cs"/>
            </a:endParaRPr>
          </a:p>
        </p:txBody>
      </p:sp>
      <p:sp>
        <p:nvSpPr>
          <p:cNvPr id="2758" name="Rectangle 103"/>
          <p:cNvSpPr>
            <a:spLocks noChangeArrowheads="1"/>
          </p:cNvSpPr>
          <p:nvPr/>
        </p:nvSpPr>
        <p:spPr bwMode="auto">
          <a:xfrm>
            <a:off x="1331913" y="2209800"/>
            <a:ext cx="1730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C00000"/>
                </a:solidFill>
                <a:cs typeface="+mn-cs"/>
              </a:rPr>
              <a:t>J</a:t>
            </a:r>
            <a:endParaRPr lang="en-US" altLang="en-US" dirty="0" smtClean="0">
              <a:solidFill>
                <a:prstClr val="black"/>
              </a:solidFill>
              <a:cs typeface="+mn-cs"/>
            </a:endParaRPr>
          </a:p>
        </p:txBody>
      </p:sp>
      <p:sp>
        <p:nvSpPr>
          <p:cNvPr id="2761" name="Rectangle 106"/>
          <p:cNvSpPr>
            <a:spLocks noChangeArrowheads="1"/>
          </p:cNvSpPr>
          <p:nvPr/>
        </p:nvSpPr>
        <p:spPr bwMode="auto">
          <a:xfrm>
            <a:off x="1350963" y="2417763"/>
            <a:ext cx="12541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C00000"/>
                </a:solidFill>
                <a:cs typeface="+mn-cs"/>
              </a:rPr>
              <a:t>I</a:t>
            </a:r>
            <a:endParaRPr lang="en-US" altLang="en-US" dirty="0" smtClean="0">
              <a:solidFill>
                <a:prstClr val="black"/>
              </a:solidFill>
              <a:cs typeface="+mn-cs"/>
            </a:endParaRPr>
          </a:p>
        </p:txBody>
      </p:sp>
      <p:sp>
        <p:nvSpPr>
          <p:cNvPr id="2764" name="Rectangle 109"/>
          <p:cNvSpPr>
            <a:spLocks noChangeArrowheads="1"/>
          </p:cNvSpPr>
          <p:nvPr/>
        </p:nvSpPr>
        <p:spPr bwMode="auto">
          <a:xfrm>
            <a:off x="1312863" y="2624138"/>
            <a:ext cx="193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C00000"/>
                </a:solidFill>
                <a:cs typeface="+mn-cs"/>
              </a:rPr>
              <a:t>H</a:t>
            </a:r>
            <a:endParaRPr lang="en-US" altLang="en-US" dirty="0" smtClean="0">
              <a:solidFill>
                <a:prstClr val="black"/>
              </a:solidFill>
              <a:cs typeface="+mn-cs"/>
            </a:endParaRPr>
          </a:p>
        </p:txBody>
      </p:sp>
      <p:sp>
        <p:nvSpPr>
          <p:cNvPr id="2767" name="Rectangle 112"/>
          <p:cNvSpPr>
            <a:spLocks noChangeArrowheads="1"/>
          </p:cNvSpPr>
          <p:nvPr/>
        </p:nvSpPr>
        <p:spPr bwMode="auto">
          <a:xfrm>
            <a:off x="1312863" y="2832100"/>
            <a:ext cx="2032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C00000"/>
                </a:solidFill>
                <a:cs typeface="+mn-cs"/>
              </a:rPr>
              <a:t>G</a:t>
            </a:r>
            <a:endParaRPr lang="en-US" altLang="en-US" dirty="0" smtClean="0">
              <a:solidFill>
                <a:prstClr val="black"/>
              </a:solidFill>
              <a:cs typeface="+mn-cs"/>
            </a:endParaRPr>
          </a:p>
        </p:txBody>
      </p:sp>
      <p:sp>
        <p:nvSpPr>
          <p:cNvPr id="2770" name="Rectangle 115"/>
          <p:cNvSpPr>
            <a:spLocks noChangeArrowheads="1"/>
          </p:cNvSpPr>
          <p:nvPr/>
        </p:nvSpPr>
        <p:spPr bwMode="auto">
          <a:xfrm>
            <a:off x="1322388" y="3038475"/>
            <a:ext cx="1730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C00000"/>
                </a:solidFill>
                <a:cs typeface="+mn-cs"/>
              </a:rPr>
              <a:t>F</a:t>
            </a:r>
            <a:endParaRPr lang="en-US" altLang="en-US" dirty="0" smtClean="0">
              <a:solidFill>
                <a:prstClr val="black"/>
              </a:solidFill>
              <a:cs typeface="+mn-cs"/>
            </a:endParaRPr>
          </a:p>
        </p:txBody>
      </p:sp>
      <p:sp>
        <p:nvSpPr>
          <p:cNvPr id="2773" name="Rectangle 118"/>
          <p:cNvSpPr>
            <a:spLocks noChangeArrowheads="1"/>
          </p:cNvSpPr>
          <p:nvPr/>
        </p:nvSpPr>
        <p:spPr bwMode="auto">
          <a:xfrm>
            <a:off x="1322388" y="3246438"/>
            <a:ext cx="18256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C00000"/>
                </a:solidFill>
                <a:cs typeface="+mn-cs"/>
              </a:rPr>
              <a:t>E</a:t>
            </a:r>
            <a:endParaRPr lang="en-US" altLang="en-US" dirty="0" smtClean="0">
              <a:solidFill>
                <a:prstClr val="black"/>
              </a:solidFill>
              <a:cs typeface="+mn-cs"/>
            </a:endParaRPr>
          </a:p>
        </p:txBody>
      </p:sp>
      <p:sp>
        <p:nvSpPr>
          <p:cNvPr id="2776" name="Rectangle 121"/>
          <p:cNvSpPr>
            <a:spLocks noChangeArrowheads="1"/>
          </p:cNvSpPr>
          <p:nvPr/>
        </p:nvSpPr>
        <p:spPr bwMode="auto">
          <a:xfrm>
            <a:off x="1312863" y="3452813"/>
            <a:ext cx="193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C00000"/>
                </a:solidFill>
                <a:cs typeface="+mn-cs"/>
              </a:rPr>
              <a:t>D</a:t>
            </a:r>
            <a:endParaRPr lang="en-US" altLang="en-US" dirty="0" smtClean="0">
              <a:solidFill>
                <a:prstClr val="black"/>
              </a:solidFill>
              <a:cs typeface="+mn-cs"/>
            </a:endParaRPr>
          </a:p>
        </p:txBody>
      </p:sp>
      <p:sp>
        <p:nvSpPr>
          <p:cNvPr id="2779" name="Rectangle 124"/>
          <p:cNvSpPr>
            <a:spLocks noChangeArrowheads="1"/>
          </p:cNvSpPr>
          <p:nvPr/>
        </p:nvSpPr>
        <p:spPr bwMode="auto">
          <a:xfrm>
            <a:off x="1312863" y="3660775"/>
            <a:ext cx="1936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C00000"/>
                </a:solidFill>
                <a:cs typeface="+mn-cs"/>
              </a:rPr>
              <a:t>C</a:t>
            </a:r>
            <a:endParaRPr lang="en-US" altLang="en-US" dirty="0" smtClean="0">
              <a:solidFill>
                <a:prstClr val="black"/>
              </a:solidFill>
              <a:cs typeface="+mn-cs"/>
            </a:endParaRPr>
          </a:p>
        </p:txBody>
      </p:sp>
      <p:sp>
        <p:nvSpPr>
          <p:cNvPr id="2782" name="Rectangle 127"/>
          <p:cNvSpPr>
            <a:spLocks noChangeArrowheads="1"/>
          </p:cNvSpPr>
          <p:nvPr/>
        </p:nvSpPr>
        <p:spPr bwMode="auto">
          <a:xfrm>
            <a:off x="1312863" y="3867150"/>
            <a:ext cx="1936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C00000"/>
                </a:solidFill>
                <a:cs typeface="+mn-cs"/>
              </a:rPr>
              <a:t>B</a:t>
            </a:r>
            <a:endParaRPr lang="en-US" altLang="en-US" dirty="0" smtClean="0">
              <a:solidFill>
                <a:prstClr val="black"/>
              </a:solidFill>
              <a:cs typeface="+mn-cs"/>
            </a:endParaRPr>
          </a:p>
        </p:txBody>
      </p:sp>
      <p:sp>
        <p:nvSpPr>
          <p:cNvPr id="2785" name="Rectangle 130"/>
          <p:cNvSpPr>
            <a:spLocks noChangeArrowheads="1"/>
          </p:cNvSpPr>
          <p:nvPr/>
        </p:nvSpPr>
        <p:spPr bwMode="auto">
          <a:xfrm>
            <a:off x="1322388" y="4073525"/>
            <a:ext cx="1936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dirty="0" smtClean="0">
                <a:solidFill>
                  <a:srgbClr val="C00000"/>
                </a:solidFill>
                <a:cs typeface="+mn-cs"/>
              </a:rPr>
              <a:t>A</a:t>
            </a:r>
            <a:endParaRPr lang="en-US" altLang="en-US" dirty="0" smtClean="0">
              <a:solidFill>
                <a:prstClr val="black"/>
              </a:solidFill>
              <a:cs typeface="+mn-cs"/>
            </a:endParaRPr>
          </a:p>
        </p:txBody>
      </p:sp>
      <p:sp>
        <p:nvSpPr>
          <p:cNvPr id="2786" name="Rectangle 131"/>
          <p:cNvSpPr>
            <a:spLocks noChangeArrowheads="1"/>
          </p:cNvSpPr>
          <p:nvPr/>
        </p:nvSpPr>
        <p:spPr bwMode="auto">
          <a:xfrm>
            <a:off x="1833563" y="4073525"/>
            <a:ext cx="3549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dirty="0" smtClean="0">
                <a:solidFill>
                  <a:srgbClr val="000000"/>
                </a:solidFill>
                <a:cs typeface="+mn-cs"/>
              </a:rPr>
              <a:t>Prescribes that a system have internal controls.</a:t>
            </a:r>
            <a:endParaRPr lang="en-US" altLang="en-US" dirty="0" smtClean="0">
              <a:solidFill>
                <a:prstClr val="black"/>
              </a:solidFill>
              <a:cs typeface="+mn-cs"/>
            </a:endParaRPr>
          </a:p>
        </p:txBody>
      </p:sp>
      <p:sp>
        <p:nvSpPr>
          <p:cNvPr id="2787" name="Line 132"/>
          <p:cNvSpPr>
            <a:spLocks noChangeShapeType="1"/>
          </p:cNvSpPr>
          <p:nvPr/>
        </p:nvSpPr>
        <p:spPr bwMode="auto">
          <a:xfrm>
            <a:off x="936625" y="2397125"/>
            <a:ext cx="8683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8" name="Rectangle 133"/>
          <p:cNvSpPr>
            <a:spLocks noChangeArrowheads="1"/>
          </p:cNvSpPr>
          <p:nvPr/>
        </p:nvSpPr>
        <p:spPr bwMode="auto">
          <a:xfrm>
            <a:off x="936625" y="2397125"/>
            <a:ext cx="8683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9" name="Line 134"/>
          <p:cNvSpPr>
            <a:spLocks noChangeShapeType="1"/>
          </p:cNvSpPr>
          <p:nvPr/>
        </p:nvSpPr>
        <p:spPr bwMode="auto">
          <a:xfrm>
            <a:off x="936625" y="2605088"/>
            <a:ext cx="8683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0" name="Rectangle 135"/>
          <p:cNvSpPr>
            <a:spLocks noChangeArrowheads="1"/>
          </p:cNvSpPr>
          <p:nvPr/>
        </p:nvSpPr>
        <p:spPr bwMode="auto">
          <a:xfrm>
            <a:off x="936625" y="2605088"/>
            <a:ext cx="8683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1" name="Line 136"/>
          <p:cNvSpPr>
            <a:spLocks noChangeShapeType="1"/>
          </p:cNvSpPr>
          <p:nvPr/>
        </p:nvSpPr>
        <p:spPr bwMode="auto">
          <a:xfrm>
            <a:off x="936625" y="2811463"/>
            <a:ext cx="8683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2" name="Rectangle 137"/>
          <p:cNvSpPr>
            <a:spLocks noChangeArrowheads="1"/>
          </p:cNvSpPr>
          <p:nvPr/>
        </p:nvSpPr>
        <p:spPr bwMode="auto">
          <a:xfrm>
            <a:off x="936625" y="2811463"/>
            <a:ext cx="86836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3" name="Line 138"/>
          <p:cNvSpPr>
            <a:spLocks noChangeShapeType="1"/>
          </p:cNvSpPr>
          <p:nvPr/>
        </p:nvSpPr>
        <p:spPr bwMode="auto">
          <a:xfrm>
            <a:off x="936625" y="3019425"/>
            <a:ext cx="8683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4" name="Rectangle 139"/>
          <p:cNvSpPr>
            <a:spLocks noChangeArrowheads="1"/>
          </p:cNvSpPr>
          <p:nvPr/>
        </p:nvSpPr>
        <p:spPr bwMode="auto">
          <a:xfrm>
            <a:off x="936625" y="3019425"/>
            <a:ext cx="8683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5" name="Line 140"/>
          <p:cNvSpPr>
            <a:spLocks noChangeShapeType="1"/>
          </p:cNvSpPr>
          <p:nvPr/>
        </p:nvSpPr>
        <p:spPr bwMode="auto">
          <a:xfrm>
            <a:off x="936625" y="3225800"/>
            <a:ext cx="8683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6" name="Rectangle 141"/>
          <p:cNvSpPr>
            <a:spLocks noChangeArrowheads="1"/>
          </p:cNvSpPr>
          <p:nvPr/>
        </p:nvSpPr>
        <p:spPr bwMode="auto">
          <a:xfrm>
            <a:off x="936625" y="3225800"/>
            <a:ext cx="8683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7" name="Line 142"/>
          <p:cNvSpPr>
            <a:spLocks noChangeShapeType="1"/>
          </p:cNvSpPr>
          <p:nvPr/>
        </p:nvSpPr>
        <p:spPr bwMode="auto">
          <a:xfrm>
            <a:off x="936625" y="3433763"/>
            <a:ext cx="8683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8" name="Rectangle 143"/>
          <p:cNvSpPr>
            <a:spLocks noChangeArrowheads="1"/>
          </p:cNvSpPr>
          <p:nvPr/>
        </p:nvSpPr>
        <p:spPr bwMode="auto">
          <a:xfrm>
            <a:off x="936625" y="3433763"/>
            <a:ext cx="8683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9" name="Line 144"/>
          <p:cNvSpPr>
            <a:spLocks noChangeShapeType="1"/>
          </p:cNvSpPr>
          <p:nvPr/>
        </p:nvSpPr>
        <p:spPr bwMode="auto">
          <a:xfrm>
            <a:off x="936625" y="3640138"/>
            <a:ext cx="8683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0" name="Rectangle 145"/>
          <p:cNvSpPr>
            <a:spLocks noChangeArrowheads="1"/>
          </p:cNvSpPr>
          <p:nvPr/>
        </p:nvSpPr>
        <p:spPr bwMode="auto">
          <a:xfrm>
            <a:off x="936625" y="3640138"/>
            <a:ext cx="8683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1" name="Line 146"/>
          <p:cNvSpPr>
            <a:spLocks noChangeShapeType="1"/>
          </p:cNvSpPr>
          <p:nvPr/>
        </p:nvSpPr>
        <p:spPr bwMode="auto">
          <a:xfrm>
            <a:off x="936625" y="3848100"/>
            <a:ext cx="8683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2" name="Rectangle 147"/>
          <p:cNvSpPr>
            <a:spLocks noChangeArrowheads="1"/>
          </p:cNvSpPr>
          <p:nvPr/>
        </p:nvSpPr>
        <p:spPr bwMode="auto">
          <a:xfrm>
            <a:off x="936625" y="3848100"/>
            <a:ext cx="8683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3" name="Line 148"/>
          <p:cNvSpPr>
            <a:spLocks noChangeShapeType="1"/>
          </p:cNvSpPr>
          <p:nvPr/>
        </p:nvSpPr>
        <p:spPr bwMode="auto">
          <a:xfrm>
            <a:off x="936625" y="4054475"/>
            <a:ext cx="8683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4" name="Rectangle 149"/>
          <p:cNvSpPr>
            <a:spLocks noChangeArrowheads="1"/>
          </p:cNvSpPr>
          <p:nvPr/>
        </p:nvSpPr>
        <p:spPr bwMode="auto">
          <a:xfrm>
            <a:off x="936625" y="4054475"/>
            <a:ext cx="8683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5" name="Line 150"/>
          <p:cNvSpPr>
            <a:spLocks noChangeShapeType="1"/>
          </p:cNvSpPr>
          <p:nvPr/>
        </p:nvSpPr>
        <p:spPr bwMode="auto">
          <a:xfrm>
            <a:off x="936625" y="4260850"/>
            <a:ext cx="8683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6" name="Rectangle 151"/>
          <p:cNvSpPr>
            <a:spLocks noChangeArrowheads="1"/>
          </p:cNvSpPr>
          <p:nvPr/>
        </p:nvSpPr>
        <p:spPr bwMode="auto">
          <a:xfrm>
            <a:off x="936625" y="4260850"/>
            <a:ext cx="8683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7" name="Slide Number Placeholder 76"/>
          <p:cNvSpPr>
            <a:spLocks noGrp="1"/>
          </p:cNvSpPr>
          <p:nvPr>
            <p:ph type="sldNum" sz="quarter" idx="12"/>
          </p:nvPr>
        </p:nvSpPr>
        <p:spPr/>
        <p:txBody>
          <a:bodyPr/>
          <a:lstStyle/>
          <a:p>
            <a:pPr>
              <a:defRPr/>
            </a:pPr>
            <a:fld id="{DFDB7291-04F4-4F48-9E2C-2B0C671FA092}" type="slidenum">
              <a:rPr lang="en-US" smtClean="0"/>
              <a:pPr>
                <a:defRPr/>
              </a:pPr>
              <a:t>6</a:t>
            </a:fld>
            <a:endParaRPr lang="en-US" dirty="0"/>
          </a:p>
        </p:txBody>
      </p:sp>
      <p:sp>
        <p:nvSpPr>
          <p:cNvPr id="78" name="Rounded Rectangle 77"/>
          <p:cNvSpPr/>
          <p:nvPr/>
        </p:nvSpPr>
        <p:spPr>
          <a:xfrm>
            <a:off x="201613" y="6538912"/>
            <a:ext cx="6351587" cy="182563"/>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t>Identify the principles and components of accounting information systems.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58"/>
                                        </p:tgtEl>
                                        <p:attrNameLst>
                                          <p:attrName>style.visibility</p:attrName>
                                        </p:attrNameLst>
                                      </p:cBhvr>
                                      <p:to>
                                        <p:strVal val="visible"/>
                                      </p:to>
                                    </p:set>
                                    <p:animEffect transition="in" filter="fade">
                                      <p:cBhvr>
                                        <p:cTn id="7" dur="10"/>
                                        <p:tgtEl>
                                          <p:spTgt spid="27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1"/>
                                        </p:tgtEl>
                                        <p:attrNameLst>
                                          <p:attrName>style.visibility</p:attrName>
                                        </p:attrNameLst>
                                      </p:cBhvr>
                                      <p:to>
                                        <p:strVal val="visible"/>
                                      </p:to>
                                    </p:set>
                                    <p:animEffect transition="in" filter="fade">
                                      <p:cBhvr>
                                        <p:cTn id="10" dur="10"/>
                                        <p:tgtEl>
                                          <p:spTgt spid="27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4"/>
                                        </p:tgtEl>
                                        <p:attrNameLst>
                                          <p:attrName>style.visibility</p:attrName>
                                        </p:attrNameLst>
                                      </p:cBhvr>
                                      <p:to>
                                        <p:strVal val="visible"/>
                                      </p:to>
                                    </p:set>
                                    <p:animEffect transition="in" filter="fade">
                                      <p:cBhvr>
                                        <p:cTn id="13" dur="10"/>
                                        <p:tgtEl>
                                          <p:spTgt spid="27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67"/>
                                        </p:tgtEl>
                                        <p:attrNameLst>
                                          <p:attrName>style.visibility</p:attrName>
                                        </p:attrNameLst>
                                      </p:cBhvr>
                                      <p:to>
                                        <p:strVal val="visible"/>
                                      </p:to>
                                    </p:set>
                                    <p:animEffect transition="in" filter="fade">
                                      <p:cBhvr>
                                        <p:cTn id="16" dur="10"/>
                                        <p:tgtEl>
                                          <p:spTgt spid="27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70"/>
                                        </p:tgtEl>
                                        <p:attrNameLst>
                                          <p:attrName>style.visibility</p:attrName>
                                        </p:attrNameLst>
                                      </p:cBhvr>
                                      <p:to>
                                        <p:strVal val="visible"/>
                                      </p:to>
                                    </p:set>
                                    <p:animEffect transition="in" filter="fade">
                                      <p:cBhvr>
                                        <p:cTn id="19" dur="10"/>
                                        <p:tgtEl>
                                          <p:spTgt spid="277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73"/>
                                        </p:tgtEl>
                                        <p:attrNameLst>
                                          <p:attrName>style.visibility</p:attrName>
                                        </p:attrNameLst>
                                      </p:cBhvr>
                                      <p:to>
                                        <p:strVal val="visible"/>
                                      </p:to>
                                    </p:set>
                                    <p:animEffect transition="in" filter="fade">
                                      <p:cBhvr>
                                        <p:cTn id="22" dur="10"/>
                                        <p:tgtEl>
                                          <p:spTgt spid="277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76"/>
                                        </p:tgtEl>
                                        <p:attrNameLst>
                                          <p:attrName>style.visibility</p:attrName>
                                        </p:attrNameLst>
                                      </p:cBhvr>
                                      <p:to>
                                        <p:strVal val="visible"/>
                                      </p:to>
                                    </p:set>
                                    <p:animEffect transition="in" filter="fade">
                                      <p:cBhvr>
                                        <p:cTn id="25" dur="10"/>
                                        <p:tgtEl>
                                          <p:spTgt spid="27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79"/>
                                        </p:tgtEl>
                                        <p:attrNameLst>
                                          <p:attrName>style.visibility</p:attrName>
                                        </p:attrNameLst>
                                      </p:cBhvr>
                                      <p:to>
                                        <p:strVal val="visible"/>
                                      </p:to>
                                    </p:set>
                                    <p:animEffect transition="in" filter="fade">
                                      <p:cBhvr>
                                        <p:cTn id="28" dur="10"/>
                                        <p:tgtEl>
                                          <p:spTgt spid="277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82"/>
                                        </p:tgtEl>
                                        <p:attrNameLst>
                                          <p:attrName>style.visibility</p:attrName>
                                        </p:attrNameLst>
                                      </p:cBhvr>
                                      <p:to>
                                        <p:strVal val="visible"/>
                                      </p:to>
                                    </p:set>
                                    <p:animEffect transition="in" filter="fade">
                                      <p:cBhvr>
                                        <p:cTn id="31" dur="10"/>
                                        <p:tgtEl>
                                          <p:spTgt spid="278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85"/>
                                        </p:tgtEl>
                                        <p:attrNameLst>
                                          <p:attrName>style.visibility</p:attrName>
                                        </p:attrNameLst>
                                      </p:cBhvr>
                                      <p:to>
                                        <p:strVal val="visible"/>
                                      </p:to>
                                    </p:set>
                                    <p:animEffect transition="in" filter="fade">
                                      <p:cBhvr>
                                        <p:cTn id="34" dur="10"/>
                                        <p:tgtEl>
                                          <p:spTgt spid="2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8" grpId="0"/>
      <p:bldP spid="2761" grpId="0"/>
      <p:bldP spid="2764" grpId="0"/>
      <p:bldP spid="2767" grpId="0"/>
      <p:bldP spid="2770" grpId="0"/>
      <p:bldP spid="2773" grpId="0"/>
      <p:bldP spid="2776" grpId="0"/>
      <p:bldP spid="2779" grpId="0"/>
      <p:bldP spid="2782" grpId="0"/>
      <p:bldP spid="27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C2:	</a:t>
            </a:r>
            <a:br>
              <a:rPr lang="en-US" altLang="en-US" dirty="0" smtClean="0"/>
            </a:br>
            <a:r>
              <a:rPr lang="en-US" dirty="0" smtClean="0">
                <a:solidFill>
                  <a:prstClr val="black"/>
                </a:solidFill>
              </a:rPr>
              <a:t>Explain </a:t>
            </a:r>
            <a:r>
              <a:rPr lang="en-US" dirty="0">
                <a:solidFill>
                  <a:prstClr val="black"/>
                </a:solidFill>
              </a:rPr>
              <a:t>the goals and uses of special journals.</a:t>
            </a:r>
            <a:br>
              <a:rPr lang="en-US" dirty="0">
                <a:solidFill>
                  <a:prstClr val="black"/>
                </a:solidFill>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7325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DFDB7291-04F4-4F48-9E2C-2B0C671FA092}" type="slidenum">
              <a:rPr lang="en-US" smtClean="0"/>
              <a:pPr>
                <a:defRPr/>
              </a:pPr>
              <a:t>7</a:t>
            </a:fld>
            <a:endParaRPr lang="en-US" dirty="0"/>
          </a:p>
        </p:txBody>
      </p:sp>
      <p:sp>
        <p:nvSpPr>
          <p:cNvPr id="9" name="TextBox 8"/>
          <p:cNvSpPr txBox="1"/>
          <p:nvPr/>
        </p:nvSpPr>
        <p:spPr>
          <a:xfrm>
            <a:off x="2171700" y="983159"/>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685800" y="6781800"/>
            <a:ext cx="1905000" cy="457200"/>
          </a:xfrm>
          <a:prstGeom prst="rect">
            <a:avLst/>
          </a:prstGeom>
          <a:noFill/>
          <a:ln w="12700">
            <a:noFill/>
            <a:miter lim="800000"/>
            <a:headEnd/>
            <a:tailEnd/>
          </a:ln>
        </p:spPr>
        <p:txBody>
          <a:bodyPr wrap="none" anchor="ctr"/>
          <a:lstStyle/>
          <a:p>
            <a:endParaRPr lang="en-US" altLang="en-US" dirty="0"/>
          </a:p>
        </p:txBody>
      </p:sp>
      <p:sp>
        <p:nvSpPr>
          <p:cNvPr id="97283" name="Rectangle 3"/>
          <p:cNvSpPr>
            <a:spLocks noGrp="1" noChangeArrowheads="1"/>
          </p:cNvSpPr>
          <p:nvPr>
            <p:ph type="title"/>
          </p:nvPr>
        </p:nvSpPr>
        <p:spPr>
          <a:xfrm>
            <a:off x="457200" y="533400"/>
            <a:ext cx="8229600" cy="884238"/>
          </a:xfrm>
        </p:spPr>
        <p:txBody>
          <a:bodyPr/>
          <a:lstStyle/>
          <a:p>
            <a:pPr eaLnBrk="1" hangingPunct="1"/>
            <a:r>
              <a:rPr lang="en-US" altLang="en-US" b="1" dirty="0" smtClean="0"/>
              <a:t>Special Journals in Accounting</a:t>
            </a:r>
          </a:p>
        </p:txBody>
      </p:sp>
      <p:pic>
        <p:nvPicPr>
          <p:cNvPr id="97285" name="Picture 7"/>
          <p:cNvPicPr>
            <a:picLocks noChangeAspect="1" noChangeArrowheads="1"/>
          </p:cNvPicPr>
          <p:nvPr/>
        </p:nvPicPr>
        <p:blipFill>
          <a:blip r:embed="rId3" cstate="print"/>
          <a:srcRect/>
          <a:stretch>
            <a:fillRect/>
          </a:stretch>
        </p:blipFill>
        <p:spPr bwMode="auto">
          <a:xfrm>
            <a:off x="1066800" y="1393825"/>
            <a:ext cx="7239000" cy="2568575"/>
          </a:xfrm>
          <a:prstGeom prst="rect">
            <a:avLst/>
          </a:prstGeom>
          <a:noFill/>
          <a:ln w="9525">
            <a:noFill/>
            <a:miter lim="800000"/>
            <a:headEnd/>
            <a:tailEnd/>
          </a:ln>
        </p:spPr>
      </p:pic>
      <p:pic>
        <p:nvPicPr>
          <p:cNvPr id="97286" name="Picture 8"/>
          <p:cNvPicPr>
            <a:picLocks noChangeAspect="1" noChangeArrowheads="1"/>
          </p:cNvPicPr>
          <p:nvPr/>
        </p:nvPicPr>
        <p:blipFill>
          <a:blip r:embed="rId4" cstate="print"/>
          <a:srcRect/>
          <a:stretch>
            <a:fillRect/>
          </a:stretch>
        </p:blipFill>
        <p:spPr bwMode="auto">
          <a:xfrm>
            <a:off x="2438400" y="3930650"/>
            <a:ext cx="4616450" cy="2622550"/>
          </a:xfrm>
          <a:prstGeom prst="rect">
            <a:avLst/>
          </a:prstGeom>
          <a:noFill/>
          <a:ln w="9525">
            <a:no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8193F792-8F65-400F-AE50-2D8BB7BD56E5}" type="slidenum">
              <a:rPr lang="en-US" smtClean="0"/>
              <a:pPr>
                <a:defRPr/>
              </a:pPr>
              <a:t>8</a:t>
            </a:fld>
            <a:endParaRPr lang="en-US" dirty="0"/>
          </a:p>
        </p:txBody>
      </p:sp>
      <p:sp>
        <p:nvSpPr>
          <p:cNvPr id="10" name="Rounded Rectangle 9"/>
          <p:cNvSpPr/>
          <p:nvPr/>
        </p:nvSpPr>
        <p:spPr>
          <a:xfrm>
            <a:off x="201613" y="6553200"/>
            <a:ext cx="4141787" cy="1682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smtClean="0">
                <a:solidFill>
                  <a:prstClr val="black"/>
                </a:solidFill>
                <a:latin typeface="Calibri"/>
              </a:rPr>
              <a:t>Explain </a:t>
            </a:r>
            <a:r>
              <a:rPr lang="en-US" sz="1100" dirty="0">
                <a:solidFill>
                  <a:prstClr val="black"/>
                </a:solidFill>
                <a:latin typeface="Calibri"/>
              </a:rPr>
              <a:t>the goals and uses of special journals.</a:t>
            </a:r>
          </a:p>
        </p:txBody>
      </p:sp>
      <p:sp>
        <p:nvSpPr>
          <p:cNvPr id="11" name="TextBox 10"/>
          <p:cNvSpPr txBox="1"/>
          <p:nvPr/>
        </p:nvSpPr>
        <p:spPr>
          <a:xfrm>
            <a:off x="8077200" y="130470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7.3</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50723"/>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C3:	</a:t>
            </a:r>
            <a:br>
              <a:rPr lang="en-US" altLang="en-US" dirty="0" smtClean="0"/>
            </a:br>
            <a:r>
              <a:rPr lang="en-US" dirty="0" smtClean="0">
                <a:solidFill>
                  <a:prstClr val="black"/>
                </a:solidFill>
              </a:rPr>
              <a:t>Describe </a:t>
            </a:r>
            <a:r>
              <a:rPr lang="en-US" dirty="0">
                <a:solidFill>
                  <a:prstClr val="black"/>
                </a:solidFill>
              </a:rPr>
              <a:t>the use of controlling accounts and subsidiary ledgers. </a:t>
            </a:r>
            <a:br>
              <a:rPr lang="en-US" dirty="0">
                <a:solidFill>
                  <a:prstClr val="black"/>
                </a:solidFill>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034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7749" y="4800600"/>
            <a:ext cx="7315200" cy="8731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54A9D0BA-94ED-428D-BF9B-D85D8855E6F7}" type="slidenum">
              <a:rPr lang="en-US" smtClean="0"/>
              <a:pPr>
                <a:defRPr/>
              </a:pPr>
              <a:t>9</a:t>
            </a:fld>
            <a:endParaRPr lang="en-US" dirty="0"/>
          </a:p>
        </p:txBody>
      </p:sp>
      <p:sp>
        <p:nvSpPr>
          <p:cNvPr id="9" name="TextBox 8"/>
          <p:cNvSpPr txBox="1"/>
          <p:nvPr/>
        </p:nvSpPr>
        <p:spPr>
          <a:xfrm>
            <a:off x="2171700" y="983159"/>
            <a:ext cx="46863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4069</TotalTime>
  <Words>6197</Words>
  <Application>Microsoft Office PowerPoint</Application>
  <PresentationFormat>On-screen Show (4:3)</PresentationFormat>
  <Paragraphs>627</Paragraphs>
  <Slides>37</Slides>
  <Notes>37</Notes>
  <HiddenSlides>0</HiddenSlides>
  <MMClips>0</MMClips>
  <ScaleCrop>false</ScaleCrop>
  <HeadingPairs>
    <vt:vector size="8" baseType="variant">
      <vt:variant>
        <vt:lpstr>Fonts Used</vt:lpstr>
      </vt:variant>
      <vt:variant>
        <vt:i4>10</vt:i4>
      </vt:variant>
      <vt:variant>
        <vt:lpstr>Theme</vt:lpstr>
      </vt:variant>
      <vt:variant>
        <vt:i4>9</vt:i4>
      </vt:variant>
      <vt:variant>
        <vt:lpstr>Embedded OLE Servers</vt:lpstr>
      </vt:variant>
      <vt:variant>
        <vt:i4>1</vt:i4>
      </vt:variant>
      <vt:variant>
        <vt:lpstr>Slide Titles</vt:lpstr>
      </vt:variant>
      <vt:variant>
        <vt:i4>37</vt:i4>
      </vt:variant>
    </vt:vector>
  </HeadingPairs>
  <TitlesOfParts>
    <vt:vector size="57" baseType="lpstr">
      <vt:lpstr>ＭＳ Ｐゴシック</vt:lpstr>
      <vt:lpstr>Arial</vt:lpstr>
      <vt:lpstr>Arial Narrow</vt:lpstr>
      <vt:lpstr>Arial Rounded MT Bold</vt:lpstr>
      <vt:lpstr>Berlin Sans FB</vt:lpstr>
      <vt:lpstr>Calibri</vt:lpstr>
      <vt:lpstr>Palatino Linotype</vt:lpstr>
      <vt:lpstr>Times</vt:lpstr>
      <vt:lpstr>Times New Roman</vt:lpstr>
      <vt:lpstr>Wingdings</vt:lpstr>
      <vt:lpstr>Office Theme</vt:lpstr>
      <vt:lpstr>16_Office Theme</vt:lpstr>
      <vt:lpstr>1_Office Theme</vt:lpstr>
      <vt:lpstr>2_Office Theme</vt:lpstr>
      <vt:lpstr>3_Office Theme</vt:lpstr>
      <vt:lpstr>4_Office Theme</vt:lpstr>
      <vt:lpstr>5_Office Theme</vt:lpstr>
      <vt:lpstr>6_Office Theme</vt:lpstr>
      <vt:lpstr>7_Office Theme</vt:lpstr>
      <vt:lpstr>Microsoft ClipArt Gallery</vt:lpstr>
      <vt:lpstr>Accounting Information Systems</vt:lpstr>
      <vt:lpstr>PowerPoint Presentation</vt:lpstr>
      <vt:lpstr>   C1:  Identify the principles and components of accounting information systems.   </vt:lpstr>
      <vt:lpstr>System Principles</vt:lpstr>
      <vt:lpstr>System Components</vt:lpstr>
      <vt:lpstr>PowerPoint Presentation</vt:lpstr>
      <vt:lpstr>   C2:  Explain the goals and uses of special journals.   </vt:lpstr>
      <vt:lpstr>Special Journals in Accounting</vt:lpstr>
      <vt:lpstr>   C3:  Describe the use of controlling accounts and subsidiary ledgers.    </vt:lpstr>
      <vt:lpstr>Subsidiary Ledgers</vt:lpstr>
      <vt:lpstr>Accounts Receivable Ledger</vt:lpstr>
      <vt:lpstr>PowerPoint Presentation</vt:lpstr>
      <vt:lpstr>   P1:  Journalize and post transactions using special journals.   </vt:lpstr>
      <vt:lpstr>Sales Journal</vt:lpstr>
      <vt:lpstr>   P2:  Prepare and prove the accuracy of subsidiary ledgers.   </vt:lpstr>
      <vt:lpstr>Proving the Ledgers</vt:lpstr>
      <vt:lpstr>Sales Taxes</vt:lpstr>
      <vt:lpstr>Sales Returns and Allowances</vt:lpstr>
      <vt:lpstr>PowerPoint Presentation</vt:lpstr>
      <vt:lpstr>PowerPoint Presentation</vt:lpstr>
      <vt:lpstr>Footing, Crossfooting, and Posting</vt:lpstr>
      <vt:lpstr>PowerPoint Presentation</vt:lpstr>
      <vt:lpstr>PowerPoint Presentation</vt:lpstr>
      <vt:lpstr>Proving the Ledger</vt:lpstr>
      <vt:lpstr>PowerPoint Presentation</vt:lpstr>
      <vt:lpstr>PowerPoint Presentation</vt:lpstr>
      <vt:lpstr>General Journal Transactions</vt:lpstr>
      <vt:lpstr>PowerPoint Presentation</vt:lpstr>
      <vt:lpstr>Technology-Based Accounting Systems</vt:lpstr>
      <vt:lpstr>Data Processing in Accounting</vt:lpstr>
      <vt:lpstr>Computer Networks in Accounting</vt:lpstr>
      <vt:lpstr>Enterprise Resource  Planning Software (ERP)</vt:lpstr>
      <vt:lpstr>Cloud Computing</vt:lpstr>
      <vt:lpstr>   A1:   Compute segment return on assets and use it to evaluate segment performance.    </vt:lpstr>
      <vt:lpstr>Segment Return on Assets</vt:lpstr>
      <vt:lpstr>Segment Return on Assets</vt:lpstr>
      <vt:lpstr>End of Chapter 7</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311</cp:revision>
  <dcterms:created xsi:type="dcterms:W3CDTF">2008-06-11T19:43:46Z</dcterms:created>
  <dcterms:modified xsi:type="dcterms:W3CDTF">2018-01-01T23:58:27Z</dcterms:modified>
</cp:coreProperties>
</file>