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 id="2147483758" r:id="rId2"/>
  </p:sldMasterIdLst>
  <p:notesMasterIdLst>
    <p:notesMasterId r:id="rId23"/>
  </p:notesMasterIdLst>
  <p:handoutMasterIdLst>
    <p:handoutMasterId r:id="rId24"/>
  </p:handoutMasterIdLst>
  <p:sldIdLst>
    <p:sldId id="279" r:id="rId3"/>
    <p:sldId id="257" r:id="rId4"/>
    <p:sldId id="274" r:id="rId5"/>
    <p:sldId id="275" r:id="rId6"/>
    <p:sldId id="258" r:id="rId7"/>
    <p:sldId id="276" r:id="rId8"/>
    <p:sldId id="259" r:id="rId9"/>
    <p:sldId id="260" r:id="rId10"/>
    <p:sldId id="261" r:id="rId11"/>
    <p:sldId id="262" r:id="rId12"/>
    <p:sldId id="267" r:id="rId13"/>
    <p:sldId id="268" r:id="rId14"/>
    <p:sldId id="269" r:id="rId15"/>
    <p:sldId id="270" r:id="rId16"/>
    <p:sldId id="263" r:id="rId17"/>
    <p:sldId id="264" r:id="rId18"/>
    <p:sldId id="265" r:id="rId19"/>
    <p:sldId id="266" r:id="rId20"/>
    <p:sldId id="271" r:id="rId21"/>
    <p:sldId id="273" r:id="rId22"/>
  </p:sldIdLst>
  <p:sldSz cx="9144000" cy="6858000" type="screen4x3"/>
  <p:notesSz cx="9144000" cy="6858000"/>
  <p:custDataLst>
    <p:tags r:id="rId2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380" autoAdjust="0"/>
  </p:normalViewPr>
  <p:slideViewPr>
    <p:cSldViewPr>
      <p:cViewPr varScale="1">
        <p:scale>
          <a:sx n="60" d="100"/>
          <a:sy n="60" d="100"/>
        </p:scale>
        <p:origin x="780" y="56"/>
      </p:cViewPr>
      <p:guideLst>
        <p:guide orient="horz" pos="2160"/>
        <p:guide pos="2880"/>
      </p:guideLst>
    </p:cSldViewPr>
  </p:slideViewPr>
  <p:outlineViewPr>
    <p:cViewPr>
      <p:scale>
        <a:sx n="33" d="100"/>
        <a:sy n="33" d="100"/>
      </p:scale>
      <p:origin x="0" y="-2448"/>
    </p:cViewPr>
  </p:outlineViewPr>
  <p:notesTextViewPr>
    <p:cViewPr>
      <p:scale>
        <a:sx n="100" d="100"/>
        <a:sy n="100" d="100"/>
      </p:scale>
      <p:origin x="0" y="0"/>
    </p:cViewPr>
  </p:notesTextViewPr>
  <p:notesViewPr>
    <p:cSldViewPr>
      <p:cViewPr>
        <p:scale>
          <a:sx n="70" d="100"/>
          <a:sy n="70" d="100"/>
        </p:scale>
        <p:origin x="1008"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0CD81899-93AF-4D9D-81EE-344B153CD272}"/>
              </a:ext>
            </a:extLst>
          </p:cNvPr>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smtClean="0">
                <a:latin typeface="Arial" charset="0"/>
                <a:ea typeface="ＭＳ Ｐゴシック" charset="0"/>
              </a:defRPr>
            </a:lvl1pPr>
          </a:lstStyle>
          <a:p>
            <a:pPr>
              <a:defRPr/>
            </a:pPr>
            <a:endParaRPr lang="en-US"/>
          </a:p>
        </p:txBody>
      </p:sp>
      <p:sp>
        <p:nvSpPr>
          <p:cNvPr id="3" name="Date Placeholder 2">
            <a:extLst>
              <a:ext uri="{FF2B5EF4-FFF2-40B4-BE49-F238E27FC236}">
                <a16:creationId xmlns:a16="http://schemas.microsoft.com/office/drawing/2014/main" xmlns="" id="{F08882BF-6508-4225-9C13-B26F66122B94}"/>
              </a:ext>
            </a:extLst>
          </p:cNvPr>
          <p:cNvSpPr>
            <a:spLocks noGrp="1"/>
          </p:cNvSpPr>
          <p:nvPr>
            <p:ph type="dt" sz="quarter" idx="1"/>
          </p:nvPr>
        </p:nvSpPr>
        <p:spPr>
          <a:xfrm>
            <a:off x="5179484" y="0"/>
            <a:ext cx="3962400" cy="3429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AE11A572-E321-4FEF-834D-62FFAFABE66F}" type="datetimeFigureOut">
              <a:rPr lang="en-US" altLang="en-US"/>
              <a:pPr/>
              <a:t>9/16/2018</a:t>
            </a:fld>
            <a:endParaRPr lang="en-US" altLang="en-US"/>
          </a:p>
        </p:txBody>
      </p:sp>
      <p:sp>
        <p:nvSpPr>
          <p:cNvPr id="4" name="Footer Placeholder 3">
            <a:extLst>
              <a:ext uri="{FF2B5EF4-FFF2-40B4-BE49-F238E27FC236}">
                <a16:creationId xmlns:a16="http://schemas.microsoft.com/office/drawing/2014/main" xmlns="" id="{299C8EB0-10E9-42A5-87D6-6CB5DFAA2216}"/>
              </a:ext>
            </a:extLst>
          </p:cNvPr>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smtClean="0">
                <a:latin typeface="Arial" charset="0"/>
                <a:ea typeface="ＭＳ Ｐゴシック" charset="0"/>
              </a:defRPr>
            </a:lvl1pPr>
          </a:lstStyle>
          <a:p>
            <a:pPr>
              <a:defRPr/>
            </a:pPr>
            <a:endParaRPr lang="en-US"/>
          </a:p>
        </p:txBody>
      </p:sp>
      <p:sp>
        <p:nvSpPr>
          <p:cNvPr id="5" name="Slide Number Placeholder 4">
            <a:extLst>
              <a:ext uri="{FF2B5EF4-FFF2-40B4-BE49-F238E27FC236}">
                <a16:creationId xmlns:a16="http://schemas.microsoft.com/office/drawing/2014/main" xmlns="" id="{CBD14A8E-7F67-4B75-9A33-48E8B623C60A}"/>
              </a:ext>
            </a:extLst>
          </p:cNvPr>
          <p:cNvSpPr>
            <a:spLocks noGrp="1"/>
          </p:cNvSpPr>
          <p:nvPr>
            <p:ph type="sldNum" sz="quarter" idx="3"/>
          </p:nvPr>
        </p:nvSpPr>
        <p:spPr>
          <a:xfrm>
            <a:off x="5179484" y="6513910"/>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A75CDB9-6034-4256-A675-4F578274C331}" type="slidenum">
              <a:rPr lang="en-US" altLang="en-US"/>
              <a:pPr/>
              <a:t>‹#›</a:t>
            </a:fld>
            <a:endParaRPr lang="en-US" altLang="en-US"/>
          </a:p>
        </p:txBody>
      </p:sp>
    </p:spTree>
    <p:extLst>
      <p:ext uri="{BB962C8B-B14F-4D97-AF65-F5344CB8AC3E}">
        <p14:creationId xmlns:p14="http://schemas.microsoft.com/office/powerpoint/2010/main" val="10463660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266BF8E9-2D46-40BD-AF9D-8AC179B8991C}"/>
              </a:ext>
            </a:extLst>
          </p:cNvPr>
          <p:cNvSpPr>
            <a:spLocks noGrp="1"/>
          </p:cNvSpPr>
          <p:nvPr>
            <p:ph type="hdr" sz="quarter"/>
          </p:nvPr>
        </p:nvSpPr>
        <p:spPr>
          <a:xfrm>
            <a:off x="0" y="0"/>
            <a:ext cx="3962400" cy="342900"/>
          </a:xfrm>
          <a:prstGeom prst="rect">
            <a:avLst/>
          </a:prstGeom>
        </p:spPr>
        <p:txBody>
          <a:bodyPr vert="horz" lIns="91440" tIns="45720" rIns="91440" bIns="45720" rtlCol="0"/>
          <a:lstStyle>
            <a:lvl1pPr algn="l" eaLnBrk="1" hangingPunct="1">
              <a:defRPr sz="1200">
                <a:latin typeface="Arial" charset="0"/>
                <a:ea typeface="+mn-ea"/>
              </a:defRPr>
            </a:lvl1pPr>
          </a:lstStyle>
          <a:p>
            <a:pPr>
              <a:defRPr/>
            </a:pPr>
            <a:endParaRPr lang="en-US"/>
          </a:p>
        </p:txBody>
      </p:sp>
      <p:sp>
        <p:nvSpPr>
          <p:cNvPr id="3" name="Date Placeholder 2">
            <a:extLst>
              <a:ext uri="{FF2B5EF4-FFF2-40B4-BE49-F238E27FC236}">
                <a16:creationId xmlns:a16="http://schemas.microsoft.com/office/drawing/2014/main" xmlns="" id="{CC7CFD23-8B1E-4C1E-8657-FFBBFAC7B45D}"/>
              </a:ext>
            </a:extLst>
          </p:cNvPr>
          <p:cNvSpPr>
            <a:spLocks noGrp="1"/>
          </p:cNvSpPr>
          <p:nvPr>
            <p:ph type="dt" idx="1"/>
          </p:nvPr>
        </p:nvSpPr>
        <p:spPr>
          <a:xfrm>
            <a:off x="5179484" y="0"/>
            <a:ext cx="3962400" cy="3429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F7D4276E-22BC-4F1C-ABDD-B6A314B039C5}" type="datetimeFigureOut">
              <a:rPr lang="en-US" altLang="en-US"/>
              <a:pPr/>
              <a:t>9/16/2018</a:t>
            </a:fld>
            <a:endParaRPr lang="en-US" altLang="en-US"/>
          </a:p>
        </p:txBody>
      </p:sp>
      <p:sp>
        <p:nvSpPr>
          <p:cNvPr id="4" name="Slide Image Placeholder 3">
            <a:extLst>
              <a:ext uri="{FF2B5EF4-FFF2-40B4-BE49-F238E27FC236}">
                <a16:creationId xmlns:a16="http://schemas.microsoft.com/office/drawing/2014/main" xmlns="" id="{EED4A3D5-F0AE-47F0-B591-49CBB941ADC8}"/>
              </a:ext>
            </a:extLst>
          </p:cNvPr>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566A8EB1-0076-4BFE-B54E-68B23C014038}"/>
              </a:ext>
            </a:extLst>
          </p:cNvPr>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D4B79CE3-1607-4DEE-B7BA-E1DB3105E86A}"/>
              </a:ext>
            </a:extLst>
          </p:cNvPr>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eaLnBrk="1" hangingPunct="1">
              <a:defRPr sz="1200">
                <a:latin typeface="Arial" charset="0"/>
                <a:ea typeface="+mn-ea"/>
              </a:defRPr>
            </a:lvl1pPr>
          </a:lstStyle>
          <a:p>
            <a:pPr>
              <a:defRPr/>
            </a:pPr>
            <a:endParaRPr lang="en-US"/>
          </a:p>
        </p:txBody>
      </p:sp>
      <p:sp>
        <p:nvSpPr>
          <p:cNvPr id="7" name="Slide Number Placeholder 6">
            <a:extLst>
              <a:ext uri="{FF2B5EF4-FFF2-40B4-BE49-F238E27FC236}">
                <a16:creationId xmlns:a16="http://schemas.microsoft.com/office/drawing/2014/main" xmlns="" id="{9092F76F-B168-48E2-8C73-499A9FE82C37}"/>
              </a:ext>
            </a:extLst>
          </p:cNvPr>
          <p:cNvSpPr>
            <a:spLocks noGrp="1"/>
          </p:cNvSpPr>
          <p:nvPr>
            <p:ph type="sldNum" sz="quarter" idx="5"/>
          </p:nvPr>
        </p:nvSpPr>
        <p:spPr>
          <a:xfrm>
            <a:off x="5179484" y="6513910"/>
            <a:ext cx="3962400" cy="3429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CEEB2C66-9D3D-46A1-867D-43439CC8D9DC}" type="slidenum">
              <a:rPr lang="en-US" altLang="en-US"/>
              <a:pPr/>
              <a:t>‹#›</a:t>
            </a:fld>
            <a:endParaRPr lang="en-US" altLang="en-US"/>
          </a:p>
        </p:txBody>
      </p:sp>
    </p:spTree>
    <p:extLst>
      <p:ext uri="{BB962C8B-B14F-4D97-AF65-F5344CB8AC3E}">
        <p14:creationId xmlns:p14="http://schemas.microsoft.com/office/powerpoint/2010/main" val="185829307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Chapter 4: Administrative Law</a:t>
            </a:r>
          </a:p>
        </p:txBody>
      </p:sp>
      <p:sp>
        <p:nvSpPr>
          <p:cNvPr id="4" name="Slide Number Placeholder 3"/>
          <p:cNvSpPr>
            <a:spLocks noGrp="1"/>
          </p:cNvSpPr>
          <p:nvPr>
            <p:ph type="sldNum" sz="quarter" idx="10"/>
          </p:nvPr>
        </p:nvSpPr>
        <p:spPr/>
        <p:txBody>
          <a:bodyPr/>
          <a:lstStyle/>
          <a:p>
            <a:pPr>
              <a:defRPr/>
            </a:pPr>
            <a:fld id="{4AAD8207-AC3C-4131-9A02-6C330612A112}" type="slidenum">
              <a:rPr lang="en-US" altLang="en-US" smtClean="0"/>
              <a:pPr>
                <a:defRPr/>
              </a:pPr>
              <a:t>1</a:t>
            </a:fld>
            <a:endParaRPr lang="en-US" altLang="en-US"/>
          </a:p>
        </p:txBody>
      </p:sp>
    </p:spTree>
    <p:extLst>
      <p:ext uri="{BB962C8B-B14F-4D97-AF65-F5344CB8AC3E}">
        <p14:creationId xmlns:p14="http://schemas.microsoft.com/office/powerpoint/2010/main" val="2692882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a:extLst>
              <a:ext uri="{FF2B5EF4-FFF2-40B4-BE49-F238E27FC236}">
                <a16:creationId xmlns:a16="http://schemas.microsoft.com/office/drawing/2014/main" xmlns="" id="{D34B72D7-8D77-4229-AFC7-D18FCC5A2B6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8" name="Notes Placeholder 2">
            <a:extLst>
              <a:ext uri="{FF2B5EF4-FFF2-40B4-BE49-F238E27FC236}">
                <a16:creationId xmlns:a16="http://schemas.microsoft.com/office/drawing/2014/main" xmlns="" id="{C18E8131-FEBA-485F-BDA4-A059196E98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In terms of judicial limitations on an agency’s powers, interested parties may challenge administrative rules in court. A court may review the agency’s findings of facts, interpretation of rules, and the scope of the agency’s power in making rules.</a:t>
            </a:r>
          </a:p>
        </p:txBody>
      </p:sp>
      <p:sp>
        <p:nvSpPr>
          <p:cNvPr id="24579" name="Slide Number Placeholder 3">
            <a:extLst>
              <a:ext uri="{FF2B5EF4-FFF2-40B4-BE49-F238E27FC236}">
                <a16:creationId xmlns:a16="http://schemas.microsoft.com/office/drawing/2014/main" xmlns="" id="{66B23B37-FDF0-4EEC-8F1D-7055FF12BE7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8D66EE9-AA39-4CED-8D2C-665734127E6B}" type="slidenum">
              <a:rPr lang="en-US" altLang="en-US" sz="1200"/>
              <a:pPr/>
              <a:t>13</a:t>
            </a:fld>
            <a:endParaRPr lang="en-US" altLang="en-US" sz="1200"/>
          </a:p>
        </p:txBody>
      </p:sp>
    </p:spTree>
    <p:extLst>
      <p:ext uri="{BB962C8B-B14F-4D97-AF65-F5344CB8AC3E}">
        <p14:creationId xmlns:p14="http://schemas.microsoft.com/office/powerpoint/2010/main" val="35928132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xmlns="" id="{71AE2371-6583-498F-BE07-A11E8365D6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a:extLst>
              <a:ext uri="{FF2B5EF4-FFF2-40B4-BE49-F238E27FC236}">
                <a16:creationId xmlns:a16="http://schemas.microsoft.com/office/drawing/2014/main" xmlns="" id="{C34F6849-65EE-4786-AF32-5B4C4F02B8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In terms of informational limitations on agency powers, agencies’ responsibilities regarding public access to information are governed by the Freedom of Information Act, the Government in Sunshine Act, and the Privacy Act of 1974.</a:t>
            </a:r>
          </a:p>
        </p:txBody>
      </p:sp>
      <p:sp>
        <p:nvSpPr>
          <p:cNvPr id="26627" name="Slide Number Placeholder 3">
            <a:extLst>
              <a:ext uri="{FF2B5EF4-FFF2-40B4-BE49-F238E27FC236}">
                <a16:creationId xmlns:a16="http://schemas.microsoft.com/office/drawing/2014/main" xmlns="" id="{055D08DA-FB62-4B37-A3DA-089B91746CD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389A55B-3D1D-4A28-AF03-0F3D7AFE6CC8}" type="slidenum">
              <a:rPr lang="en-US" altLang="en-US" sz="1200"/>
              <a:pPr/>
              <a:t>14</a:t>
            </a:fld>
            <a:endParaRPr lang="en-US" altLang="en-US" sz="1200"/>
          </a:p>
        </p:txBody>
      </p:sp>
    </p:spTree>
    <p:extLst>
      <p:ext uri="{BB962C8B-B14F-4D97-AF65-F5344CB8AC3E}">
        <p14:creationId xmlns:p14="http://schemas.microsoft.com/office/powerpoint/2010/main" val="7700163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a:extLst>
              <a:ext uri="{FF2B5EF4-FFF2-40B4-BE49-F238E27FC236}">
                <a16:creationId xmlns:a16="http://schemas.microsoft.com/office/drawing/2014/main" xmlns="" id="{5233A916-3F5B-47E0-8ABD-49752C803E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Notes Placeholder 2">
            <a:extLst>
              <a:ext uri="{FF2B5EF4-FFF2-40B4-BE49-F238E27FC236}">
                <a16:creationId xmlns:a16="http://schemas.microsoft.com/office/drawing/2014/main" xmlns="" id="{26576703-CF1D-4A06-9391-2468C10BDC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Freedom of Information Act, or “FOIA,” requires that federal agencies publish in the Federal Register specific places where the public can access agency information.  Any individual or business may make a Freedom of Information Act request.  Information may be obtained regarding how an agency acquires and spends its money.</a:t>
            </a:r>
          </a:p>
        </p:txBody>
      </p:sp>
      <p:sp>
        <p:nvSpPr>
          <p:cNvPr id="28675" name="Slide Number Placeholder 3">
            <a:extLst>
              <a:ext uri="{FF2B5EF4-FFF2-40B4-BE49-F238E27FC236}">
                <a16:creationId xmlns:a16="http://schemas.microsoft.com/office/drawing/2014/main" xmlns="" id="{4F3B7652-5573-4C65-8B95-ABF29A99278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C87E3E2-8942-47ED-BF7E-1EFC3722B233}" type="slidenum">
              <a:rPr lang="en-US" altLang="en-US" sz="1200"/>
              <a:pPr/>
              <a:t>15</a:t>
            </a:fld>
            <a:endParaRPr lang="en-US" altLang="en-US" sz="1200"/>
          </a:p>
        </p:txBody>
      </p:sp>
    </p:spTree>
    <p:extLst>
      <p:ext uri="{BB962C8B-B14F-4D97-AF65-F5344CB8AC3E}">
        <p14:creationId xmlns:p14="http://schemas.microsoft.com/office/powerpoint/2010/main" val="40556462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a:extLst>
              <a:ext uri="{FF2B5EF4-FFF2-40B4-BE49-F238E27FC236}">
                <a16:creationId xmlns:a16="http://schemas.microsoft.com/office/drawing/2014/main" xmlns="" id="{3302D1F7-02A2-4F2F-942C-F7A50485B7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2" name="Notes Placeholder 2">
            <a:extLst>
              <a:ext uri="{FF2B5EF4-FFF2-40B4-BE49-F238E27FC236}">
                <a16:creationId xmlns:a16="http://schemas.microsoft.com/office/drawing/2014/main" xmlns="" id="{75C2BC99-FB2B-470B-9252-A20FA3EADE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Pursuant to the Freedom of Information Act, statistics and other information collected by an agency on particular topics are available.  The FOIA also allows citizens access to any records the government has about them, although there are exceptions, including national security, internal agency matters (for example, personnel issues,) criminal investigations, financial institutions, and an individual’s private life.</a:t>
            </a:r>
          </a:p>
        </p:txBody>
      </p:sp>
      <p:sp>
        <p:nvSpPr>
          <p:cNvPr id="30723" name="Slide Number Placeholder 3">
            <a:extLst>
              <a:ext uri="{FF2B5EF4-FFF2-40B4-BE49-F238E27FC236}">
                <a16:creationId xmlns:a16="http://schemas.microsoft.com/office/drawing/2014/main" xmlns="" id="{17A28709-D462-4165-89E4-23B675B49D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445D489-ABD2-42DF-AF30-B9A1CFD7CE6E}" type="slidenum">
              <a:rPr lang="en-US" altLang="en-US" sz="1200"/>
              <a:pPr/>
              <a:t>16</a:t>
            </a:fld>
            <a:endParaRPr lang="en-US" altLang="en-US" sz="1200"/>
          </a:p>
        </p:txBody>
      </p:sp>
    </p:spTree>
    <p:extLst>
      <p:ext uri="{BB962C8B-B14F-4D97-AF65-F5344CB8AC3E}">
        <p14:creationId xmlns:p14="http://schemas.microsoft.com/office/powerpoint/2010/main" val="37635128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a:extLst>
              <a:ext uri="{FF2B5EF4-FFF2-40B4-BE49-F238E27FC236}">
                <a16:creationId xmlns:a16="http://schemas.microsoft.com/office/drawing/2014/main" xmlns="" id="{F69E5488-A720-4097-B4B1-2328CB7E32A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a:extLst>
              <a:ext uri="{FF2B5EF4-FFF2-40B4-BE49-F238E27FC236}">
                <a16:creationId xmlns:a16="http://schemas.microsoft.com/office/drawing/2014/main" xmlns="" id="{0AC19BD5-ECD9-4B67-A1EF-D8562B23E23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“Government in Sunshine” Act requires that agency meetings be open to the public if the agency is headed by “collegiate body” (in other words, two or more persons, with the majority appointed by the president upon the “advice and consent” of the Senate.)  Such agencies must keep records of any closed meetings.</a:t>
            </a:r>
          </a:p>
        </p:txBody>
      </p:sp>
      <p:sp>
        <p:nvSpPr>
          <p:cNvPr id="32771" name="Slide Number Placeholder 3">
            <a:extLst>
              <a:ext uri="{FF2B5EF4-FFF2-40B4-BE49-F238E27FC236}">
                <a16:creationId xmlns:a16="http://schemas.microsoft.com/office/drawing/2014/main" xmlns="" id="{7BD45EB0-D089-438C-9DC9-6333E74E3A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8AB5353-C5C3-4637-83C1-5CF2028A7BEC}" type="slidenum">
              <a:rPr lang="en-US" altLang="en-US" sz="1200"/>
              <a:pPr/>
              <a:t>17</a:t>
            </a:fld>
            <a:endParaRPr lang="en-US" altLang="en-US" sz="1200"/>
          </a:p>
        </p:txBody>
      </p:sp>
    </p:spTree>
    <p:extLst>
      <p:ext uri="{BB962C8B-B14F-4D97-AF65-F5344CB8AC3E}">
        <p14:creationId xmlns:p14="http://schemas.microsoft.com/office/powerpoint/2010/main" val="1367577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a:extLst>
              <a:ext uri="{FF2B5EF4-FFF2-40B4-BE49-F238E27FC236}">
                <a16:creationId xmlns:a16="http://schemas.microsoft.com/office/drawing/2014/main" xmlns="" id="{72D05900-3DB6-4DD9-9194-D30AAC12A0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8" name="Notes Placeholder 2">
            <a:extLst>
              <a:ext uri="{FF2B5EF4-FFF2-40B4-BE49-F238E27FC236}">
                <a16:creationId xmlns:a16="http://schemas.microsoft.com/office/drawing/2014/main" xmlns="" id="{DDD15601-DEAF-4166-9F0B-4AEAE2DD11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Under the Privacy Act of 1974, a federal agency may not disclose information about an individual to other agencies or organizations without the individual’s written consent.</a:t>
            </a:r>
          </a:p>
        </p:txBody>
      </p:sp>
      <p:sp>
        <p:nvSpPr>
          <p:cNvPr id="34819" name="Slide Number Placeholder 3">
            <a:extLst>
              <a:ext uri="{FF2B5EF4-FFF2-40B4-BE49-F238E27FC236}">
                <a16:creationId xmlns:a16="http://schemas.microsoft.com/office/drawing/2014/main" xmlns="" id="{952BCFC6-EA7F-4FC2-B35F-0B0A9E2BB5A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6E33AE2-D3FC-49CF-85F9-6817983A5B78}" type="slidenum">
              <a:rPr lang="en-US" altLang="en-US" sz="1200"/>
              <a:pPr/>
              <a:t>18</a:t>
            </a:fld>
            <a:endParaRPr lang="en-US" altLang="en-US" sz="1200"/>
          </a:p>
        </p:txBody>
      </p:sp>
    </p:spTree>
    <p:extLst>
      <p:ext uri="{BB962C8B-B14F-4D97-AF65-F5344CB8AC3E}">
        <p14:creationId xmlns:p14="http://schemas.microsoft.com/office/powerpoint/2010/main" val="20176475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a:extLst>
              <a:ext uri="{FF2B5EF4-FFF2-40B4-BE49-F238E27FC236}">
                <a16:creationId xmlns:a16="http://schemas.microsoft.com/office/drawing/2014/main" xmlns="" id="{ABD78844-6CDC-4A58-A522-B9AC5A02D7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6" name="Notes Placeholder 2">
            <a:extLst>
              <a:ext uri="{FF2B5EF4-FFF2-40B4-BE49-F238E27FC236}">
                <a16:creationId xmlns:a16="http://schemas.microsoft.com/office/drawing/2014/main" xmlns="" id="{022B8FDC-B4DE-43E3-9E3C-96B1CDE166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Privacy Act of 1974 guarantees the right to:  1) see records about oneself (subject to the Act’s exemptions); 2) amend a nonexempt record if it is inaccurate, irrelevant, untimely, or incomplete; and 3) sue the government for violations of the statute, such as permitting unauthorized individuals to read an individual’s records.</a:t>
            </a:r>
          </a:p>
        </p:txBody>
      </p:sp>
      <p:sp>
        <p:nvSpPr>
          <p:cNvPr id="36867" name="Slide Number Placeholder 3">
            <a:extLst>
              <a:ext uri="{FF2B5EF4-FFF2-40B4-BE49-F238E27FC236}">
                <a16:creationId xmlns:a16="http://schemas.microsoft.com/office/drawing/2014/main" xmlns="" id="{4003DA7A-26A9-4888-9445-DC717524DD9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092A9BE-AB74-4841-8E27-145857F78116}" type="slidenum">
              <a:rPr lang="en-US" altLang="en-US" sz="1200"/>
              <a:pPr/>
              <a:t>19</a:t>
            </a:fld>
            <a:endParaRPr lang="en-US" altLang="en-US" sz="1200"/>
          </a:p>
        </p:txBody>
      </p:sp>
    </p:spTree>
    <p:extLst>
      <p:ext uri="{BB962C8B-B14F-4D97-AF65-F5344CB8AC3E}">
        <p14:creationId xmlns:p14="http://schemas.microsoft.com/office/powerpoint/2010/main" val="35509431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a:extLst>
              <a:ext uri="{FF2B5EF4-FFF2-40B4-BE49-F238E27FC236}">
                <a16:creationId xmlns:a16="http://schemas.microsoft.com/office/drawing/2014/main" xmlns="" id="{53993D53-DF11-464F-8162-AB6FD0CC076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4" name="Notes Placeholder 2">
            <a:extLst>
              <a:ext uri="{FF2B5EF4-FFF2-40B4-BE49-F238E27FC236}">
                <a16:creationId xmlns:a16="http://schemas.microsoft.com/office/drawing/2014/main" xmlns="" id="{060B9E76-6C69-40DE-A728-B19060A93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Chapter 4 Case Hypothetical: George Wolfowitz, personnel director at Dark Aqua Security Services, Inc., is considering Richard “Dick” Rumsfeld for employment.  Dick’s employment application and resume look suitable in terms of Dark </a:t>
            </a:r>
            <a:r>
              <a:rPr lang="en-US" altLang="en-US" dirty="0" err="1"/>
              <a:t>Aqua’s</a:t>
            </a:r>
            <a:r>
              <a:rPr lang="en-US" altLang="en-US" dirty="0"/>
              <a:t> hiring needs, but George is having a difficult time confirming Dick’s previous work responsibilities.  Dick worked at the United States Department of Homeland Security (DHS) from September 2004 through January 2009, but despite George’s request to the DHS to disclose Dick’s personnel file, the agency refuses to provide the pertinent documents.  In fact, the only facts that DHS has revealed to George are his first and last dates of employment.</a:t>
            </a:r>
          </a:p>
          <a:p>
            <a:r>
              <a:rPr lang="en-US" altLang="en-US" dirty="0"/>
              <a:t>George plans to submit a Freedom of Information Act (FOIA) request on DHS, requiring the agency to divulge Dick’s employment records.  If George Wolfowitz submits such a request, is the United States Department of Homeland Security legally obligated to divulge Richard Rumsfeld’s employment records?</a:t>
            </a:r>
          </a:p>
          <a:p>
            <a:endParaRPr lang="en-US" altLang="en-US" dirty="0"/>
          </a:p>
        </p:txBody>
      </p:sp>
      <p:sp>
        <p:nvSpPr>
          <p:cNvPr id="38915" name="Slide Number Placeholder 3">
            <a:extLst>
              <a:ext uri="{FF2B5EF4-FFF2-40B4-BE49-F238E27FC236}">
                <a16:creationId xmlns:a16="http://schemas.microsoft.com/office/drawing/2014/main" xmlns="" id="{3D11547C-34E7-4EA5-82D0-222174CABA3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B6B064C-1F79-4C44-8914-560B2F425D7D}" type="slidenum">
              <a:rPr lang="en-US" altLang="en-US" sz="1200"/>
              <a:pPr/>
              <a:t>20</a:t>
            </a:fld>
            <a:endParaRPr lang="en-US" altLang="en-US" sz="1200"/>
          </a:p>
        </p:txBody>
      </p:sp>
    </p:spTree>
    <p:extLst>
      <p:ext uri="{BB962C8B-B14F-4D97-AF65-F5344CB8AC3E}">
        <p14:creationId xmlns:p14="http://schemas.microsoft.com/office/powerpoint/2010/main" val="1554521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a:extLst>
              <a:ext uri="{FF2B5EF4-FFF2-40B4-BE49-F238E27FC236}">
                <a16:creationId xmlns:a16="http://schemas.microsoft.com/office/drawing/2014/main" xmlns="" id="{B93E39E6-C42B-44B5-9CC7-C16039588F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2" name="Notes Placeholder 2">
            <a:extLst>
              <a:ext uri="{FF2B5EF4-FFF2-40B4-BE49-F238E27FC236}">
                <a16:creationId xmlns:a16="http://schemas.microsoft.com/office/drawing/2014/main" xmlns="" id="{0C3B0E7C-48A3-4CC2-8824-C11CDCD79B3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Administrative law consists of substantive and procedural rules created by administrative agencies.  An administrative agency is any governmental body of the city, county, state or federal government.  Administrative agencies are collectively referred to as the unofficial “fourth branch of government.”  The first federal administrative agency was the Interstate Commerce Commission, or “ICC.”  The ICC was created by Congress through “enabling legislation,” a statute that specifies the names, functions and specific powers of an agency.  Investigative powers of administrative agencies include the power to issue a subpoena or a subpoena duces tecum.  An administrative law judge presides over an administrative hearing.  The administrative law judge may attempt to encourage the parties to settle, but has the ultimate power to enter a binding decision.</a:t>
            </a:r>
          </a:p>
        </p:txBody>
      </p:sp>
      <p:sp>
        <p:nvSpPr>
          <p:cNvPr id="5123" name="Slide Number Placeholder 3">
            <a:extLst>
              <a:ext uri="{FF2B5EF4-FFF2-40B4-BE49-F238E27FC236}">
                <a16:creationId xmlns:a16="http://schemas.microsoft.com/office/drawing/2014/main" xmlns="" id="{21E15639-1703-43B2-9BBF-DF75310CFD4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0D5FD0C-BAE8-475A-BB18-C7470C841707}" type="slidenum">
              <a:rPr lang="en-US" altLang="en-US" sz="1200"/>
              <a:pPr/>
              <a:t>2</a:t>
            </a:fld>
            <a:endParaRPr lang="en-US" altLang="en-US" sz="1200"/>
          </a:p>
        </p:txBody>
      </p:sp>
    </p:spTree>
    <p:extLst>
      <p:ext uri="{BB962C8B-B14F-4D97-AF65-F5344CB8AC3E}">
        <p14:creationId xmlns:p14="http://schemas.microsoft.com/office/powerpoint/2010/main" val="3349006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a:extLst>
              <a:ext uri="{FF2B5EF4-FFF2-40B4-BE49-F238E27FC236}">
                <a16:creationId xmlns:a16="http://schemas.microsoft.com/office/drawing/2014/main" xmlns="" id="{4D13A9C0-14DF-481D-872D-87D5D9FECF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8" name="Notes Placeholder 2">
            <a:extLst>
              <a:ext uri="{FF2B5EF4-FFF2-40B4-BE49-F238E27FC236}">
                <a16:creationId xmlns:a16="http://schemas.microsoft.com/office/drawing/2014/main" xmlns="" id="{E0ADEA02-24A1-4107-A57B-C5F61C5C92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Types of administrative agencies include executive agencies, independent agencies, and hybrid agencies.  An executive agency, also referred to as a “cabinet-level” agency, is within the executive branch of government, under a “cabinet-level” department.  The Federal Aviation Agency (FAA) and the Food and Drug Administration (FDA) are examples of executive agencies.  An independent agency is governed by a board of commissioners appointed by president, with the “advice and consent” of the United States Senate.  The Consumer Product Safety Commission (CPSC) and the Equal Employment Opportunity Commission (EEOC) are examples of independent agencies.  A hybrid agency has the characteristics of both an executive and an independent agency.  The Environmental Protection Agency (EPA) is an example of a hybrid agency.</a:t>
            </a:r>
          </a:p>
        </p:txBody>
      </p:sp>
      <p:sp>
        <p:nvSpPr>
          <p:cNvPr id="9219" name="Slide Number Placeholder 3">
            <a:extLst>
              <a:ext uri="{FF2B5EF4-FFF2-40B4-BE49-F238E27FC236}">
                <a16:creationId xmlns:a16="http://schemas.microsoft.com/office/drawing/2014/main" xmlns="" id="{567CD62C-C309-418E-9769-28D31A62480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B4AFD33-0789-48C0-BD37-82C19FE49E99}" type="slidenum">
              <a:rPr lang="en-US" altLang="en-US" sz="1200"/>
              <a:pPr/>
              <a:t>5</a:t>
            </a:fld>
            <a:endParaRPr lang="en-US" altLang="en-US" sz="1200"/>
          </a:p>
        </p:txBody>
      </p:sp>
    </p:spTree>
    <p:extLst>
      <p:ext uri="{BB962C8B-B14F-4D97-AF65-F5344CB8AC3E}">
        <p14:creationId xmlns:p14="http://schemas.microsoft.com/office/powerpoint/2010/main" val="30580701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a:extLst>
              <a:ext uri="{FF2B5EF4-FFF2-40B4-BE49-F238E27FC236}">
                <a16:creationId xmlns:a16="http://schemas.microsoft.com/office/drawing/2014/main" xmlns="" id="{A28F081F-EAA9-4E2B-885B-A7A8208557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0" name="Notes Placeholder 2">
            <a:extLst>
              <a:ext uri="{FF2B5EF4-FFF2-40B4-BE49-F238E27FC236}">
                <a16:creationId xmlns:a16="http://schemas.microsoft.com/office/drawing/2014/main" xmlns="" id="{D34ABE33-A2E1-4BBF-AB2C-884E304017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Administrative Procedures Act imposes specific guidelines on agency rule-making.  With regard to informal rule-making, also known as “notice-and-comment” rule-making, a proposed rule is published in the Federal Register, with an opportunity for public comment.  In formal rule-making, the proposed rule is published in the Federal Register, followed by a formal public hearing (with preparation of a complete hearing transcript.)  Hybrid rule-making combines the best features of formal and informal rule-making.  A proposed rule is published in the Federal Register, with an opportunity for public submission of written comments, and then an informal public hearing is held.  With exempted rule-making, the agency decides whether public participation is allowed.  Exempted rule-making includes rule-making proceedings with regard to “military or foreign affairs,” “agency management or personnel,” and “public property, loans, grants, benefits, or contracts” of an agency.</a:t>
            </a:r>
          </a:p>
        </p:txBody>
      </p:sp>
      <p:sp>
        <p:nvSpPr>
          <p:cNvPr id="12291" name="Slide Number Placeholder 3">
            <a:extLst>
              <a:ext uri="{FF2B5EF4-FFF2-40B4-BE49-F238E27FC236}">
                <a16:creationId xmlns:a16="http://schemas.microsoft.com/office/drawing/2014/main" xmlns="" id="{AB7DCC4D-75F6-4013-B3C3-72765D17591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C4810E5-A6E0-467F-A1FC-DF064F271FD0}" type="slidenum">
              <a:rPr lang="en-US" altLang="en-US" sz="1200"/>
              <a:pPr/>
              <a:t>7</a:t>
            </a:fld>
            <a:endParaRPr lang="en-US" altLang="en-US" sz="1200"/>
          </a:p>
        </p:txBody>
      </p:sp>
    </p:spTree>
    <p:extLst>
      <p:ext uri="{BB962C8B-B14F-4D97-AF65-F5344CB8AC3E}">
        <p14:creationId xmlns:p14="http://schemas.microsoft.com/office/powerpoint/2010/main" val="2457191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a:extLst>
              <a:ext uri="{FF2B5EF4-FFF2-40B4-BE49-F238E27FC236}">
                <a16:creationId xmlns:a16="http://schemas.microsoft.com/office/drawing/2014/main" xmlns="" id="{DA1733F7-239A-42E9-BA8C-CD5BC15145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8" name="Notes Placeholder 2">
            <a:extLst>
              <a:ext uri="{FF2B5EF4-FFF2-40B4-BE49-F238E27FC236}">
                <a16:creationId xmlns:a16="http://schemas.microsoft.com/office/drawing/2014/main" xmlns="" id="{C070D6BB-E3A9-4CBB-B89C-47ADC13BF14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With informal rule-making, the agency first publishes the proposed rule in the Federal Register. After publication, all interested parties have the opportunity to submit written comments in response to the proposed rule, including data, arguments, or other information a person believes might influence the agency in its decision-making. After considering the comments, the agency may alter the rule. It publishes the final rule, with a statement of its basis and purpose, in the Federal Register. This publication also includes the date on which the rule becomes effective, which must be at least thirty (30) days after publication.</a:t>
            </a:r>
          </a:p>
        </p:txBody>
      </p:sp>
      <p:sp>
        <p:nvSpPr>
          <p:cNvPr id="14339" name="Slide Number Placeholder 3">
            <a:extLst>
              <a:ext uri="{FF2B5EF4-FFF2-40B4-BE49-F238E27FC236}">
                <a16:creationId xmlns:a16="http://schemas.microsoft.com/office/drawing/2014/main" xmlns="" id="{074775F5-79C1-4DE1-93C6-1E88C22FE1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28C503F-0DC7-44B7-AB22-BB46A8740290}" type="slidenum">
              <a:rPr lang="en-US" altLang="en-US" sz="1200"/>
              <a:pPr/>
              <a:t>8</a:t>
            </a:fld>
            <a:endParaRPr lang="en-US" altLang="en-US" sz="1200"/>
          </a:p>
        </p:txBody>
      </p:sp>
    </p:spTree>
    <p:extLst>
      <p:ext uri="{BB962C8B-B14F-4D97-AF65-F5344CB8AC3E}">
        <p14:creationId xmlns:p14="http://schemas.microsoft.com/office/powerpoint/2010/main" val="4111293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a:extLst>
              <a:ext uri="{FF2B5EF4-FFF2-40B4-BE49-F238E27FC236}">
                <a16:creationId xmlns:a16="http://schemas.microsoft.com/office/drawing/2014/main" xmlns="" id="{831A7779-4F23-4393-8D41-04AD510A1AD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a:extLst>
              <a:ext uri="{FF2B5EF4-FFF2-40B4-BE49-F238E27FC236}">
                <a16:creationId xmlns:a16="http://schemas.microsoft.com/office/drawing/2014/main" xmlns="" id="{E987D945-E912-42D9-9903-15E305706B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Regarding the Administrative Procedures Act, “interpretive rules” are rules that do not create any new rights or duties; instead, they are detailed statements of the agency’s interpretation of existing law, and the steps a party must take to comply with existing law.  “Policy statements” are general statements about agency rule-making or enforcement activities.  Policy statements have no binding impact, and do not directly affect legal rights or responsibilities.  Regulated negotiation, or “reg-neg,” is a mediated agreement involving competing interest groups on agency rule-making.</a:t>
            </a:r>
          </a:p>
        </p:txBody>
      </p:sp>
      <p:sp>
        <p:nvSpPr>
          <p:cNvPr id="16387" name="Slide Number Placeholder 3">
            <a:extLst>
              <a:ext uri="{FF2B5EF4-FFF2-40B4-BE49-F238E27FC236}">
                <a16:creationId xmlns:a16="http://schemas.microsoft.com/office/drawing/2014/main" xmlns="" id="{54BEA2AC-E419-43A9-8AEC-48F45D55D93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20C8B36-EBEB-4B15-A055-5A411077F628}" type="slidenum">
              <a:rPr lang="en-US" altLang="en-US" sz="1200"/>
              <a:pPr/>
              <a:t>9</a:t>
            </a:fld>
            <a:endParaRPr lang="en-US" altLang="en-US" sz="1200"/>
          </a:p>
        </p:txBody>
      </p:sp>
    </p:spTree>
    <p:extLst>
      <p:ext uri="{BB962C8B-B14F-4D97-AF65-F5344CB8AC3E}">
        <p14:creationId xmlns:p14="http://schemas.microsoft.com/office/powerpoint/2010/main" val="3562641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a:extLst>
              <a:ext uri="{FF2B5EF4-FFF2-40B4-BE49-F238E27FC236}">
                <a16:creationId xmlns:a16="http://schemas.microsoft.com/office/drawing/2014/main" xmlns="" id="{224F9671-7D28-4A15-9F79-550FE6EA8D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Notes Placeholder 2">
            <a:extLst>
              <a:ext uri="{FF2B5EF4-FFF2-40B4-BE49-F238E27FC236}">
                <a16:creationId xmlns:a16="http://schemas.microsoft.com/office/drawing/2014/main" xmlns="" id="{24F5A25C-69A5-4A8B-9F44-76B717528EB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There are political, statutory, judicial, and informational limitations on an agency’s powers.</a:t>
            </a:r>
          </a:p>
        </p:txBody>
      </p:sp>
      <p:sp>
        <p:nvSpPr>
          <p:cNvPr id="18435" name="Slide Number Placeholder 3">
            <a:extLst>
              <a:ext uri="{FF2B5EF4-FFF2-40B4-BE49-F238E27FC236}">
                <a16:creationId xmlns:a16="http://schemas.microsoft.com/office/drawing/2014/main" xmlns="" id="{3B2B896C-2065-442D-888B-156B2D185B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D789EE5-B4F3-43CF-B6B3-ACE65198F733}" type="slidenum">
              <a:rPr lang="en-US" altLang="en-US" sz="1200"/>
              <a:pPr/>
              <a:t>10</a:t>
            </a:fld>
            <a:endParaRPr lang="en-US" altLang="en-US" sz="1200"/>
          </a:p>
        </p:txBody>
      </p:sp>
    </p:spTree>
    <p:extLst>
      <p:ext uri="{BB962C8B-B14F-4D97-AF65-F5344CB8AC3E}">
        <p14:creationId xmlns:p14="http://schemas.microsoft.com/office/powerpoint/2010/main" val="35311095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a:extLst>
              <a:ext uri="{FF2B5EF4-FFF2-40B4-BE49-F238E27FC236}">
                <a16:creationId xmlns:a16="http://schemas.microsoft.com/office/drawing/2014/main" xmlns="" id="{361D7639-1627-4A66-9479-900A3515E87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Notes Placeholder 2">
            <a:extLst>
              <a:ext uri="{FF2B5EF4-FFF2-40B4-BE49-F238E27FC236}">
                <a16:creationId xmlns:a16="http://schemas.microsoft.com/office/drawing/2014/main" xmlns="" id="{88435A33-D664-4220-B2BF-0BA5CD394B6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There are political  limitations on an agency’s powers. As examples, the United States Senate must approve agency heads, and the United States Congress has power over agency budgets.</a:t>
            </a:r>
          </a:p>
        </p:txBody>
      </p:sp>
      <p:sp>
        <p:nvSpPr>
          <p:cNvPr id="20483" name="Slide Number Placeholder 3">
            <a:extLst>
              <a:ext uri="{FF2B5EF4-FFF2-40B4-BE49-F238E27FC236}">
                <a16:creationId xmlns:a16="http://schemas.microsoft.com/office/drawing/2014/main" xmlns="" id="{7120E969-6F1C-4950-B441-00A82EE23F8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AD70823-D8F7-47F4-8E46-FB7813D6E22E}" type="slidenum">
              <a:rPr lang="en-US" altLang="en-US" sz="1200"/>
              <a:pPr/>
              <a:t>11</a:t>
            </a:fld>
            <a:endParaRPr lang="en-US" altLang="en-US" sz="1200"/>
          </a:p>
        </p:txBody>
      </p:sp>
    </p:spTree>
    <p:extLst>
      <p:ext uri="{BB962C8B-B14F-4D97-AF65-F5344CB8AC3E}">
        <p14:creationId xmlns:p14="http://schemas.microsoft.com/office/powerpoint/2010/main" val="12055153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a:extLst>
              <a:ext uri="{FF2B5EF4-FFF2-40B4-BE49-F238E27FC236}">
                <a16:creationId xmlns:a16="http://schemas.microsoft.com/office/drawing/2014/main" xmlns="" id="{D6BEA9C2-067F-4458-8D4D-DA59816B1D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Notes Placeholder 2">
            <a:extLst>
              <a:ext uri="{FF2B5EF4-FFF2-40B4-BE49-F238E27FC236}">
                <a16:creationId xmlns:a16="http://schemas.microsoft.com/office/drawing/2014/main" xmlns="" id="{2405B7BF-138E-4371-B4A0-212C730F4D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There are statutory limitations on an agency’s powers. The United States Congress may create or eliminate agencies, and it may amend enabling legislation (which determines the powers of agencies). Also, Congress reviews and may override agency rules.</a:t>
            </a:r>
          </a:p>
        </p:txBody>
      </p:sp>
      <p:sp>
        <p:nvSpPr>
          <p:cNvPr id="22531" name="Slide Number Placeholder 3">
            <a:extLst>
              <a:ext uri="{FF2B5EF4-FFF2-40B4-BE49-F238E27FC236}">
                <a16:creationId xmlns:a16="http://schemas.microsoft.com/office/drawing/2014/main" xmlns="" id="{7F9A5BA8-D358-45EC-955A-E6CBEDDF66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6AC5048-24B5-4A70-BB93-0BA27F42D2FB}" type="slidenum">
              <a:rPr lang="en-US" altLang="en-US" sz="1200"/>
              <a:pPr/>
              <a:t>12</a:t>
            </a:fld>
            <a:endParaRPr lang="en-US" altLang="en-US" sz="1200"/>
          </a:p>
        </p:txBody>
      </p:sp>
    </p:spTree>
    <p:extLst>
      <p:ext uri="{BB962C8B-B14F-4D97-AF65-F5344CB8AC3E}">
        <p14:creationId xmlns:p14="http://schemas.microsoft.com/office/powerpoint/2010/main" val="192143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a:xfrm>
            <a:off x="8531788" y="6385560"/>
            <a:ext cx="548640" cy="396240"/>
          </a:xfrm>
          <a:prstGeom prst="bracketPair">
            <a:avLst>
              <a:gd name="adj" fmla="val 17949"/>
            </a:avLst>
          </a:prstGeom>
        </p:spPr>
        <p:txBody>
          <a:bodyPr/>
          <a:lstStyle>
            <a:lvl1pPr>
              <a:defRPr sz="1400">
                <a:latin typeface="+mn-lt"/>
                <a:cs typeface="Arial" panose="020B0604020202020204" pitchFamily="34" charset="0"/>
              </a:defRPr>
            </a:lvl1pPr>
          </a:lstStyle>
          <a:p>
            <a:fld id="{B067DF3E-E336-43D4-B051-C20169F4D4CC}" type="slidenum">
              <a:rPr lang="en-US" altLang="en-US" smtClean="0"/>
              <a:pPr/>
              <a:t>‹#›</a:t>
            </a:fld>
            <a:endParaRPr lang="en-US" altLang="en-US" dirty="0"/>
          </a:p>
        </p:txBody>
      </p:sp>
      <p:sp>
        <p:nvSpPr>
          <p:cNvPr id="5" name="Text Placeholder 4"/>
          <p:cNvSpPr>
            <a:spLocks noGrp="1"/>
          </p:cNvSpPr>
          <p:nvPr>
            <p:ph type="body" sz="quarter" idx="13" hasCustomPrompt="1"/>
          </p:nvPr>
        </p:nvSpPr>
        <p:spPr>
          <a:xfrm>
            <a:off x="1143000" y="6553200"/>
            <a:ext cx="6400800" cy="228600"/>
          </a:xfrm>
        </p:spPr>
        <p:txBody>
          <a:bodyPr>
            <a:normAutofit/>
          </a:bodyPr>
          <a:lstStyle>
            <a:lvl1pPr marL="114300" indent="0" algn="ctr">
              <a:buNone/>
              <a:defRPr sz="900"/>
            </a:lvl1pPr>
          </a:lstStyle>
          <a:p>
            <a:pPr lvl="0"/>
            <a:r>
              <a:rPr lang="en-US" altLang="en-US" dirty="0"/>
              <a:t>© 2019 McGraw-Hill Education.</a:t>
            </a:r>
            <a:endParaRPr lang="en-IN" dirty="0"/>
          </a:p>
        </p:txBody>
      </p:sp>
    </p:spTree>
    <p:extLst>
      <p:ext uri="{BB962C8B-B14F-4D97-AF65-F5344CB8AC3E}">
        <p14:creationId xmlns:p14="http://schemas.microsoft.com/office/powerpoint/2010/main" val="201965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531788" y="6385560"/>
            <a:ext cx="548640" cy="396240"/>
          </a:xfrm>
          <a:prstGeom prst="bracketPair">
            <a:avLst>
              <a:gd name="adj" fmla="val 17949"/>
            </a:avLst>
          </a:prstGeom>
        </p:spPr>
        <p:txBody>
          <a:bodyPr/>
          <a:lstStyle>
            <a:lvl1pPr>
              <a:defRPr>
                <a:latin typeface="+mn-lt"/>
              </a:defRPr>
            </a:lvl1pPr>
          </a:lstStyle>
          <a:p>
            <a:fld id="{4C41E9C5-817A-4361-81DF-211CF2133AF9}" type="slidenum">
              <a:rPr lang="en-US" altLang="en-US" smtClean="0"/>
              <a:pPr/>
              <a:t>‹#›</a:t>
            </a:fld>
            <a:endParaRPr lang="en-US" altLang="en-US" dirty="0"/>
          </a:p>
        </p:txBody>
      </p:sp>
    </p:spTree>
    <p:extLst>
      <p:ext uri="{BB962C8B-B14F-4D97-AF65-F5344CB8AC3E}">
        <p14:creationId xmlns:p14="http://schemas.microsoft.com/office/powerpoint/2010/main" val="2907440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531788" y="6385560"/>
            <a:ext cx="548640" cy="396240"/>
          </a:xfrm>
          <a:prstGeom prst="bracketPair">
            <a:avLst>
              <a:gd name="adj" fmla="val 17949"/>
            </a:avLst>
          </a:prstGeom>
        </p:spPr>
        <p:txBody>
          <a:bodyPr/>
          <a:lstStyle>
            <a:lvl1pPr>
              <a:defRPr>
                <a:latin typeface="+mn-lt"/>
              </a:defRPr>
            </a:lvl1pPr>
          </a:lstStyle>
          <a:p>
            <a:fld id="{0A546ED4-6D18-472D-9286-187489FD4E4B}" type="slidenum">
              <a:rPr lang="en-US" altLang="en-US" smtClean="0"/>
              <a:pPr/>
              <a:t>‹#›</a:t>
            </a:fld>
            <a:endParaRPr lang="en-US" altLang="en-US" dirty="0"/>
          </a:p>
        </p:txBody>
      </p:sp>
    </p:spTree>
    <p:extLst>
      <p:ext uri="{BB962C8B-B14F-4D97-AF65-F5344CB8AC3E}">
        <p14:creationId xmlns:p14="http://schemas.microsoft.com/office/powerpoint/2010/main" val="19086718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lvl1pPr>
              <a:defRPr sz="1400">
                <a:latin typeface="+mn-lt"/>
                <a:cs typeface="Arial" panose="020B0604020202020204" pitchFamily="34" charset="0"/>
              </a:defRPr>
            </a:lvl1pPr>
          </a:lstStyle>
          <a:p>
            <a:fld id="{B067DF3E-E336-43D4-B051-C20169F4D4CC}" type="slidenum">
              <a:rPr lang="en-US" altLang="en-US" smtClean="0"/>
              <a:pPr/>
              <a:t>‹#›</a:t>
            </a:fld>
            <a:endParaRPr lang="en-US" altLang="en-US" dirty="0"/>
          </a:p>
        </p:txBody>
      </p:sp>
    </p:spTree>
    <p:extLst>
      <p:ext uri="{BB962C8B-B14F-4D97-AF65-F5344CB8AC3E}">
        <p14:creationId xmlns:p14="http://schemas.microsoft.com/office/powerpoint/2010/main" val="27490018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lvl1pPr>
              <a:defRPr sz="1400">
                <a:latin typeface="+mn-lt"/>
                <a:cs typeface="Arial" panose="020B0604020202020204" pitchFamily="34" charset="0"/>
              </a:defRPr>
            </a:lvl1pPr>
          </a:lstStyle>
          <a:p>
            <a:fld id="{408E5557-E535-464C-8A62-20BD94EBDADA}" type="slidenum">
              <a:rPr lang="en-US" altLang="en-US" smtClean="0"/>
              <a:pPr/>
              <a:t>‹#›</a:t>
            </a:fld>
            <a:endParaRPr lang="en-US" altLang="en-US" dirty="0"/>
          </a:p>
        </p:txBody>
      </p:sp>
    </p:spTree>
    <p:extLst>
      <p:ext uri="{BB962C8B-B14F-4D97-AF65-F5344CB8AC3E}">
        <p14:creationId xmlns:p14="http://schemas.microsoft.com/office/powerpoint/2010/main" val="25790108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lvl1pPr>
              <a:defRPr sz="1400">
                <a:latin typeface="+mn-lt"/>
                <a:cs typeface="Arial" panose="020B0604020202020204" pitchFamily="34" charset="0"/>
              </a:defRPr>
            </a:lvl1pPr>
          </a:lstStyle>
          <a:p>
            <a:fld id="{4E72778C-64E1-435E-B9AF-9DFDEFCA466C}" type="slidenum">
              <a:rPr lang="en-US" altLang="en-US" smtClean="0"/>
              <a:pPr/>
              <a:t>‹#›</a:t>
            </a:fld>
            <a:endParaRPr lang="en-US" altLang="en-US" dirty="0"/>
          </a:p>
        </p:txBody>
      </p:sp>
    </p:spTree>
    <p:extLst>
      <p:ext uri="{BB962C8B-B14F-4D97-AF65-F5344CB8AC3E}">
        <p14:creationId xmlns:p14="http://schemas.microsoft.com/office/powerpoint/2010/main" val="26041921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5">
            <a:extLst>
              <a:ext uri="{FF2B5EF4-FFF2-40B4-BE49-F238E27FC236}">
                <a16:creationId xmlns:a16="http://schemas.microsoft.com/office/drawing/2014/main" xmlns="" id="{3AF8704D-B96B-4118-83BD-A8630538C67D}"/>
              </a:ext>
            </a:extLst>
          </p:cNvPr>
          <p:cNvSpPr>
            <a:spLocks noGrp="1"/>
          </p:cNvSpPr>
          <p:nvPr>
            <p:ph type="sldNum" sz="quarter" idx="12"/>
          </p:nvPr>
        </p:nvSpPr>
        <p:spPr>
          <a:xfrm>
            <a:off x="8531788" y="5648960"/>
            <a:ext cx="548640" cy="396240"/>
          </a:xfrm>
          <a:prstGeom prst="bracketPair">
            <a:avLst>
              <a:gd name="adj" fmla="val 17949"/>
            </a:avLst>
          </a:prstGeom>
        </p:spPr>
        <p:txBody>
          <a:bodyPr/>
          <a:lstStyle>
            <a:lvl1pPr>
              <a:defRPr sz="1400">
                <a:latin typeface="+mn-lt"/>
                <a:cs typeface="Arial" panose="020B0604020202020204" pitchFamily="34" charset="0"/>
              </a:defRPr>
            </a:lvl1pPr>
          </a:lstStyle>
          <a:p>
            <a:fld id="{096881E9-35B0-4A90-B250-086794BE7B82}" type="slidenum">
              <a:rPr lang="en-US" altLang="en-US" smtClean="0"/>
              <a:pPr/>
              <a:t>‹#›</a:t>
            </a:fld>
            <a:endParaRPr lang="en-US" altLang="en-US" dirty="0"/>
          </a:p>
        </p:txBody>
      </p:sp>
    </p:spTree>
    <p:extLst>
      <p:ext uri="{BB962C8B-B14F-4D97-AF65-F5344CB8AC3E}">
        <p14:creationId xmlns:p14="http://schemas.microsoft.com/office/powerpoint/2010/main" val="39623414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a:extLst>
              <a:ext uri="{FF2B5EF4-FFF2-40B4-BE49-F238E27FC236}">
                <a16:creationId xmlns:a16="http://schemas.microsoft.com/office/drawing/2014/main" xmlns="" id="{3A508130-45B1-4ADD-A501-7FEDA545D7DB}"/>
              </a:ext>
            </a:extLst>
          </p:cNvPr>
          <p:cNvSpPr>
            <a:spLocks noGrp="1"/>
          </p:cNvSpPr>
          <p:nvPr>
            <p:ph type="sldNum" sz="quarter" idx="12"/>
          </p:nvPr>
        </p:nvSpPr>
        <p:spPr>
          <a:xfrm>
            <a:off x="8531788" y="5648960"/>
            <a:ext cx="548640" cy="396240"/>
          </a:xfrm>
          <a:prstGeom prst="bracketPair">
            <a:avLst>
              <a:gd name="adj" fmla="val 17949"/>
            </a:avLst>
          </a:prstGeom>
        </p:spPr>
        <p:txBody>
          <a:bodyPr/>
          <a:lstStyle>
            <a:lvl1pPr>
              <a:defRPr sz="1400">
                <a:latin typeface="+mn-lt"/>
                <a:cs typeface="Arial" panose="020B0604020202020204" pitchFamily="34" charset="0"/>
              </a:defRPr>
            </a:lvl1pPr>
          </a:lstStyle>
          <a:p>
            <a:fld id="{F26E8D77-733F-48B1-908B-7827E3B44F7D}" type="slidenum">
              <a:rPr lang="en-US" altLang="en-US" smtClean="0"/>
              <a:pPr/>
              <a:t>‹#›</a:t>
            </a:fld>
            <a:endParaRPr lang="en-US" altLang="en-US" dirty="0"/>
          </a:p>
        </p:txBody>
      </p:sp>
    </p:spTree>
    <p:extLst>
      <p:ext uri="{BB962C8B-B14F-4D97-AF65-F5344CB8AC3E}">
        <p14:creationId xmlns:p14="http://schemas.microsoft.com/office/powerpoint/2010/main" val="18479337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Slide Number Placeholder 5">
            <a:extLst>
              <a:ext uri="{FF2B5EF4-FFF2-40B4-BE49-F238E27FC236}">
                <a16:creationId xmlns:a16="http://schemas.microsoft.com/office/drawing/2014/main" xmlns="" id="{4B6AA761-12DB-4CEE-BC64-0537A97E8A23}"/>
              </a:ext>
            </a:extLst>
          </p:cNvPr>
          <p:cNvSpPr>
            <a:spLocks noGrp="1"/>
          </p:cNvSpPr>
          <p:nvPr>
            <p:ph type="sldNum" sz="quarter" idx="12"/>
          </p:nvPr>
        </p:nvSpPr>
        <p:spPr>
          <a:xfrm>
            <a:off x="8531788" y="5648960"/>
            <a:ext cx="548640" cy="396240"/>
          </a:xfrm>
          <a:prstGeom prst="bracketPair">
            <a:avLst>
              <a:gd name="adj" fmla="val 17949"/>
            </a:avLst>
          </a:prstGeom>
        </p:spPr>
        <p:txBody>
          <a:bodyPr/>
          <a:lstStyle>
            <a:lvl1pPr>
              <a:defRPr sz="1400">
                <a:latin typeface="+mn-lt"/>
                <a:cs typeface="Arial" panose="020B0604020202020204" pitchFamily="34" charset="0"/>
              </a:defRPr>
            </a:lvl1pPr>
          </a:lstStyle>
          <a:p>
            <a:fld id="{FE8431C7-17B5-452F-AD87-FAF6489EA699}" type="slidenum">
              <a:rPr lang="en-US" altLang="en-US" smtClean="0"/>
              <a:pPr/>
              <a:t>‹#›</a:t>
            </a:fld>
            <a:endParaRPr lang="en-US" altLang="en-US" dirty="0"/>
          </a:p>
        </p:txBody>
      </p:sp>
    </p:spTree>
    <p:extLst>
      <p:ext uri="{BB962C8B-B14F-4D97-AF65-F5344CB8AC3E}">
        <p14:creationId xmlns:p14="http://schemas.microsoft.com/office/powerpoint/2010/main" val="2434661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xmlns="" id="{9741A17E-0A59-49EF-8601-5695167189AF}"/>
              </a:ext>
            </a:extLst>
          </p:cNvPr>
          <p:cNvSpPr>
            <a:spLocks noGrp="1"/>
          </p:cNvSpPr>
          <p:nvPr>
            <p:ph type="sldNum" sz="quarter" idx="12"/>
          </p:nvPr>
        </p:nvSpPr>
        <p:spPr>
          <a:xfrm>
            <a:off x="8531788" y="5648960"/>
            <a:ext cx="548640" cy="396240"/>
          </a:xfrm>
          <a:prstGeom prst="bracketPair">
            <a:avLst>
              <a:gd name="adj" fmla="val 17949"/>
            </a:avLst>
          </a:prstGeom>
        </p:spPr>
        <p:txBody>
          <a:bodyPr/>
          <a:lstStyle>
            <a:lvl1pPr>
              <a:defRPr sz="1400">
                <a:latin typeface="+mn-lt"/>
                <a:cs typeface="Arial" panose="020B0604020202020204" pitchFamily="34" charset="0"/>
              </a:defRPr>
            </a:lvl1pPr>
          </a:lstStyle>
          <a:p>
            <a:fld id="{96C870D8-E641-4A75-B302-C9752C52FA16}" type="slidenum">
              <a:rPr lang="en-US" altLang="en-US" smtClean="0"/>
              <a:pPr/>
              <a:t>‹#›</a:t>
            </a:fld>
            <a:endParaRPr lang="en-US" altLang="en-US" dirty="0"/>
          </a:p>
        </p:txBody>
      </p:sp>
    </p:spTree>
    <p:extLst>
      <p:ext uri="{BB962C8B-B14F-4D97-AF65-F5344CB8AC3E}">
        <p14:creationId xmlns:p14="http://schemas.microsoft.com/office/powerpoint/2010/main" val="7399118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a:xfrm>
            <a:off x="8531788" y="5648960"/>
            <a:ext cx="548640" cy="396240"/>
          </a:xfrm>
          <a:prstGeom prst="bracketPair">
            <a:avLst>
              <a:gd name="adj" fmla="val 17949"/>
            </a:avLst>
          </a:prstGeom>
        </p:spPr>
        <p:txBody>
          <a:bodyPr/>
          <a:lstStyle>
            <a:lvl1pPr>
              <a:defRPr>
                <a:latin typeface="+mn-lt"/>
              </a:defRPr>
            </a:lvl1pPr>
          </a:lstStyle>
          <a:p>
            <a:fld id="{C3ED6F7F-DCED-40F2-9886-5302A4558DED}" type="slidenum">
              <a:rPr lang="en-US" altLang="en-US" smtClean="0"/>
              <a:pPr/>
              <a:t>‹#›</a:t>
            </a:fld>
            <a:endParaRPr lang="en-US" alt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18767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531788" y="6385560"/>
            <a:ext cx="548640" cy="396240"/>
          </a:xfrm>
          <a:prstGeom prst="bracketPair">
            <a:avLst>
              <a:gd name="adj" fmla="val 17949"/>
            </a:avLst>
          </a:prstGeom>
        </p:spPr>
        <p:txBody>
          <a:bodyPr/>
          <a:lstStyle>
            <a:lvl1pPr>
              <a:defRPr sz="1400">
                <a:latin typeface="+mn-lt"/>
                <a:cs typeface="Arial" panose="020B0604020202020204" pitchFamily="34" charset="0"/>
              </a:defRPr>
            </a:lvl1pPr>
          </a:lstStyle>
          <a:p>
            <a:fld id="{408E5557-E535-464C-8A62-20BD94EBDADA}" type="slidenum">
              <a:rPr lang="en-US" altLang="en-US" smtClean="0"/>
              <a:pPr/>
              <a:t>‹#›</a:t>
            </a:fld>
            <a:endParaRPr lang="en-US" altLang="en-US" dirty="0"/>
          </a:p>
        </p:txBody>
      </p:sp>
    </p:spTree>
    <p:extLst>
      <p:ext uri="{BB962C8B-B14F-4D97-AF65-F5344CB8AC3E}">
        <p14:creationId xmlns:p14="http://schemas.microsoft.com/office/powerpoint/2010/main" val="18138859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Slide Number Placeholder 8"/>
          <p:cNvSpPr>
            <a:spLocks noGrp="1"/>
          </p:cNvSpPr>
          <p:nvPr>
            <p:ph type="sldNum" sz="quarter" idx="11"/>
          </p:nvPr>
        </p:nvSpPr>
        <p:spPr>
          <a:xfrm>
            <a:off x="8531788" y="5648960"/>
            <a:ext cx="548640" cy="396240"/>
          </a:xfrm>
          <a:prstGeom prst="bracketPair">
            <a:avLst>
              <a:gd name="adj" fmla="val 17949"/>
            </a:avLst>
          </a:prstGeom>
        </p:spPr>
        <p:txBody>
          <a:bodyPr/>
          <a:lstStyle>
            <a:lvl1pPr>
              <a:defRPr>
                <a:latin typeface="+mn-lt"/>
              </a:defRPr>
            </a:lvl1pPr>
          </a:lstStyle>
          <a:p>
            <a:fld id="{8A888BBB-0237-42CA-847C-841D1F1881BE}" type="slidenum">
              <a:rPr lang="en-US" altLang="en-US" smtClean="0"/>
              <a:pPr/>
              <a:t>‹#›</a:t>
            </a:fld>
            <a:endParaRPr lang="en-US" altLang="en-US" dirty="0"/>
          </a:p>
        </p:txBody>
      </p:sp>
    </p:spTree>
    <p:extLst>
      <p:ext uri="{BB962C8B-B14F-4D97-AF65-F5344CB8AC3E}">
        <p14:creationId xmlns:p14="http://schemas.microsoft.com/office/powerpoint/2010/main" val="8309380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lvl1pPr>
              <a:defRPr>
                <a:latin typeface="+mn-lt"/>
              </a:defRPr>
            </a:lvl1pPr>
          </a:lstStyle>
          <a:p>
            <a:fld id="{4C41E9C5-817A-4361-81DF-211CF2133AF9}" type="slidenum">
              <a:rPr lang="en-US" altLang="en-US" smtClean="0"/>
              <a:pPr/>
              <a:t>‹#›</a:t>
            </a:fld>
            <a:endParaRPr lang="en-US" altLang="en-US" dirty="0"/>
          </a:p>
        </p:txBody>
      </p:sp>
    </p:spTree>
    <p:extLst>
      <p:ext uri="{BB962C8B-B14F-4D97-AF65-F5344CB8AC3E}">
        <p14:creationId xmlns:p14="http://schemas.microsoft.com/office/powerpoint/2010/main" val="4082211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lvl1pPr>
              <a:defRPr>
                <a:latin typeface="+mn-lt"/>
              </a:defRPr>
            </a:lvl1pPr>
          </a:lstStyle>
          <a:p>
            <a:fld id="{0A546ED4-6D18-472D-9286-187489FD4E4B}" type="slidenum">
              <a:rPr lang="en-US" altLang="en-US" smtClean="0"/>
              <a:pPr/>
              <a:t>‹#›</a:t>
            </a:fld>
            <a:endParaRPr lang="en-US" altLang="en-US" dirty="0"/>
          </a:p>
        </p:txBody>
      </p:sp>
    </p:spTree>
    <p:extLst>
      <p:ext uri="{BB962C8B-B14F-4D97-AF65-F5344CB8AC3E}">
        <p14:creationId xmlns:p14="http://schemas.microsoft.com/office/powerpoint/2010/main" val="1132839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a:xfrm>
            <a:off x="8531788" y="6385560"/>
            <a:ext cx="548640" cy="396240"/>
          </a:xfrm>
          <a:prstGeom prst="bracketPair">
            <a:avLst>
              <a:gd name="adj" fmla="val 17949"/>
            </a:avLst>
          </a:prstGeom>
        </p:spPr>
        <p:txBody>
          <a:bodyPr/>
          <a:lstStyle>
            <a:lvl1pPr>
              <a:defRPr sz="1400">
                <a:latin typeface="+mn-lt"/>
                <a:cs typeface="Arial" panose="020B0604020202020204" pitchFamily="34" charset="0"/>
              </a:defRPr>
            </a:lvl1pPr>
          </a:lstStyle>
          <a:p>
            <a:fld id="{4E72778C-64E1-435E-B9AF-9DFDEFCA466C}" type="slidenum">
              <a:rPr lang="en-US" altLang="en-US" smtClean="0"/>
              <a:pPr/>
              <a:t>‹#›</a:t>
            </a:fld>
            <a:endParaRPr lang="en-US" altLang="en-US" dirty="0"/>
          </a:p>
        </p:txBody>
      </p:sp>
    </p:spTree>
    <p:extLst>
      <p:ext uri="{BB962C8B-B14F-4D97-AF65-F5344CB8AC3E}">
        <p14:creationId xmlns:p14="http://schemas.microsoft.com/office/powerpoint/2010/main" val="968898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5">
            <a:extLst>
              <a:ext uri="{FF2B5EF4-FFF2-40B4-BE49-F238E27FC236}">
                <a16:creationId xmlns:a16="http://schemas.microsoft.com/office/drawing/2014/main" xmlns="" id="{3AF8704D-B96B-4118-83BD-A8630538C67D}"/>
              </a:ext>
            </a:extLst>
          </p:cNvPr>
          <p:cNvSpPr>
            <a:spLocks noGrp="1"/>
          </p:cNvSpPr>
          <p:nvPr>
            <p:ph type="sldNum" sz="quarter" idx="12"/>
          </p:nvPr>
        </p:nvSpPr>
        <p:spPr>
          <a:xfrm>
            <a:off x="8531788" y="6385560"/>
            <a:ext cx="548640" cy="396240"/>
          </a:xfrm>
          <a:prstGeom prst="bracketPair">
            <a:avLst>
              <a:gd name="adj" fmla="val 17949"/>
            </a:avLst>
          </a:prstGeom>
        </p:spPr>
        <p:txBody>
          <a:bodyPr/>
          <a:lstStyle>
            <a:lvl1pPr>
              <a:defRPr sz="1400">
                <a:latin typeface="+mn-lt"/>
                <a:cs typeface="Arial" panose="020B0604020202020204" pitchFamily="34" charset="0"/>
              </a:defRPr>
            </a:lvl1pPr>
          </a:lstStyle>
          <a:p>
            <a:fld id="{096881E9-35B0-4A90-B250-086794BE7B82}" type="slidenum">
              <a:rPr lang="en-US" altLang="en-US" smtClean="0"/>
              <a:pPr/>
              <a:t>‹#›</a:t>
            </a:fld>
            <a:endParaRPr lang="en-US" altLang="en-US" dirty="0"/>
          </a:p>
        </p:txBody>
      </p:sp>
    </p:spTree>
    <p:extLst>
      <p:ext uri="{BB962C8B-B14F-4D97-AF65-F5344CB8AC3E}">
        <p14:creationId xmlns:p14="http://schemas.microsoft.com/office/powerpoint/2010/main" val="3643700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a:extLst>
              <a:ext uri="{FF2B5EF4-FFF2-40B4-BE49-F238E27FC236}">
                <a16:creationId xmlns:a16="http://schemas.microsoft.com/office/drawing/2014/main" xmlns="" id="{3A508130-45B1-4ADD-A501-7FEDA545D7DB}"/>
              </a:ext>
            </a:extLst>
          </p:cNvPr>
          <p:cNvSpPr>
            <a:spLocks noGrp="1"/>
          </p:cNvSpPr>
          <p:nvPr>
            <p:ph type="sldNum" sz="quarter" idx="12"/>
          </p:nvPr>
        </p:nvSpPr>
        <p:spPr>
          <a:xfrm>
            <a:off x="8531788" y="6385560"/>
            <a:ext cx="548640" cy="396240"/>
          </a:xfrm>
          <a:prstGeom prst="bracketPair">
            <a:avLst>
              <a:gd name="adj" fmla="val 17949"/>
            </a:avLst>
          </a:prstGeom>
        </p:spPr>
        <p:txBody>
          <a:bodyPr/>
          <a:lstStyle>
            <a:lvl1pPr>
              <a:defRPr sz="1400">
                <a:latin typeface="+mn-lt"/>
                <a:cs typeface="Arial" panose="020B0604020202020204" pitchFamily="34" charset="0"/>
              </a:defRPr>
            </a:lvl1pPr>
          </a:lstStyle>
          <a:p>
            <a:fld id="{F26E8D77-733F-48B1-908B-7827E3B44F7D}" type="slidenum">
              <a:rPr lang="en-US" altLang="en-US" smtClean="0"/>
              <a:pPr/>
              <a:t>‹#›</a:t>
            </a:fld>
            <a:endParaRPr lang="en-US" altLang="en-US" dirty="0"/>
          </a:p>
        </p:txBody>
      </p:sp>
    </p:spTree>
    <p:extLst>
      <p:ext uri="{BB962C8B-B14F-4D97-AF65-F5344CB8AC3E}">
        <p14:creationId xmlns:p14="http://schemas.microsoft.com/office/powerpoint/2010/main" val="1280508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Slide Number Placeholder 5">
            <a:extLst>
              <a:ext uri="{FF2B5EF4-FFF2-40B4-BE49-F238E27FC236}">
                <a16:creationId xmlns:a16="http://schemas.microsoft.com/office/drawing/2014/main" xmlns="" id="{4B6AA761-12DB-4CEE-BC64-0537A97E8A23}"/>
              </a:ext>
            </a:extLst>
          </p:cNvPr>
          <p:cNvSpPr>
            <a:spLocks noGrp="1"/>
          </p:cNvSpPr>
          <p:nvPr>
            <p:ph type="sldNum" sz="quarter" idx="12"/>
          </p:nvPr>
        </p:nvSpPr>
        <p:spPr>
          <a:xfrm>
            <a:off x="8531788" y="6385560"/>
            <a:ext cx="548640" cy="396240"/>
          </a:xfrm>
          <a:prstGeom prst="bracketPair">
            <a:avLst>
              <a:gd name="adj" fmla="val 17949"/>
            </a:avLst>
          </a:prstGeom>
        </p:spPr>
        <p:txBody>
          <a:bodyPr/>
          <a:lstStyle>
            <a:lvl1pPr>
              <a:defRPr sz="1400">
                <a:latin typeface="+mn-lt"/>
                <a:cs typeface="Arial" panose="020B0604020202020204" pitchFamily="34" charset="0"/>
              </a:defRPr>
            </a:lvl1pPr>
          </a:lstStyle>
          <a:p>
            <a:fld id="{FE8431C7-17B5-452F-AD87-FAF6489EA699}" type="slidenum">
              <a:rPr lang="en-US" altLang="en-US" smtClean="0"/>
              <a:pPr/>
              <a:t>‹#›</a:t>
            </a:fld>
            <a:endParaRPr lang="en-US" altLang="en-US" dirty="0"/>
          </a:p>
        </p:txBody>
      </p:sp>
    </p:spTree>
    <p:extLst>
      <p:ext uri="{BB962C8B-B14F-4D97-AF65-F5344CB8AC3E}">
        <p14:creationId xmlns:p14="http://schemas.microsoft.com/office/powerpoint/2010/main" val="2865443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xmlns="" id="{9741A17E-0A59-49EF-8601-5695167189AF}"/>
              </a:ext>
            </a:extLst>
          </p:cNvPr>
          <p:cNvSpPr>
            <a:spLocks noGrp="1"/>
          </p:cNvSpPr>
          <p:nvPr>
            <p:ph type="sldNum" sz="quarter" idx="12"/>
          </p:nvPr>
        </p:nvSpPr>
        <p:spPr>
          <a:xfrm>
            <a:off x="8531788" y="6385560"/>
            <a:ext cx="548640" cy="396240"/>
          </a:xfrm>
          <a:prstGeom prst="bracketPair">
            <a:avLst>
              <a:gd name="adj" fmla="val 17949"/>
            </a:avLst>
          </a:prstGeom>
        </p:spPr>
        <p:txBody>
          <a:bodyPr/>
          <a:lstStyle>
            <a:lvl1pPr>
              <a:defRPr sz="1400">
                <a:latin typeface="+mn-lt"/>
                <a:cs typeface="Arial" panose="020B0604020202020204" pitchFamily="34" charset="0"/>
              </a:defRPr>
            </a:lvl1pPr>
          </a:lstStyle>
          <a:p>
            <a:fld id="{96C870D8-E641-4A75-B302-C9752C52FA16}" type="slidenum">
              <a:rPr lang="en-US" altLang="en-US" smtClean="0"/>
              <a:pPr/>
              <a:t>‹#›</a:t>
            </a:fld>
            <a:endParaRPr lang="en-US" altLang="en-US" dirty="0"/>
          </a:p>
        </p:txBody>
      </p:sp>
    </p:spTree>
    <p:extLst>
      <p:ext uri="{BB962C8B-B14F-4D97-AF65-F5344CB8AC3E}">
        <p14:creationId xmlns:p14="http://schemas.microsoft.com/office/powerpoint/2010/main" val="1747370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a:xfrm>
            <a:off x="8531788" y="6385560"/>
            <a:ext cx="548640" cy="396240"/>
          </a:xfrm>
          <a:prstGeom prst="bracketPair">
            <a:avLst>
              <a:gd name="adj" fmla="val 17949"/>
            </a:avLst>
          </a:prstGeom>
        </p:spPr>
        <p:txBody>
          <a:bodyPr/>
          <a:lstStyle>
            <a:lvl1pPr>
              <a:defRPr>
                <a:latin typeface="+mn-lt"/>
              </a:defRPr>
            </a:lvl1pPr>
          </a:lstStyle>
          <a:p>
            <a:fld id="{C3ED6F7F-DCED-40F2-9886-5302A4558DED}" type="slidenum">
              <a:rPr lang="en-US" altLang="en-US" smtClean="0"/>
              <a:pPr/>
              <a:t>‹#›</a:t>
            </a:fld>
            <a:endParaRPr lang="en-US" alt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9179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Slide Number Placeholder 8"/>
          <p:cNvSpPr>
            <a:spLocks noGrp="1"/>
          </p:cNvSpPr>
          <p:nvPr>
            <p:ph type="sldNum" sz="quarter" idx="11"/>
          </p:nvPr>
        </p:nvSpPr>
        <p:spPr>
          <a:xfrm>
            <a:off x="8531788" y="6385560"/>
            <a:ext cx="548640" cy="396240"/>
          </a:xfrm>
          <a:prstGeom prst="bracketPair">
            <a:avLst>
              <a:gd name="adj" fmla="val 17949"/>
            </a:avLst>
          </a:prstGeom>
        </p:spPr>
        <p:txBody>
          <a:bodyPr/>
          <a:lstStyle>
            <a:lvl1pPr>
              <a:defRPr>
                <a:latin typeface="+mn-lt"/>
              </a:defRPr>
            </a:lvl1pPr>
          </a:lstStyle>
          <a:p>
            <a:fld id="{8A888BBB-0237-42CA-847C-841D1F1881BE}" type="slidenum">
              <a:rPr lang="en-US" altLang="en-US" smtClean="0"/>
              <a:pPr/>
              <a:t>‹#›</a:t>
            </a:fld>
            <a:endParaRPr lang="en-US" altLang="en-US" dirty="0"/>
          </a:p>
        </p:txBody>
      </p:sp>
    </p:spTree>
    <p:extLst>
      <p:ext uri="{BB962C8B-B14F-4D97-AF65-F5344CB8AC3E}">
        <p14:creationId xmlns:p14="http://schemas.microsoft.com/office/powerpoint/2010/main" val="3704455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90000"/>
              </a:schemeClr>
            </a:gs>
            <a:gs pos="75000">
              <a:schemeClr val="bg1">
                <a:shade val="100000"/>
                <a:satMod val="115000"/>
              </a:schemeClr>
            </a:gs>
            <a:gs pos="100000">
              <a:schemeClr val="bg1">
                <a:shade val="70000"/>
                <a:satMod val="13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531788" y="6385560"/>
            <a:ext cx="548640" cy="396240"/>
          </a:xfrm>
          <a:prstGeom prst="bracketPair">
            <a:avLst>
              <a:gd name="adj" fmla="val 17949"/>
            </a:avLst>
          </a:prstGeom>
          <a:ln w="19050">
            <a:solidFill>
              <a:srgbClr val="FFFFFF"/>
            </a:solidFill>
          </a:ln>
        </p:spPr>
        <p:txBody>
          <a:bodyPr vert="horz" lIns="0" tIns="0" rIns="0" bIns="0" rtlCol="0" anchor="ctr"/>
          <a:lstStyle>
            <a:lvl1pPr algn="ctr">
              <a:defRPr sz="1400">
                <a:solidFill>
                  <a:schemeClr val="tx1"/>
                </a:solidFill>
                <a:latin typeface="+mn-lt"/>
                <a:cs typeface="Arial" panose="020B0604020202020204" pitchFamily="34" charset="0"/>
              </a:defRPr>
            </a:lvl1pPr>
          </a:lstStyle>
          <a:p>
            <a:fld id="{30CC3994-F7ED-4F09-A20C-63ADE9BAA19E}" type="slidenum">
              <a:rPr lang="en-US" altLang="en-US" smtClean="0"/>
              <a:pPr/>
              <a:t>‹#›</a:t>
            </a:fld>
            <a:endParaRPr lang="en-US" altLang="en-US" dirty="0"/>
          </a:p>
        </p:txBody>
      </p:sp>
      <p:sp>
        <p:nvSpPr>
          <p:cNvPr id="8" name="Text Placeholder 4"/>
          <p:cNvSpPr txBox="1">
            <a:spLocks/>
          </p:cNvSpPr>
          <p:nvPr userDrawn="1"/>
        </p:nvSpPr>
        <p:spPr>
          <a:xfrm>
            <a:off x="1143000" y="6553200"/>
            <a:ext cx="6400800" cy="228600"/>
          </a:xfrm>
          <a:prstGeom prst="rect">
            <a:avLst/>
          </a:prstGeom>
        </p:spPr>
        <p:txBody>
          <a:bodyPr>
            <a:normAutofit/>
          </a:bodyPr>
          <a:lstStyle>
            <a:lvl1pPr marL="114300" indent="0" algn="ctr" defTabSz="914400" rtl="0" eaLnBrk="1" latinLnBrk="0" hangingPunct="1">
              <a:spcBef>
                <a:spcPct val="20000"/>
              </a:spcBef>
              <a:buClr>
                <a:schemeClr val="accent1"/>
              </a:buClr>
              <a:buFont typeface="Arial" pitchFamily="34" charset="0"/>
              <a:buNone/>
              <a:defRPr sz="9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n-US" altLang="en-US"/>
              <a:t>© 2019 McGraw-Hill Education.</a:t>
            </a:r>
            <a:endParaRPr lang="en-IN" dirty="0"/>
          </a:p>
        </p:txBody>
      </p:sp>
    </p:spTree>
    <p:extLst>
      <p:ext uri="{BB962C8B-B14F-4D97-AF65-F5344CB8AC3E}">
        <p14:creationId xmlns:p14="http://schemas.microsoft.com/office/powerpoint/2010/main" val="1848873540"/>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90000"/>
              </a:schemeClr>
            </a:gs>
            <a:gs pos="75000">
              <a:schemeClr val="bg1">
                <a:shade val="100000"/>
                <a:satMod val="115000"/>
              </a:schemeClr>
            </a:gs>
            <a:gs pos="100000">
              <a:schemeClr val="bg1">
                <a:shade val="70000"/>
                <a:satMod val="13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531788" y="6385560"/>
            <a:ext cx="548640" cy="396240"/>
          </a:xfrm>
          <a:prstGeom prst="bracketPair">
            <a:avLst>
              <a:gd name="adj" fmla="val 17949"/>
            </a:avLst>
          </a:prstGeom>
          <a:ln w="19050">
            <a:solidFill>
              <a:srgbClr val="FFFFFF"/>
            </a:solidFill>
          </a:ln>
        </p:spPr>
        <p:txBody>
          <a:bodyPr vert="horz" lIns="0" tIns="0" rIns="0" bIns="0" rtlCol="0" anchor="ctr"/>
          <a:lstStyle>
            <a:lvl1pPr algn="ctr">
              <a:defRPr sz="1400">
                <a:solidFill>
                  <a:schemeClr val="tx1"/>
                </a:solidFill>
                <a:latin typeface="+mn-lt"/>
                <a:cs typeface="Arial" panose="020B0604020202020204" pitchFamily="34" charset="0"/>
              </a:defRPr>
            </a:lvl1pPr>
          </a:lstStyle>
          <a:p>
            <a:fld id="{30CC3994-F7ED-4F09-A20C-63ADE9BAA19E}" type="slidenum">
              <a:rPr lang="en-US" altLang="en-US" smtClean="0"/>
              <a:pPr/>
              <a:t>‹#›</a:t>
            </a:fld>
            <a:endParaRPr lang="en-US" altLang="en-US" dirty="0"/>
          </a:p>
        </p:txBody>
      </p:sp>
    </p:spTree>
    <p:extLst>
      <p:ext uri="{BB962C8B-B14F-4D97-AF65-F5344CB8AC3E}">
        <p14:creationId xmlns:p14="http://schemas.microsoft.com/office/powerpoint/2010/main" val="1853425930"/>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24400" y="2209800"/>
            <a:ext cx="3810000" cy="914400"/>
          </a:xfrm>
        </p:spPr>
        <p:txBody>
          <a:bodyPr/>
          <a:lstStyle/>
          <a:p>
            <a:r>
              <a:rPr lang="en-US" altLang="en-US" dirty="0">
                <a:solidFill>
                  <a:srgbClr val="4F4837"/>
                </a:solidFill>
                <a:latin typeface="Calibri" panose="020F0502020204030204" pitchFamily="34" charset="0"/>
              </a:rPr>
              <a:t>Chapter 4</a:t>
            </a:r>
            <a:endParaRPr lang="en-IN" dirty="0"/>
          </a:p>
        </p:txBody>
      </p:sp>
      <p:sp>
        <p:nvSpPr>
          <p:cNvPr id="3" name="Subtitle 2"/>
          <p:cNvSpPr>
            <a:spLocks noGrp="1"/>
          </p:cNvSpPr>
          <p:nvPr>
            <p:ph type="subTitle" idx="1"/>
          </p:nvPr>
        </p:nvSpPr>
        <p:spPr>
          <a:xfrm>
            <a:off x="4648200" y="3932583"/>
            <a:ext cx="3870960" cy="1066800"/>
          </a:xfrm>
        </p:spPr>
        <p:txBody>
          <a:bodyPr>
            <a:noAutofit/>
          </a:bodyPr>
          <a:lstStyle/>
          <a:p>
            <a:pPr fontAlgn="auto">
              <a:spcBef>
                <a:spcPct val="0"/>
              </a:spcBef>
              <a:spcAft>
                <a:spcPts val="0"/>
              </a:spcAft>
              <a:defRPr/>
            </a:pPr>
            <a:r>
              <a:rPr lang="en-US" sz="3600" dirty="0">
                <a:solidFill>
                  <a:schemeClr val="tx1"/>
                </a:solidFill>
              </a:rPr>
              <a:t>Administrative Law</a:t>
            </a:r>
          </a:p>
        </p:txBody>
      </p:sp>
      <p:sp>
        <p:nvSpPr>
          <p:cNvPr id="5" name="Slide Number Placeholder 4"/>
          <p:cNvSpPr>
            <a:spLocks noGrp="1"/>
          </p:cNvSpPr>
          <p:nvPr>
            <p:ph type="sldNum" sz="quarter" idx="12"/>
          </p:nvPr>
        </p:nvSpPr>
        <p:spPr>
          <a:xfrm>
            <a:off x="8531788" y="6385560"/>
            <a:ext cx="548640" cy="396240"/>
          </a:xfrm>
        </p:spPr>
        <p:txBody>
          <a:bodyPr/>
          <a:lstStyle/>
          <a:p>
            <a:r>
              <a:rPr lang="en-IN" dirty="0"/>
              <a:t>1</a:t>
            </a:r>
          </a:p>
        </p:txBody>
      </p:sp>
      <p:sp>
        <p:nvSpPr>
          <p:cNvPr id="8" name="Content Placeholder 7"/>
          <p:cNvSpPr>
            <a:spLocks noGrp="1"/>
          </p:cNvSpPr>
          <p:nvPr>
            <p:ph sz="quarter" idx="4294967295"/>
          </p:nvPr>
        </p:nvSpPr>
        <p:spPr>
          <a:xfrm>
            <a:off x="533400" y="6461125"/>
            <a:ext cx="7315200" cy="320675"/>
          </a:xfrm>
        </p:spPr>
        <p:txBody>
          <a:bodyPr>
            <a:noAutofit/>
          </a:bodyPr>
          <a:lstStyle/>
          <a:p>
            <a:pPr marL="114300" indent="0" algn="ctr">
              <a:buNone/>
            </a:pPr>
            <a:r>
              <a:rPr lang="en-IN" altLang="en-US" sz="900" dirty="0">
                <a:ea typeface="Verdana" panose="020B0604030504040204" pitchFamily="34" charset="0"/>
                <a:cs typeface="Verdana" panose="020B0604030504040204" pitchFamily="34" charset="0"/>
              </a:rPr>
              <a:t>© 2019 McGraw-Hill Education. All rights reserved. Authorized only for instructor use in the classroom. No reproduction or further distribution permitted without the prior written consent of McGraw-Hill Education.</a:t>
            </a:r>
            <a:endParaRPr lang="en-US" altLang="en-US" sz="900" dirty="0">
              <a:ea typeface="Verdana" panose="020B0604030504040204" pitchFamily="34" charset="0"/>
              <a:cs typeface="Verdana" panose="020B0604030504040204" pitchFamily="34" charset="0"/>
            </a:endParaRPr>
          </a:p>
        </p:txBody>
      </p:sp>
      <p:pic>
        <p:nvPicPr>
          <p:cNvPr id="7" name="Picture 6" descr="Book cover image">
            <a:extLst>
              <a:ext uri="{FF2B5EF4-FFF2-40B4-BE49-F238E27FC236}">
                <a16:creationId xmlns:a16="http://schemas.microsoft.com/office/drawing/2014/main" xmlns="" id="{0E3F85AC-DD68-4D29-B08F-B89177DA6A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610" y="446087"/>
            <a:ext cx="4067175" cy="568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3229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9">
            <a:extLst>
              <a:ext uri="{FF2B5EF4-FFF2-40B4-BE49-F238E27FC236}">
                <a16:creationId xmlns:a16="http://schemas.microsoft.com/office/drawing/2014/main" xmlns="" id="{E23EB826-6E5B-42DB-953C-5B496BF047E2}"/>
              </a:ext>
            </a:extLst>
          </p:cNvPr>
          <p:cNvSpPr>
            <a:spLocks noGrp="1" noChangeArrowheads="1"/>
          </p:cNvSpPr>
          <p:nvPr>
            <p:ph type="title"/>
          </p:nvPr>
        </p:nvSpPr>
        <p:spPr/>
        <p:txBody>
          <a:bodyPr/>
          <a:lstStyle/>
          <a:p>
            <a:pPr fontAlgn="auto">
              <a:spcAft>
                <a:spcPts val="0"/>
              </a:spcAft>
              <a:defRPr/>
            </a:pPr>
            <a:r>
              <a:rPr lang="en-US" sz="3600" dirty="0">
                <a:latin typeface="+mn-lt"/>
                <a:ea typeface="+mj-ea"/>
              </a:rPr>
              <a:t>Limitations on Agency Powers</a:t>
            </a:r>
          </a:p>
        </p:txBody>
      </p:sp>
      <p:sp>
        <p:nvSpPr>
          <p:cNvPr id="19459" name="Content Placeholder 3">
            <a:extLst>
              <a:ext uri="{FF2B5EF4-FFF2-40B4-BE49-F238E27FC236}">
                <a16:creationId xmlns:a16="http://schemas.microsoft.com/office/drawing/2014/main" xmlns="" id="{DFB9BD3C-5661-49F1-BBA1-C2D39C43559D}"/>
              </a:ext>
            </a:extLst>
          </p:cNvPr>
          <p:cNvSpPr>
            <a:spLocks noGrp="1" noChangeArrowheads="1"/>
          </p:cNvSpPr>
          <p:nvPr>
            <p:ph idx="1"/>
          </p:nvPr>
        </p:nvSpPr>
        <p:spPr/>
        <p:txBody>
          <a:bodyPr rtlCol="0">
            <a:normAutofit/>
          </a:bodyPr>
          <a:lstStyle/>
          <a:p>
            <a:pPr marL="291600" indent="-291600" fontAlgn="auto">
              <a:lnSpc>
                <a:spcPct val="80000"/>
              </a:lnSpc>
              <a:spcBef>
                <a:spcPts val="1000"/>
              </a:spcBef>
              <a:spcAft>
                <a:spcPts val="0"/>
              </a:spcAft>
              <a:buClr>
                <a:schemeClr val="tx2"/>
              </a:buClr>
              <a:defRPr/>
            </a:pPr>
            <a:r>
              <a:rPr lang="en-US" sz="2800" dirty="0"/>
              <a:t>Political.</a:t>
            </a:r>
          </a:p>
          <a:p>
            <a:pPr marL="291600" indent="-291600" fontAlgn="auto">
              <a:lnSpc>
                <a:spcPct val="80000"/>
              </a:lnSpc>
              <a:spcBef>
                <a:spcPts val="1000"/>
              </a:spcBef>
              <a:spcAft>
                <a:spcPts val="0"/>
              </a:spcAft>
              <a:buClr>
                <a:schemeClr val="tx2"/>
              </a:buClr>
              <a:defRPr/>
            </a:pPr>
            <a:r>
              <a:rPr lang="en-US" sz="2800" dirty="0"/>
              <a:t>Statutory.</a:t>
            </a:r>
          </a:p>
          <a:p>
            <a:pPr marL="291600" indent="-291600" fontAlgn="auto">
              <a:lnSpc>
                <a:spcPct val="80000"/>
              </a:lnSpc>
              <a:spcBef>
                <a:spcPts val="1000"/>
              </a:spcBef>
              <a:spcAft>
                <a:spcPts val="0"/>
              </a:spcAft>
              <a:buClr>
                <a:schemeClr val="tx2"/>
              </a:buClr>
              <a:defRPr/>
            </a:pPr>
            <a:r>
              <a:rPr lang="en-US" sz="2800" dirty="0"/>
              <a:t>Judicial.</a:t>
            </a:r>
          </a:p>
          <a:p>
            <a:pPr marL="291600" indent="-291600" fontAlgn="auto">
              <a:lnSpc>
                <a:spcPct val="80000"/>
              </a:lnSpc>
              <a:spcBef>
                <a:spcPts val="1000"/>
              </a:spcBef>
              <a:spcAft>
                <a:spcPts val="0"/>
              </a:spcAft>
              <a:buClr>
                <a:schemeClr val="tx2"/>
              </a:buClr>
              <a:defRPr/>
            </a:pPr>
            <a:r>
              <a:rPr lang="en-US" sz="2800" dirty="0"/>
              <a:t>Informational.</a:t>
            </a:r>
          </a:p>
        </p:txBody>
      </p:sp>
      <p:sp>
        <p:nvSpPr>
          <p:cNvPr id="17411" name="Slide Number Placeholder 3">
            <a:extLst>
              <a:ext uri="{FF2B5EF4-FFF2-40B4-BE49-F238E27FC236}">
                <a16:creationId xmlns:a16="http://schemas.microsoft.com/office/drawing/2014/main" xmlns="" id="{2516B56A-B6A8-4431-B664-E6BC668632A6}"/>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70A525A4-2274-420E-813C-76EF5CF14C80}" type="slidenum">
              <a:rPr lang="en-US" altLang="en-US" sz="1400" smtClean="0">
                <a:latin typeface="+mn-lt"/>
              </a:rPr>
              <a:pPr>
                <a:spcBef>
                  <a:spcPct val="0"/>
                </a:spcBef>
                <a:buClrTx/>
                <a:buFontTx/>
                <a:buNone/>
              </a:pPr>
              <a:t>10</a:t>
            </a:fld>
            <a:endParaRPr lang="en-US" altLang="en-US" sz="1400" dirty="0">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7">
            <a:extLst>
              <a:ext uri="{FF2B5EF4-FFF2-40B4-BE49-F238E27FC236}">
                <a16:creationId xmlns:a16="http://schemas.microsoft.com/office/drawing/2014/main" xmlns="" id="{E3930CE7-C345-4235-A71F-AD219AC519C7}"/>
              </a:ext>
            </a:extLst>
          </p:cNvPr>
          <p:cNvSpPr>
            <a:spLocks noGrp="1" noChangeArrowheads="1"/>
          </p:cNvSpPr>
          <p:nvPr>
            <p:ph type="title"/>
          </p:nvPr>
        </p:nvSpPr>
        <p:spPr/>
        <p:txBody>
          <a:bodyPr/>
          <a:lstStyle/>
          <a:p>
            <a:pPr fontAlgn="auto">
              <a:spcAft>
                <a:spcPts val="0"/>
              </a:spcAft>
              <a:defRPr/>
            </a:pPr>
            <a:r>
              <a:rPr lang="en-US" sz="3600" dirty="0">
                <a:latin typeface="+mn-lt"/>
                <a:ea typeface="+mj-ea"/>
              </a:rPr>
              <a:t>Political Limitations on Agency Powers</a:t>
            </a:r>
          </a:p>
        </p:txBody>
      </p:sp>
      <p:sp>
        <p:nvSpPr>
          <p:cNvPr id="21507" name="Content Placeholder 8">
            <a:extLst>
              <a:ext uri="{FF2B5EF4-FFF2-40B4-BE49-F238E27FC236}">
                <a16:creationId xmlns:a16="http://schemas.microsoft.com/office/drawing/2014/main" xmlns="" id="{F319AABB-C97E-4C3F-8320-8D3EB3591A7D}"/>
              </a:ext>
            </a:extLst>
          </p:cNvPr>
          <p:cNvSpPr>
            <a:spLocks noGrp="1" noChangeArrowheads="1"/>
          </p:cNvSpPr>
          <p:nvPr>
            <p:ph idx="1"/>
          </p:nvPr>
        </p:nvSpPr>
        <p:spPr/>
        <p:txBody>
          <a:bodyPr rtlCol="0">
            <a:normAutofit/>
          </a:bodyPr>
          <a:lstStyle/>
          <a:p>
            <a:pPr marL="291600" indent="-291600" fontAlgn="auto">
              <a:lnSpc>
                <a:spcPct val="80000"/>
              </a:lnSpc>
              <a:spcBef>
                <a:spcPts val="1000"/>
              </a:spcBef>
              <a:spcAft>
                <a:spcPts val="0"/>
              </a:spcAft>
              <a:buClr>
                <a:schemeClr val="tx2"/>
              </a:buClr>
              <a:defRPr/>
            </a:pPr>
            <a:r>
              <a:rPr lang="en-US" sz="2800" dirty="0"/>
              <a:t>United States Senate must approve agency heads.</a:t>
            </a:r>
          </a:p>
          <a:p>
            <a:pPr marL="291600" indent="-291600" fontAlgn="auto">
              <a:lnSpc>
                <a:spcPct val="80000"/>
              </a:lnSpc>
              <a:spcBef>
                <a:spcPts val="1000"/>
              </a:spcBef>
              <a:spcAft>
                <a:spcPts val="0"/>
              </a:spcAft>
              <a:buClr>
                <a:schemeClr val="tx2"/>
              </a:buClr>
              <a:defRPr/>
            </a:pPr>
            <a:r>
              <a:rPr lang="en-US" sz="2800" dirty="0"/>
              <a:t>United States Congress has power over agency budgets.	</a:t>
            </a:r>
          </a:p>
        </p:txBody>
      </p:sp>
      <p:sp>
        <p:nvSpPr>
          <p:cNvPr id="19459" name="Slide Number Placeholder 3">
            <a:extLst>
              <a:ext uri="{FF2B5EF4-FFF2-40B4-BE49-F238E27FC236}">
                <a16:creationId xmlns:a16="http://schemas.microsoft.com/office/drawing/2014/main" xmlns="" id="{3B9E02C0-1A3C-43AD-A500-9BFCB4A92079}"/>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70A525A4-2274-420E-813C-76EF5CF14C80}" type="slidenum">
              <a:rPr lang="en-US" altLang="en-US" sz="1400" smtClean="0">
                <a:latin typeface="+mn-lt"/>
              </a:rPr>
              <a:pPr>
                <a:spcBef>
                  <a:spcPct val="0"/>
                </a:spcBef>
                <a:buClrTx/>
                <a:buFontTx/>
                <a:buNone/>
              </a:pPr>
              <a:t>11</a:t>
            </a:fld>
            <a:endParaRPr lang="en-US" altLang="en-US" sz="1400" dirty="0">
              <a:latin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xmlns="" id="{6F8B0A5A-9EB1-4E69-95B9-1D9821536E0A}"/>
              </a:ext>
            </a:extLst>
          </p:cNvPr>
          <p:cNvSpPr>
            <a:spLocks noGrp="1" noChangeArrowheads="1"/>
          </p:cNvSpPr>
          <p:nvPr>
            <p:ph type="title"/>
          </p:nvPr>
        </p:nvSpPr>
        <p:spPr/>
        <p:txBody>
          <a:bodyPr/>
          <a:lstStyle/>
          <a:p>
            <a:pPr fontAlgn="auto">
              <a:spcAft>
                <a:spcPts val="0"/>
              </a:spcAft>
              <a:defRPr/>
            </a:pPr>
            <a:r>
              <a:rPr lang="en-US" sz="3600" dirty="0">
                <a:latin typeface="+mn-lt"/>
                <a:ea typeface="+mj-ea"/>
              </a:rPr>
              <a:t>Statutory Limitations on Agency Powers</a:t>
            </a:r>
          </a:p>
        </p:txBody>
      </p:sp>
      <p:sp>
        <p:nvSpPr>
          <p:cNvPr id="23555" name="Content Placeholder 3">
            <a:extLst>
              <a:ext uri="{FF2B5EF4-FFF2-40B4-BE49-F238E27FC236}">
                <a16:creationId xmlns:a16="http://schemas.microsoft.com/office/drawing/2014/main" xmlns="" id="{66D101FE-7713-439A-B0E2-CED29BBA4CA4}"/>
              </a:ext>
            </a:extLst>
          </p:cNvPr>
          <p:cNvSpPr>
            <a:spLocks noGrp="1" noChangeArrowheads="1"/>
          </p:cNvSpPr>
          <p:nvPr>
            <p:ph idx="1"/>
          </p:nvPr>
        </p:nvSpPr>
        <p:spPr/>
        <p:txBody>
          <a:bodyPr rtlCol="0">
            <a:normAutofit/>
          </a:bodyPr>
          <a:lstStyle/>
          <a:p>
            <a:pPr marL="0" indent="0" fontAlgn="auto">
              <a:spcAft>
                <a:spcPts val="0"/>
              </a:spcAft>
              <a:buNone/>
              <a:defRPr/>
            </a:pPr>
            <a:r>
              <a:rPr lang="en-US" sz="2800" dirty="0"/>
              <a:t>United States Congress by enacting statutes may:</a:t>
            </a:r>
          </a:p>
          <a:p>
            <a:pPr marL="291600" lvl="1" indent="-291600">
              <a:lnSpc>
                <a:spcPct val="80000"/>
              </a:lnSpc>
              <a:spcBef>
                <a:spcPts val="1000"/>
              </a:spcBef>
              <a:buClr>
                <a:schemeClr val="tx2"/>
              </a:buClr>
              <a:defRPr/>
            </a:pPr>
            <a:r>
              <a:rPr lang="en-US" sz="2800" dirty="0"/>
              <a:t>Create or eliminate agencies.</a:t>
            </a:r>
          </a:p>
          <a:p>
            <a:pPr marL="291600" lvl="1" indent="-291600">
              <a:lnSpc>
                <a:spcPct val="80000"/>
              </a:lnSpc>
              <a:spcBef>
                <a:spcPts val="1000"/>
              </a:spcBef>
              <a:buClr>
                <a:schemeClr val="tx2"/>
              </a:buClr>
              <a:defRPr/>
            </a:pPr>
            <a:r>
              <a:rPr lang="en-US" sz="2800" dirty="0"/>
              <a:t>Amend enabling legislation.</a:t>
            </a:r>
          </a:p>
          <a:p>
            <a:pPr marL="291600" lvl="1" indent="-291600">
              <a:lnSpc>
                <a:spcPct val="80000"/>
              </a:lnSpc>
              <a:spcBef>
                <a:spcPts val="1000"/>
              </a:spcBef>
              <a:buClr>
                <a:schemeClr val="tx2"/>
              </a:buClr>
              <a:defRPr/>
            </a:pPr>
            <a:r>
              <a:rPr lang="en-US" sz="2800" dirty="0"/>
              <a:t>Override agency rules.</a:t>
            </a:r>
          </a:p>
        </p:txBody>
      </p:sp>
      <p:sp>
        <p:nvSpPr>
          <p:cNvPr id="21507" name="Slide Number Placeholder 3">
            <a:extLst>
              <a:ext uri="{FF2B5EF4-FFF2-40B4-BE49-F238E27FC236}">
                <a16:creationId xmlns:a16="http://schemas.microsoft.com/office/drawing/2014/main" xmlns="" id="{4E232629-E81D-40B6-98FA-1F87503D5965}"/>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70A525A4-2274-420E-813C-76EF5CF14C80}" type="slidenum">
              <a:rPr lang="en-US" altLang="en-US" sz="1400" smtClean="0">
                <a:latin typeface="+mn-lt"/>
              </a:rPr>
              <a:pPr>
                <a:spcBef>
                  <a:spcPct val="0"/>
                </a:spcBef>
                <a:buClrTx/>
                <a:buFontTx/>
                <a:buNone/>
              </a:pPr>
              <a:t>12</a:t>
            </a:fld>
            <a:endParaRPr lang="en-US" altLang="en-US" sz="1400" dirty="0">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2">
            <a:extLst>
              <a:ext uri="{FF2B5EF4-FFF2-40B4-BE49-F238E27FC236}">
                <a16:creationId xmlns:a16="http://schemas.microsoft.com/office/drawing/2014/main" xmlns="" id="{B3779A2D-5541-46F2-B11E-D12AA555F030}"/>
              </a:ext>
            </a:extLst>
          </p:cNvPr>
          <p:cNvSpPr>
            <a:spLocks noGrp="1" noChangeArrowheads="1"/>
          </p:cNvSpPr>
          <p:nvPr>
            <p:ph type="title"/>
          </p:nvPr>
        </p:nvSpPr>
        <p:spPr/>
        <p:txBody>
          <a:bodyPr/>
          <a:lstStyle/>
          <a:p>
            <a:pPr fontAlgn="auto">
              <a:spcAft>
                <a:spcPts val="0"/>
              </a:spcAft>
              <a:defRPr/>
            </a:pPr>
            <a:r>
              <a:rPr lang="en-US" sz="3600" dirty="0">
                <a:latin typeface="+mn-lt"/>
                <a:ea typeface="+mj-ea"/>
              </a:rPr>
              <a:t>Judicial Limitations on Agency Powers</a:t>
            </a:r>
          </a:p>
        </p:txBody>
      </p:sp>
      <p:sp>
        <p:nvSpPr>
          <p:cNvPr id="25603" name="Content Placeholder 3">
            <a:extLst>
              <a:ext uri="{FF2B5EF4-FFF2-40B4-BE49-F238E27FC236}">
                <a16:creationId xmlns:a16="http://schemas.microsoft.com/office/drawing/2014/main" xmlns="" id="{4FD1B708-F7AB-4560-8A82-6746F03B30C6}"/>
              </a:ext>
            </a:extLst>
          </p:cNvPr>
          <p:cNvSpPr>
            <a:spLocks noGrp="1" noChangeArrowheads="1"/>
          </p:cNvSpPr>
          <p:nvPr>
            <p:ph idx="1"/>
          </p:nvPr>
        </p:nvSpPr>
        <p:spPr>
          <a:xfrm>
            <a:off x="457200" y="1600200"/>
            <a:ext cx="7924800" cy="4800600"/>
          </a:xfrm>
        </p:spPr>
        <p:txBody>
          <a:bodyPr>
            <a:normAutofit/>
          </a:bodyPr>
          <a:lstStyle/>
          <a:p>
            <a:pPr marL="291600" lvl="1" indent="-291600">
              <a:lnSpc>
                <a:spcPct val="80000"/>
              </a:lnSpc>
              <a:spcBef>
                <a:spcPts val="1000"/>
              </a:spcBef>
              <a:buClr>
                <a:schemeClr val="tx2"/>
              </a:buClr>
              <a:defRPr/>
            </a:pPr>
            <a:r>
              <a:rPr lang="en-US" altLang="en-US" sz="2800" dirty="0"/>
              <a:t>Interested parties may challenge administrative rules in court.</a:t>
            </a:r>
          </a:p>
          <a:p>
            <a:pPr marL="291600" lvl="1" indent="-291600">
              <a:lnSpc>
                <a:spcPct val="80000"/>
              </a:lnSpc>
              <a:spcBef>
                <a:spcPts val="1000"/>
              </a:spcBef>
              <a:buClr>
                <a:schemeClr val="tx2"/>
              </a:buClr>
              <a:defRPr/>
            </a:pPr>
            <a:r>
              <a:rPr lang="en-US" altLang="en-US" sz="2800" dirty="0"/>
              <a:t>Court may review agency’s findings of facts, interpretation of rules, and scope of agency’s power in making rules.</a:t>
            </a:r>
          </a:p>
        </p:txBody>
      </p:sp>
      <p:sp>
        <p:nvSpPr>
          <p:cNvPr id="23555" name="Slide Number Placeholder 3">
            <a:extLst>
              <a:ext uri="{FF2B5EF4-FFF2-40B4-BE49-F238E27FC236}">
                <a16:creationId xmlns:a16="http://schemas.microsoft.com/office/drawing/2014/main" xmlns="" id="{CA2651C6-77BE-48DC-A045-A83AE958D477}"/>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70A525A4-2274-420E-813C-76EF5CF14C80}" type="slidenum">
              <a:rPr lang="en-US" altLang="en-US" sz="1400" smtClean="0">
                <a:latin typeface="+mn-lt"/>
              </a:rPr>
              <a:pPr>
                <a:spcBef>
                  <a:spcPct val="0"/>
                </a:spcBef>
                <a:buClrTx/>
                <a:buFontTx/>
                <a:buNone/>
              </a:pPr>
              <a:t>13</a:t>
            </a:fld>
            <a:endParaRPr lang="en-US" altLang="en-US" sz="1400" dirty="0">
              <a:latin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a:extLst>
              <a:ext uri="{FF2B5EF4-FFF2-40B4-BE49-F238E27FC236}">
                <a16:creationId xmlns:a16="http://schemas.microsoft.com/office/drawing/2014/main" xmlns="" id="{7EB53EC1-3897-4523-8001-CD9B184791FA}"/>
              </a:ext>
            </a:extLst>
          </p:cNvPr>
          <p:cNvSpPr>
            <a:spLocks noGrp="1" noChangeArrowheads="1"/>
          </p:cNvSpPr>
          <p:nvPr>
            <p:ph type="title"/>
          </p:nvPr>
        </p:nvSpPr>
        <p:spPr/>
        <p:txBody>
          <a:bodyPr/>
          <a:lstStyle/>
          <a:p>
            <a:pPr fontAlgn="auto">
              <a:spcAft>
                <a:spcPts val="0"/>
              </a:spcAft>
              <a:defRPr/>
            </a:pPr>
            <a:r>
              <a:rPr lang="en-US" sz="3200" dirty="0">
                <a:latin typeface="+mn-lt"/>
                <a:ea typeface="+mj-ea"/>
              </a:rPr>
              <a:t>Informational Limitations on Agency Powers</a:t>
            </a:r>
          </a:p>
        </p:txBody>
      </p:sp>
      <p:sp>
        <p:nvSpPr>
          <p:cNvPr id="27651" name="Content Placeholder 3">
            <a:extLst>
              <a:ext uri="{FF2B5EF4-FFF2-40B4-BE49-F238E27FC236}">
                <a16:creationId xmlns:a16="http://schemas.microsoft.com/office/drawing/2014/main" xmlns="" id="{3A19096A-5E99-4AA2-A6B3-236E415BC5B4}"/>
              </a:ext>
            </a:extLst>
          </p:cNvPr>
          <p:cNvSpPr>
            <a:spLocks noGrp="1" noChangeArrowheads="1"/>
          </p:cNvSpPr>
          <p:nvPr>
            <p:ph idx="1"/>
          </p:nvPr>
        </p:nvSpPr>
        <p:spPr/>
        <p:txBody>
          <a:bodyPr/>
          <a:lstStyle/>
          <a:p>
            <a:pPr marL="0" indent="0">
              <a:buNone/>
            </a:pPr>
            <a:r>
              <a:rPr lang="en-US" altLang="en-US" sz="2800" dirty="0"/>
              <a:t>Agencies’ responsibilities regarding public access to information governed by:</a:t>
            </a:r>
          </a:p>
          <a:p>
            <a:pPr marL="291600" lvl="1" indent="-291600">
              <a:lnSpc>
                <a:spcPct val="80000"/>
              </a:lnSpc>
              <a:spcBef>
                <a:spcPts val="1000"/>
              </a:spcBef>
              <a:buClr>
                <a:schemeClr val="tx2"/>
              </a:buClr>
              <a:defRPr/>
            </a:pPr>
            <a:r>
              <a:rPr lang="en-US" altLang="en-US" sz="2800" dirty="0"/>
              <a:t>Freedom of Information Act.</a:t>
            </a:r>
          </a:p>
          <a:p>
            <a:pPr marL="291600" lvl="1" indent="-291600">
              <a:lnSpc>
                <a:spcPct val="80000"/>
              </a:lnSpc>
              <a:spcBef>
                <a:spcPts val="1000"/>
              </a:spcBef>
              <a:buClr>
                <a:schemeClr val="tx2"/>
              </a:buClr>
              <a:defRPr/>
            </a:pPr>
            <a:r>
              <a:rPr lang="en-US" altLang="en-US" sz="2800" dirty="0"/>
              <a:t>Government in Sunshine Act.</a:t>
            </a:r>
          </a:p>
          <a:p>
            <a:pPr marL="291600" lvl="1" indent="-291600">
              <a:lnSpc>
                <a:spcPct val="80000"/>
              </a:lnSpc>
              <a:spcBef>
                <a:spcPts val="1000"/>
              </a:spcBef>
              <a:buClr>
                <a:schemeClr val="tx2"/>
              </a:buClr>
              <a:defRPr/>
            </a:pPr>
            <a:r>
              <a:rPr lang="en-US" altLang="en-US" sz="2800" dirty="0"/>
              <a:t>Privacy Act of 1974.</a:t>
            </a:r>
          </a:p>
        </p:txBody>
      </p:sp>
      <p:sp>
        <p:nvSpPr>
          <p:cNvPr id="25603" name="Slide Number Placeholder 3">
            <a:extLst>
              <a:ext uri="{FF2B5EF4-FFF2-40B4-BE49-F238E27FC236}">
                <a16:creationId xmlns:a16="http://schemas.microsoft.com/office/drawing/2014/main" xmlns="" id="{E64B65EC-AC98-44D3-B637-9A02111591E2}"/>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70A525A4-2274-420E-813C-76EF5CF14C80}" type="slidenum">
              <a:rPr lang="en-US" altLang="en-US" sz="1400" smtClean="0">
                <a:latin typeface="+mn-lt"/>
              </a:rPr>
              <a:pPr>
                <a:spcBef>
                  <a:spcPct val="0"/>
                </a:spcBef>
                <a:buClrTx/>
                <a:buFontTx/>
                <a:buNone/>
              </a:pPr>
              <a:t>14</a:t>
            </a:fld>
            <a:endParaRPr lang="en-US" altLang="en-US" sz="1400" dirty="0">
              <a:latin typeface="+mn-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a:extLst>
              <a:ext uri="{FF2B5EF4-FFF2-40B4-BE49-F238E27FC236}">
                <a16:creationId xmlns:a16="http://schemas.microsoft.com/office/drawing/2014/main" xmlns="" id="{E02FB4DE-912E-40FB-92F4-1F695F85AB9B}"/>
              </a:ext>
            </a:extLst>
          </p:cNvPr>
          <p:cNvSpPr>
            <a:spLocks noGrp="1" noChangeArrowheads="1"/>
          </p:cNvSpPr>
          <p:nvPr>
            <p:ph type="title"/>
          </p:nvPr>
        </p:nvSpPr>
        <p:spPr/>
        <p:txBody>
          <a:bodyPr/>
          <a:lstStyle/>
          <a:p>
            <a:pPr fontAlgn="auto">
              <a:spcAft>
                <a:spcPts val="0"/>
              </a:spcAft>
              <a:defRPr/>
            </a:pPr>
            <a:r>
              <a:rPr lang="en-US" sz="3600" dirty="0">
                <a:latin typeface="+mn-lt"/>
                <a:ea typeface="+mj-ea"/>
              </a:rPr>
              <a:t>Freedom of Information Act (F</a:t>
            </a:r>
            <a:r>
              <a:rPr lang="en-US" sz="100" dirty="0">
                <a:latin typeface="+mn-lt"/>
                <a:ea typeface="+mj-ea"/>
              </a:rPr>
              <a:t> </a:t>
            </a:r>
            <a:r>
              <a:rPr lang="en-US" sz="3600" dirty="0">
                <a:latin typeface="+mn-lt"/>
                <a:ea typeface="+mj-ea"/>
              </a:rPr>
              <a:t>O</a:t>
            </a:r>
            <a:r>
              <a:rPr lang="en-US" sz="100" dirty="0">
                <a:latin typeface="+mn-lt"/>
                <a:ea typeface="+mj-ea"/>
              </a:rPr>
              <a:t> </a:t>
            </a:r>
            <a:r>
              <a:rPr lang="en-US" sz="3600" dirty="0">
                <a:latin typeface="+mn-lt"/>
                <a:ea typeface="+mj-ea"/>
              </a:rPr>
              <a:t>I</a:t>
            </a:r>
            <a:r>
              <a:rPr lang="en-US" sz="100" dirty="0">
                <a:latin typeface="+mn-lt"/>
                <a:ea typeface="+mj-ea"/>
              </a:rPr>
              <a:t> </a:t>
            </a:r>
            <a:r>
              <a:rPr lang="en-US" sz="3600" dirty="0">
                <a:latin typeface="+mn-lt"/>
                <a:ea typeface="+mj-ea"/>
              </a:rPr>
              <a:t>A) </a:t>
            </a:r>
            <a:r>
              <a:rPr lang="en-US" sz="2400" dirty="0">
                <a:latin typeface="+mn-lt"/>
                <a:ea typeface="+mj-ea"/>
              </a:rPr>
              <a:t>1</a:t>
            </a:r>
          </a:p>
        </p:txBody>
      </p:sp>
      <p:sp>
        <p:nvSpPr>
          <p:cNvPr id="29699" name="Content Placeholder 3">
            <a:extLst>
              <a:ext uri="{FF2B5EF4-FFF2-40B4-BE49-F238E27FC236}">
                <a16:creationId xmlns:a16="http://schemas.microsoft.com/office/drawing/2014/main" xmlns="" id="{119E1227-112F-462D-BFC5-BE527A2219E1}"/>
              </a:ext>
            </a:extLst>
          </p:cNvPr>
          <p:cNvSpPr>
            <a:spLocks noGrp="1" noChangeArrowheads="1"/>
          </p:cNvSpPr>
          <p:nvPr>
            <p:ph idx="1"/>
          </p:nvPr>
        </p:nvSpPr>
        <p:spPr/>
        <p:txBody>
          <a:bodyPr rtlCol="0">
            <a:normAutofit/>
          </a:bodyPr>
          <a:lstStyle/>
          <a:p>
            <a:pPr marL="291600" lvl="1" indent="-291600" fontAlgn="auto">
              <a:lnSpc>
                <a:spcPct val="80000"/>
              </a:lnSpc>
              <a:spcBef>
                <a:spcPts val="1000"/>
              </a:spcBef>
              <a:spcAft>
                <a:spcPts val="0"/>
              </a:spcAft>
              <a:buClr>
                <a:schemeClr val="tx2"/>
              </a:buClr>
              <a:defRPr/>
            </a:pPr>
            <a:r>
              <a:rPr lang="en-US" sz="2800" dirty="0"/>
              <a:t>Requires that federal agencies publish in Federal Register places where public can access agency information.</a:t>
            </a:r>
          </a:p>
          <a:p>
            <a:pPr marL="291600" lvl="1" indent="-291600" fontAlgn="auto">
              <a:lnSpc>
                <a:spcPct val="80000"/>
              </a:lnSpc>
              <a:spcBef>
                <a:spcPts val="1000"/>
              </a:spcBef>
              <a:spcAft>
                <a:spcPts val="0"/>
              </a:spcAft>
              <a:buClr>
                <a:schemeClr val="tx2"/>
              </a:buClr>
              <a:defRPr/>
            </a:pPr>
            <a:r>
              <a:rPr lang="en-US" sz="2800" dirty="0"/>
              <a:t>Any individual or business may make a F</a:t>
            </a:r>
            <a:r>
              <a:rPr lang="en-US" sz="100" dirty="0"/>
              <a:t> </a:t>
            </a:r>
            <a:r>
              <a:rPr lang="en-US" sz="2800" dirty="0"/>
              <a:t>O</a:t>
            </a:r>
            <a:r>
              <a:rPr lang="en-US" sz="100" dirty="0"/>
              <a:t> </a:t>
            </a:r>
            <a:r>
              <a:rPr lang="en-US" sz="2800" dirty="0"/>
              <a:t>I</a:t>
            </a:r>
            <a:r>
              <a:rPr lang="en-US" sz="100" dirty="0"/>
              <a:t> </a:t>
            </a:r>
            <a:r>
              <a:rPr lang="en-US" sz="2800" dirty="0"/>
              <a:t>A request.</a:t>
            </a:r>
          </a:p>
          <a:p>
            <a:pPr marL="291600" lvl="1" indent="-291600" fontAlgn="auto">
              <a:lnSpc>
                <a:spcPct val="80000"/>
              </a:lnSpc>
              <a:spcBef>
                <a:spcPts val="1000"/>
              </a:spcBef>
              <a:spcAft>
                <a:spcPts val="0"/>
              </a:spcAft>
              <a:buClr>
                <a:schemeClr val="tx2"/>
              </a:buClr>
              <a:defRPr/>
            </a:pPr>
            <a:r>
              <a:rPr lang="en-US" sz="2800" dirty="0"/>
              <a:t>Information may be obtained regarding how agency acquires and spends its money.</a:t>
            </a:r>
          </a:p>
        </p:txBody>
      </p:sp>
      <p:sp>
        <p:nvSpPr>
          <p:cNvPr id="27651" name="Slide Number Placeholder 3">
            <a:extLst>
              <a:ext uri="{FF2B5EF4-FFF2-40B4-BE49-F238E27FC236}">
                <a16:creationId xmlns:a16="http://schemas.microsoft.com/office/drawing/2014/main" xmlns="" id="{E5DA5D25-9193-4F4B-A1C3-C9DF7D5551D4}"/>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70A525A4-2274-420E-813C-76EF5CF14C80}" type="slidenum">
              <a:rPr lang="en-US" altLang="en-US" sz="1400" smtClean="0">
                <a:latin typeface="+mn-lt"/>
              </a:rPr>
              <a:pPr>
                <a:spcBef>
                  <a:spcPct val="0"/>
                </a:spcBef>
                <a:buClrTx/>
                <a:buFontTx/>
                <a:buNone/>
              </a:pPr>
              <a:t>15</a:t>
            </a:fld>
            <a:endParaRPr lang="en-US" altLang="en-US" sz="1400" dirty="0">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4">
            <a:extLst>
              <a:ext uri="{FF2B5EF4-FFF2-40B4-BE49-F238E27FC236}">
                <a16:creationId xmlns:a16="http://schemas.microsoft.com/office/drawing/2014/main" xmlns="" id="{F58F25B8-EDA8-4521-B877-4CDFA9F58930}"/>
              </a:ext>
            </a:extLst>
          </p:cNvPr>
          <p:cNvSpPr>
            <a:spLocks noGrp="1" noChangeArrowheads="1"/>
          </p:cNvSpPr>
          <p:nvPr>
            <p:ph type="title"/>
          </p:nvPr>
        </p:nvSpPr>
        <p:spPr/>
        <p:txBody>
          <a:bodyPr/>
          <a:lstStyle/>
          <a:p>
            <a:pPr fontAlgn="auto">
              <a:spcAft>
                <a:spcPts val="0"/>
              </a:spcAft>
              <a:defRPr/>
            </a:pPr>
            <a:r>
              <a:rPr lang="en-US" sz="3600" dirty="0">
                <a:latin typeface="+mn-lt"/>
              </a:rPr>
              <a:t>Freedom of Information Act (F</a:t>
            </a:r>
            <a:r>
              <a:rPr lang="en-US" sz="100" dirty="0">
                <a:latin typeface="+mn-lt"/>
              </a:rPr>
              <a:t> </a:t>
            </a:r>
            <a:r>
              <a:rPr lang="en-US" sz="3600" dirty="0">
                <a:latin typeface="+mn-lt"/>
              </a:rPr>
              <a:t>O</a:t>
            </a:r>
            <a:r>
              <a:rPr lang="en-US" sz="100" dirty="0">
                <a:latin typeface="+mn-lt"/>
              </a:rPr>
              <a:t> </a:t>
            </a:r>
            <a:r>
              <a:rPr lang="en-US" sz="3600" dirty="0">
                <a:latin typeface="+mn-lt"/>
              </a:rPr>
              <a:t>I</a:t>
            </a:r>
            <a:r>
              <a:rPr lang="en-US" sz="100" dirty="0">
                <a:latin typeface="+mn-lt"/>
              </a:rPr>
              <a:t> </a:t>
            </a:r>
            <a:r>
              <a:rPr lang="en-US" sz="3600" dirty="0">
                <a:latin typeface="+mn-lt"/>
              </a:rPr>
              <a:t>A)</a:t>
            </a:r>
            <a:r>
              <a:rPr lang="en-US" sz="3200" dirty="0">
                <a:latin typeface="+mn-lt"/>
                <a:ea typeface="+mj-ea"/>
              </a:rPr>
              <a:t> </a:t>
            </a:r>
            <a:r>
              <a:rPr lang="en-US" sz="2400" dirty="0">
                <a:latin typeface="+mn-lt"/>
                <a:ea typeface="+mj-ea"/>
              </a:rPr>
              <a:t>2</a:t>
            </a:r>
          </a:p>
        </p:txBody>
      </p:sp>
      <p:sp>
        <p:nvSpPr>
          <p:cNvPr id="31747" name="Rectangle 3">
            <a:extLst>
              <a:ext uri="{FF2B5EF4-FFF2-40B4-BE49-F238E27FC236}">
                <a16:creationId xmlns:a16="http://schemas.microsoft.com/office/drawing/2014/main" xmlns="" id="{697A2F67-C626-4A85-9F19-88B8954B2415}"/>
              </a:ext>
            </a:extLst>
          </p:cNvPr>
          <p:cNvSpPr>
            <a:spLocks noGrp="1" noChangeArrowheads="1"/>
          </p:cNvSpPr>
          <p:nvPr>
            <p:ph idx="1"/>
          </p:nvPr>
        </p:nvSpPr>
        <p:spPr/>
        <p:txBody>
          <a:bodyPr/>
          <a:lstStyle/>
          <a:p>
            <a:pPr marL="0" lvl="1" indent="0">
              <a:lnSpc>
                <a:spcPct val="80000"/>
              </a:lnSpc>
              <a:spcBef>
                <a:spcPts val="1000"/>
              </a:spcBef>
              <a:buClr>
                <a:schemeClr val="tx2"/>
              </a:buClr>
              <a:buNone/>
              <a:defRPr/>
            </a:pPr>
            <a:r>
              <a:rPr lang="en-US" altLang="en-US" sz="2800" dirty="0"/>
              <a:t>Statistics and other information collected by agency on particular topics available</a:t>
            </a:r>
          </a:p>
          <a:p>
            <a:pPr marL="0" lvl="1" indent="0">
              <a:lnSpc>
                <a:spcPct val="80000"/>
              </a:lnSpc>
              <a:spcBef>
                <a:spcPts val="1000"/>
              </a:spcBef>
              <a:buClr>
                <a:schemeClr val="tx2"/>
              </a:buClr>
              <a:buNone/>
              <a:defRPr/>
            </a:pPr>
            <a:r>
              <a:rPr lang="en-US" altLang="en-US" sz="2800" dirty="0"/>
              <a:t>Citizens entitled to any records government has about them</a:t>
            </a:r>
          </a:p>
          <a:p>
            <a:pPr marL="0" lvl="1" indent="0">
              <a:lnSpc>
                <a:spcPct val="80000"/>
              </a:lnSpc>
              <a:spcBef>
                <a:spcPts val="1000"/>
              </a:spcBef>
              <a:buClr>
                <a:schemeClr val="tx2"/>
              </a:buClr>
              <a:buNone/>
              <a:defRPr/>
            </a:pPr>
            <a:r>
              <a:rPr lang="en-US" altLang="en-US" sz="2800" dirty="0"/>
              <a:t>Exemptions:</a:t>
            </a:r>
          </a:p>
          <a:p>
            <a:pPr marL="291600" lvl="1" indent="-291600">
              <a:lnSpc>
                <a:spcPct val="80000"/>
              </a:lnSpc>
              <a:spcBef>
                <a:spcPts val="1000"/>
              </a:spcBef>
              <a:buClr>
                <a:schemeClr val="tx2"/>
              </a:buClr>
              <a:defRPr/>
            </a:pPr>
            <a:r>
              <a:rPr lang="en-US" altLang="en-US" sz="2800" dirty="0"/>
              <a:t>National Security.</a:t>
            </a:r>
          </a:p>
          <a:p>
            <a:pPr marL="291600" lvl="1" indent="-291600">
              <a:lnSpc>
                <a:spcPct val="80000"/>
              </a:lnSpc>
              <a:spcBef>
                <a:spcPts val="1000"/>
              </a:spcBef>
              <a:buClr>
                <a:schemeClr val="tx2"/>
              </a:buClr>
              <a:defRPr/>
            </a:pPr>
            <a:r>
              <a:rPr lang="en-US" altLang="en-US" sz="2800" dirty="0"/>
              <a:t>Internal Agency Matters (Example: Personnel Issues).</a:t>
            </a:r>
          </a:p>
          <a:p>
            <a:pPr marL="291600" lvl="1" indent="-291600">
              <a:lnSpc>
                <a:spcPct val="80000"/>
              </a:lnSpc>
              <a:spcBef>
                <a:spcPts val="1000"/>
              </a:spcBef>
              <a:buClr>
                <a:schemeClr val="tx2"/>
              </a:buClr>
              <a:defRPr/>
            </a:pPr>
            <a:r>
              <a:rPr lang="en-US" altLang="en-US" sz="2800" dirty="0"/>
              <a:t>Criminal Investigations.</a:t>
            </a:r>
          </a:p>
          <a:p>
            <a:pPr marL="291600" lvl="1" indent="-291600">
              <a:lnSpc>
                <a:spcPct val="80000"/>
              </a:lnSpc>
              <a:spcBef>
                <a:spcPts val="1000"/>
              </a:spcBef>
              <a:buClr>
                <a:schemeClr val="tx2"/>
              </a:buClr>
              <a:defRPr/>
            </a:pPr>
            <a:r>
              <a:rPr lang="en-US" altLang="en-US" sz="2800" dirty="0"/>
              <a:t>Financial Institutions.</a:t>
            </a:r>
          </a:p>
          <a:p>
            <a:pPr marL="291600" lvl="1" indent="-291600">
              <a:lnSpc>
                <a:spcPct val="80000"/>
              </a:lnSpc>
              <a:spcBef>
                <a:spcPts val="1000"/>
              </a:spcBef>
              <a:buClr>
                <a:schemeClr val="tx2"/>
              </a:buClr>
              <a:defRPr/>
            </a:pPr>
            <a:r>
              <a:rPr lang="en-US" altLang="en-US" sz="2800" dirty="0"/>
              <a:t>Individual’s private life.</a:t>
            </a:r>
          </a:p>
        </p:txBody>
      </p:sp>
      <p:sp>
        <p:nvSpPr>
          <p:cNvPr id="29699" name="Slide Number Placeholder 3">
            <a:extLst>
              <a:ext uri="{FF2B5EF4-FFF2-40B4-BE49-F238E27FC236}">
                <a16:creationId xmlns:a16="http://schemas.microsoft.com/office/drawing/2014/main" xmlns="" id="{8A72C55B-F3EA-4B24-84CC-2BA87DD0F34F}"/>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70A525A4-2274-420E-813C-76EF5CF14C80}" type="slidenum">
              <a:rPr lang="en-US" altLang="en-US" sz="1400" smtClean="0">
                <a:latin typeface="+mn-lt"/>
              </a:rPr>
              <a:pPr>
                <a:spcBef>
                  <a:spcPct val="0"/>
                </a:spcBef>
                <a:buClrTx/>
                <a:buFontTx/>
                <a:buNone/>
              </a:pPr>
              <a:t>16</a:t>
            </a:fld>
            <a:endParaRPr lang="en-US" altLang="en-US" sz="1400" dirty="0">
              <a:latin typeface="+mn-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2">
            <a:extLst>
              <a:ext uri="{FF2B5EF4-FFF2-40B4-BE49-F238E27FC236}">
                <a16:creationId xmlns:a16="http://schemas.microsoft.com/office/drawing/2014/main" xmlns="" id="{3CF43EB6-5512-42FB-A3C5-EA678B166232}"/>
              </a:ext>
            </a:extLst>
          </p:cNvPr>
          <p:cNvSpPr>
            <a:spLocks noGrp="1" noChangeArrowheads="1"/>
          </p:cNvSpPr>
          <p:nvPr>
            <p:ph type="title"/>
          </p:nvPr>
        </p:nvSpPr>
        <p:spPr/>
        <p:txBody>
          <a:bodyPr/>
          <a:lstStyle/>
          <a:p>
            <a:pPr fontAlgn="auto">
              <a:spcAft>
                <a:spcPts val="0"/>
              </a:spcAft>
              <a:defRPr/>
            </a:pPr>
            <a:r>
              <a:rPr lang="en-US" sz="3600" dirty="0">
                <a:latin typeface="+mn-lt"/>
                <a:ea typeface="+mj-ea"/>
              </a:rPr>
              <a:t>Government in Sunshine Act</a:t>
            </a:r>
          </a:p>
        </p:txBody>
      </p:sp>
      <p:sp>
        <p:nvSpPr>
          <p:cNvPr id="33795" name="Content Placeholder 3">
            <a:extLst>
              <a:ext uri="{FF2B5EF4-FFF2-40B4-BE49-F238E27FC236}">
                <a16:creationId xmlns:a16="http://schemas.microsoft.com/office/drawing/2014/main" xmlns="" id="{7EC9EA32-AE09-46DD-AD0E-071150DF31BA}"/>
              </a:ext>
            </a:extLst>
          </p:cNvPr>
          <p:cNvSpPr>
            <a:spLocks noGrp="1" noChangeArrowheads="1"/>
          </p:cNvSpPr>
          <p:nvPr>
            <p:ph idx="1"/>
          </p:nvPr>
        </p:nvSpPr>
        <p:spPr/>
        <p:txBody>
          <a:bodyPr>
            <a:normAutofit/>
          </a:bodyPr>
          <a:lstStyle/>
          <a:p>
            <a:pPr marL="291600" lvl="1" indent="-291600">
              <a:lnSpc>
                <a:spcPct val="80000"/>
              </a:lnSpc>
              <a:spcBef>
                <a:spcPts val="1000"/>
              </a:spcBef>
              <a:buClr>
                <a:schemeClr val="tx2"/>
              </a:buClr>
              <a:defRPr/>
            </a:pPr>
            <a:r>
              <a:rPr lang="en-US" altLang="en-US" sz="2800" dirty="0"/>
              <a:t>Requires that agency meetings be open to public if agency headed by collegiate body (i.e., two or more persons, with majority appointed by president upon “advice and consent” of Senate).</a:t>
            </a:r>
          </a:p>
          <a:p>
            <a:pPr marL="291600" lvl="1" indent="-291600">
              <a:lnSpc>
                <a:spcPct val="80000"/>
              </a:lnSpc>
              <a:spcBef>
                <a:spcPts val="1000"/>
              </a:spcBef>
              <a:buClr>
                <a:schemeClr val="tx2"/>
              </a:buClr>
              <a:defRPr/>
            </a:pPr>
            <a:r>
              <a:rPr lang="en-US" altLang="en-US" sz="2800" dirty="0"/>
              <a:t>Such agencies must keep records of closed meetings.</a:t>
            </a:r>
          </a:p>
        </p:txBody>
      </p:sp>
      <p:sp>
        <p:nvSpPr>
          <p:cNvPr id="31747" name="Slide Number Placeholder 3">
            <a:extLst>
              <a:ext uri="{FF2B5EF4-FFF2-40B4-BE49-F238E27FC236}">
                <a16:creationId xmlns:a16="http://schemas.microsoft.com/office/drawing/2014/main" xmlns="" id="{403931B5-AF1C-48A0-B045-4D1BBFF93EAA}"/>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70A525A4-2274-420E-813C-76EF5CF14C80}" type="slidenum">
              <a:rPr lang="en-US" altLang="en-US" sz="1400" smtClean="0">
                <a:latin typeface="+mn-lt"/>
              </a:rPr>
              <a:pPr>
                <a:spcBef>
                  <a:spcPct val="0"/>
                </a:spcBef>
                <a:buClrTx/>
                <a:buFontTx/>
                <a:buNone/>
              </a:pPr>
              <a:t>17</a:t>
            </a:fld>
            <a:endParaRPr lang="en-US" altLang="en-US" sz="1400" dirty="0">
              <a:latin typeface="+mn-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5">
            <a:extLst>
              <a:ext uri="{FF2B5EF4-FFF2-40B4-BE49-F238E27FC236}">
                <a16:creationId xmlns:a16="http://schemas.microsoft.com/office/drawing/2014/main" xmlns="" id="{118E4791-5D03-44EA-9731-0190AB63913E}"/>
              </a:ext>
            </a:extLst>
          </p:cNvPr>
          <p:cNvSpPr>
            <a:spLocks noGrp="1" noChangeArrowheads="1"/>
          </p:cNvSpPr>
          <p:nvPr>
            <p:ph type="title"/>
          </p:nvPr>
        </p:nvSpPr>
        <p:spPr/>
        <p:txBody>
          <a:bodyPr/>
          <a:lstStyle/>
          <a:p>
            <a:pPr fontAlgn="auto">
              <a:spcAft>
                <a:spcPts val="0"/>
              </a:spcAft>
              <a:defRPr/>
            </a:pPr>
            <a:r>
              <a:rPr lang="en-US" sz="4400" dirty="0">
                <a:latin typeface="+mn-lt"/>
                <a:ea typeface="+mj-ea"/>
              </a:rPr>
              <a:t>Privacy Act of 1974 </a:t>
            </a:r>
            <a:r>
              <a:rPr lang="en-US" sz="2400" dirty="0">
                <a:latin typeface="+mn-lt"/>
                <a:ea typeface="+mj-ea"/>
              </a:rPr>
              <a:t>1</a:t>
            </a:r>
          </a:p>
        </p:txBody>
      </p:sp>
      <p:sp>
        <p:nvSpPr>
          <p:cNvPr id="35843" name="Content Placeholder 3">
            <a:extLst>
              <a:ext uri="{FF2B5EF4-FFF2-40B4-BE49-F238E27FC236}">
                <a16:creationId xmlns:a16="http://schemas.microsoft.com/office/drawing/2014/main" xmlns="" id="{9D221E17-720D-4CE5-9CE0-77FE2A4E729D}"/>
              </a:ext>
            </a:extLst>
          </p:cNvPr>
          <p:cNvSpPr>
            <a:spLocks noGrp="1" noChangeArrowheads="1"/>
          </p:cNvSpPr>
          <p:nvPr>
            <p:ph idx="1"/>
          </p:nvPr>
        </p:nvSpPr>
        <p:spPr/>
        <p:txBody>
          <a:bodyPr>
            <a:normAutofit/>
          </a:bodyPr>
          <a:lstStyle/>
          <a:p>
            <a:pPr marL="291600" lvl="1" indent="-291600">
              <a:lnSpc>
                <a:spcPct val="80000"/>
              </a:lnSpc>
              <a:spcBef>
                <a:spcPts val="1000"/>
              </a:spcBef>
              <a:buClr>
                <a:schemeClr val="tx2"/>
              </a:buClr>
              <a:defRPr/>
            </a:pPr>
            <a:r>
              <a:rPr lang="en-US" altLang="en-US" sz="2800" dirty="0"/>
              <a:t>Federal agency may not disclose information about an individual to other agencies/ organizations without that individual’s written consent.</a:t>
            </a:r>
          </a:p>
        </p:txBody>
      </p:sp>
      <p:sp>
        <p:nvSpPr>
          <p:cNvPr id="33795" name="Slide Number Placeholder 3">
            <a:extLst>
              <a:ext uri="{FF2B5EF4-FFF2-40B4-BE49-F238E27FC236}">
                <a16:creationId xmlns:a16="http://schemas.microsoft.com/office/drawing/2014/main" xmlns="" id="{13AF56D2-9D5E-4E83-A6A3-1D1083C3AD70}"/>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70A525A4-2274-420E-813C-76EF5CF14C80}" type="slidenum">
              <a:rPr lang="en-US" altLang="en-US" sz="1400" smtClean="0">
                <a:latin typeface="+mn-lt"/>
              </a:rPr>
              <a:pPr>
                <a:spcBef>
                  <a:spcPct val="0"/>
                </a:spcBef>
                <a:buClrTx/>
                <a:buFontTx/>
                <a:buNone/>
              </a:pPr>
              <a:t>18</a:t>
            </a:fld>
            <a:endParaRPr lang="en-US" altLang="en-US" sz="1400" dirty="0">
              <a:latin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4">
            <a:extLst>
              <a:ext uri="{FF2B5EF4-FFF2-40B4-BE49-F238E27FC236}">
                <a16:creationId xmlns:a16="http://schemas.microsoft.com/office/drawing/2014/main" xmlns="" id="{51C637AF-14F8-4B0C-BFD3-ECA9A587077C}"/>
              </a:ext>
            </a:extLst>
          </p:cNvPr>
          <p:cNvSpPr>
            <a:spLocks noGrp="1" noChangeArrowheads="1"/>
          </p:cNvSpPr>
          <p:nvPr>
            <p:ph type="title"/>
          </p:nvPr>
        </p:nvSpPr>
        <p:spPr/>
        <p:txBody>
          <a:bodyPr/>
          <a:lstStyle/>
          <a:p>
            <a:pPr fontAlgn="auto">
              <a:spcAft>
                <a:spcPts val="0"/>
              </a:spcAft>
              <a:defRPr/>
            </a:pPr>
            <a:r>
              <a:rPr lang="en-US" sz="4400" dirty="0">
                <a:latin typeface="+mn-lt"/>
                <a:ea typeface="+mj-ea"/>
              </a:rPr>
              <a:t>Privacy Act of 1974</a:t>
            </a:r>
            <a:r>
              <a:rPr lang="en-US" sz="4000" dirty="0">
                <a:latin typeface="+mn-lt"/>
                <a:ea typeface="+mj-ea"/>
              </a:rPr>
              <a:t> </a:t>
            </a:r>
            <a:r>
              <a:rPr lang="en-US" sz="2400" dirty="0">
                <a:latin typeface="+mn-lt"/>
                <a:ea typeface="+mj-ea"/>
              </a:rPr>
              <a:t>2</a:t>
            </a:r>
          </a:p>
        </p:txBody>
      </p:sp>
      <p:sp>
        <p:nvSpPr>
          <p:cNvPr id="23555" name="Content Placeholder 3">
            <a:extLst>
              <a:ext uri="{FF2B5EF4-FFF2-40B4-BE49-F238E27FC236}">
                <a16:creationId xmlns:a16="http://schemas.microsoft.com/office/drawing/2014/main" xmlns="" id="{425022E6-7A60-45FF-B56D-08A03E5E787B}"/>
              </a:ext>
            </a:extLst>
          </p:cNvPr>
          <p:cNvSpPr>
            <a:spLocks noGrp="1" noChangeArrowheads="1"/>
          </p:cNvSpPr>
          <p:nvPr>
            <p:ph idx="1"/>
          </p:nvPr>
        </p:nvSpPr>
        <p:spPr/>
        <p:txBody>
          <a:bodyPr rtlCol="0"/>
          <a:lstStyle/>
          <a:p>
            <a:pPr marL="0" indent="0" fontAlgn="auto">
              <a:spcAft>
                <a:spcPts val="0"/>
              </a:spcAft>
              <a:buNone/>
              <a:defRPr/>
            </a:pPr>
            <a:r>
              <a:rPr lang="en-US" altLang="en-US" sz="2800" dirty="0"/>
              <a:t>Guarantees right to:</a:t>
            </a:r>
          </a:p>
          <a:p>
            <a:pPr marL="291600" lvl="1" indent="-291600">
              <a:lnSpc>
                <a:spcPct val="80000"/>
              </a:lnSpc>
              <a:spcBef>
                <a:spcPts val="1000"/>
              </a:spcBef>
              <a:buClr>
                <a:schemeClr val="tx2"/>
              </a:buClr>
              <a:defRPr/>
            </a:pPr>
            <a:r>
              <a:rPr lang="en-US" altLang="en-US" sz="2800" dirty="0"/>
              <a:t>See records about oneself.</a:t>
            </a:r>
          </a:p>
          <a:p>
            <a:pPr marL="291600" lvl="1" indent="-291600">
              <a:lnSpc>
                <a:spcPct val="80000"/>
              </a:lnSpc>
              <a:spcBef>
                <a:spcPts val="1000"/>
              </a:spcBef>
              <a:buClr>
                <a:schemeClr val="tx2"/>
              </a:buClr>
              <a:defRPr/>
            </a:pPr>
            <a:r>
              <a:rPr lang="en-US" altLang="en-US" sz="2800" dirty="0"/>
              <a:t>Amend non-exempt record if inaccurate, irrelevant, untimely, or incomplete.</a:t>
            </a:r>
          </a:p>
          <a:p>
            <a:pPr marL="291600" lvl="1" indent="-291600">
              <a:lnSpc>
                <a:spcPct val="80000"/>
              </a:lnSpc>
              <a:spcBef>
                <a:spcPts val="1000"/>
              </a:spcBef>
              <a:buClr>
                <a:schemeClr val="tx2"/>
              </a:buClr>
              <a:defRPr/>
            </a:pPr>
            <a:r>
              <a:rPr lang="en-US" altLang="en-US" sz="2800" dirty="0"/>
              <a:t>Sue government for violations of statute.</a:t>
            </a:r>
          </a:p>
        </p:txBody>
      </p:sp>
      <p:sp>
        <p:nvSpPr>
          <p:cNvPr id="35843" name="Slide Number Placeholder 3">
            <a:extLst>
              <a:ext uri="{FF2B5EF4-FFF2-40B4-BE49-F238E27FC236}">
                <a16:creationId xmlns:a16="http://schemas.microsoft.com/office/drawing/2014/main" xmlns="" id="{44EF7D3D-8301-4D48-8CAB-2CF6CB92A7C6}"/>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70A525A4-2274-420E-813C-76EF5CF14C80}" type="slidenum">
              <a:rPr lang="en-US" altLang="en-US" sz="1400" smtClean="0">
                <a:latin typeface="+mn-lt"/>
              </a:rPr>
              <a:pPr>
                <a:spcBef>
                  <a:spcPct val="0"/>
                </a:spcBef>
                <a:buClrTx/>
                <a:buFontTx/>
                <a:buNone/>
              </a:pPr>
              <a:t>19</a:t>
            </a:fld>
            <a:endParaRPr lang="en-US" altLang="en-US" sz="1400" dirty="0">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xmlns="" id="{71449F0D-36C3-49C5-8A71-C323DC35917F}"/>
              </a:ext>
            </a:extLst>
          </p:cNvPr>
          <p:cNvSpPr>
            <a:spLocks noGrp="1" noChangeArrowheads="1"/>
          </p:cNvSpPr>
          <p:nvPr>
            <p:ph type="title"/>
          </p:nvPr>
        </p:nvSpPr>
        <p:spPr/>
        <p:txBody>
          <a:bodyPr/>
          <a:lstStyle/>
          <a:p>
            <a:pPr fontAlgn="auto">
              <a:spcAft>
                <a:spcPts val="0"/>
              </a:spcAft>
              <a:defRPr/>
            </a:pPr>
            <a:r>
              <a:rPr lang="en-US" sz="4000" dirty="0">
                <a:latin typeface="+mn-lt"/>
                <a:ea typeface="+mj-ea"/>
              </a:rPr>
              <a:t>Introduction to Administrative Law</a:t>
            </a:r>
          </a:p>
        </p:txBody>
      </p:sp>
      <p:sp>
        <p:nvSpPr>
          <p:cNvPr id="6147" name="Content Placeholder 3">
            <a:extLst>
              <a:ext uri="{FF2B5EF4-FFF2-40B4-BE49-F238E27FC236}">
                <a16:creationId xmlns:a16="http://schemas.microsoft.com/office/drawing/2014/main" xmlns="" id="{E8B56DA2-5AB9-4FB5-8F11-0DCFC3BACD63}"/>
              </a:ext>
            </a:extLst>
          </p:cNvPr>
          <p:cNvSpPr>
            <a:spLocks noGrp="1" noChangeArrowheads="1"/>
          </p:cNvSpPr>
          <p:nvPr>
            <p:ph idx="1"/>
          </p:nvPr>
        </p:nvSpPr>
        <p:spPr>
          <a:xfrm>
            <a:off x="457200" y="1600200"/>
            <a:ext cx="7848600" cy="4800600"/>
          </a:xfrm>
        </p:spPr>
        <p:txBody>
          <a:bodyPr rtlCol="0">
            <a:normAutofit/>
          </a:bodyPr>
          <a:lstStyle/>
          <a:p>
            <a:pPr marL="291600" indent="-291600" fontAlgn="auto">
              <a:spcBef>
                <a:spcPts val="1000"/>
              </a:spcBef>
              <a:spcAft>
                <a:spcPts val="0"/>
              </a:spcAft>
              <a:buClr>
                <a:schemeClr val="tx2"/>
              </a:buClr>
              <a:defRPr/>
            </a:pPr>
            <a:r>
              <a:rPr lang="en-US" sz="2800" dirty="0"/>
              <a:t>Administrative Law: Consists of substantive and procedural rules created by administrative agencies.</a:t>
            </a:r>
          </a:p>
          <a:p>
            <a:pPr marL="291600" indent="-291600" fontAlgn="auto">
              <a:spcBef>
                <a:spcPts val="1000"/>
              </a:spcBef>
              <a:spcAft>
                <a:spcPts val="0"/>
              </a:spcAft>
              <a:buClr>
                <a:schemeClr val="tx2"/>
              </a:buClr>
              <a:defRPr/>
            </a:pPr>
            <a:r>
              <a:rPr lang="en-US" sz="2800" dirty="0"/>
              <a:t>Administrative Agency: Any governmental body of the city, county, state or federal government.</a:t>
            </a:r>
          </a:p>
          <a:p>
            <a:pPr marL="291600" indent="-291600" fontAlgn="auto">
              <a:spcBef>
                <a:spcPts val="1000"/>
              </a:spcBef>
              <a:spcAft>
                <a:spcPts val="0"/>
              </a:spcAft>
              <a:buClr>
                <a:schemeClr val="tx2"/>
              </a:buClr>
              <a:defRPr/>
            </a:pPr>
            <a:r>
              <a:rPr lang="en-US" sz="2800" dirty="0"/>
              <a:t>Administrative Law Judge: Presides over administrative hearing; may attempt to encourage parties to settle, but has power to enter binding decision.</a:t>
            </a:r>
          </a:p>
        </p:txBody>
      </p:sp>
      <p:sp>
        <p:nvSpPr>
          <p:cNvPr id="4099" name="Slide Number Placeholder 3">
            <a:extLst>
              <a:ext uri="{FF2B5EF4-FFF2-40B4-BE49-F238E27FC236}">
                <a16:creationId xmlns:a16="http://schemas.microsoft.com/office/drawing/2014/main" xmlns="" id="{7C2DBD59-96EB-42FB-84C9-0FEE25CE552A}"/>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70A525A4-2274-420E-813C-76EF5CF14C80}" type="slidenum">
              <a:rPr lang="en-US" altLang="en-US" sz="1400" smtClean="0">
                <a:latin typeface="+mn-lt"/>
              </a:rPr>
              <a:pPr>
                <a:spcBef>
                  <a:spcPct val="0"/>
                </a:spcBef>
                <a:buClrTx/>
                <a:buFontTx/>
                <a:buNone/>
              </a:pPr>
              <a:t>2</a:t>
            </a:fld>
            <a:endParaRPr lang="en-US" altLang="en-US" sz="1400" dirty="0">
              <a:latin typeface="+mn-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4B8C0DF9-3442-4F36-8322-E794E71EEEFF}"/>
              </a:ext>
            </a:extLst>
          </p:cNvPr>
          <p:cNvSpPr>
            <a:spLocks noGrp="1"/>
          </p:cNvSpPr>
          <p:nvPr>
            <p:ph type="title"/>
          </p:nvPr>
        </p:nvSpPr>
        <p:spPr/>
        <p:txBody>
          <a:bodyPr/>
          <a:lstStyle/>
          <a:p>
            <a:r>
              <a:rPr lang="en-US" altLang="en-US" sz="4000" dirty="0">
                <a:latin typeface="+mn-lt"/>
              </a:rPr>
              <a:t>Chapter 4 Case Hypothetical</a:t>
            </a:r>
            <a:endParaRPr lang="en-US" sz="4000" dirty="0">
              <a:latin typeface="+mn-lt"/>
            </a:endParaRPr>
          </a:p>
        </p:txBody>
      </p:sp>
      <p:sp>
        <p:nvSpPr>
          <p:cNvPr id="4" name="Content Placeholder 3">
            <a:extLst>
              <a:ext uri="{FF2B5EF4-FFF2-40B4-BE49-F238E27FC236}">
                <a16:creationId xmlns:a16="http://schemas.microsoft.com/office/drawing/2014/main" xmlns="" id="{F1D9DF24-7F55-45F3-ACE2-6798608164DC}"/>
              </a:ext>
            </a:extLst>
          </p:cNvPr>
          <p:cNvSpPr>
            <a:spLocks noGrp="1"/>
          </p:cNvSpPr>
          <p:nvPr>
            <p:ph idx="1"/>
          </p:nvPr>
        </p:nvSpPr>
        <p:spPr/>
        <p:txBody>
          <a:bodyPr>
            <a:normAutofit fontScale="92500" lnSpcReduction="20000"/>
          </a:bodyPr>
          <a:lstStyle/>
          <a:p>
            <a:pPr marL="0" indent="0">
              <a:buNone/>
            </a:pPr>
            <a:r>
              <a:rPr lang="en-US" altLang="en-US" sz="2400" dirty="0"/>
              <a:t>George Wolfowitz, personnel director at Dark Aqua Security Services, Inc., is considering Richard “Dick” Rumsfeld for employment. Dick’s employment application and resume look suitable in terms of Dark </a:t>
            </a:r>
            <a:r>
              <a:rPr lang="en-US" altLang="en-US" sz="2400" dirty="0" err="1"/>
              <a:t>Aqua’s</a:t>
            </a:r>
            <a:r>
              <a:rPr lang="en-US" altLang="en-US" sz="2400" dirty="0"/>
              <a:t> hiring needs, but George is having a difficult time confirming Dick’s previous work responsibilities. Dick worked at the United States Department of Homeland Security (</a:t>
            </a:r>
            <a:r>
              <a:rPr lang="en-US" altLang="en-US" sz="2400" dirty="0" smtClean="0"/>
              <a:t>D</a:t>
            </a:r>
            <a:r>
              <a:rPr lang="en-US" altLang="en-US" sz="100" dirty="0" smtClean="0"/>
              <a:t> </a:t>
            </a:r>
            <a:r>
              <a:rPr lang="en-US" altLang="en-US" sz="2400" dirty="0" smtClean="0"/>
              <a:t>H</a:t>
            </a:r>
            <a:r>
              <a:rPr lang="en-US" altLang="en-US" sz="100" dirty="0" smtClean="0"/>
              <a:t> </a:t>
            </a:r>
            <a:r>
              <a:rPr lang="en-US" altLang="en-US" sz="2400" dirty="0" smtClean="0"/>
              <a:t>S</a:t>
            </a:r>
            <a:r>
              <a:rPr lang="en-US" altLang="en-US" sz="2400" dirty="0"/>
              <a:t>) from September 2004 through January 2009, but despite George’s request to the D</a:t>
            </a:r>
            <a:r>
              <a:rPr lang="en-US" altLang="en-US" sz="100" dirty="0"/>
              <a:t> </a:t>
            </a:r>
            <a:r>
              <a:rPr lang="en-US" altLang="en-US" sz="2400" dirty="0"/>
              <a:t>H</a:t>
            </a:r>
            <a:r>
              <a:rPr lang="en-US" altLang="en-US" sz="100" dirty="0"/>
              <a:t> </a:t>
            </a:r>
            <a:r>
              <a:rPr lang="en-US" altLang="en-US" sz="2400" dirty="0"/>
              <a:t>S to disclose Dick’s personnel file, the agency refuses to provide the pertinent documents. In fact, the only facts that D</a:t>
            </a:r>
            <a:r>
              <a:rPr lang="en-US" altLang="en-US" sz="100" dirty="0"/>
              <a:t> </a:t>
            </a:r>
            <a:r>
              <a:rPr lang="en-US" altLang="en-US" sz="2400" dirty="0"/>
              <a:t>H</a:t>
            </a:r>
            <a:r>
              <a:rPr lang="en-US" altLang="en-US" sz="100" dirty="0"/>
              <a:t> </a:t>
            </a:r>
            <a:r>
              <a:rPr lang="en-US" altLang="en-US" sz="2400" dirty="0"/>
              <a:t>S has revealed to George are his first and last dates of employment.</a:t>
            </a:r>
            <a:br>
              <a:rPr lang="en-US" altLang="en-US" sz="2400" dirty="0"/>
            </a:br>
            <a:r>
              <a:rPr lang="en-US" altLang="en-US" sz="2400" dirty="0"/>
              <a:t>George plans to submit a Freedom of Information Act (</a:t>
            </a:r>
            <a:r>
              <a:rPr lang="en-US" altLang="en-US" sz="2400" dirty="0" smtClean="0"/>
              <a:t>F</a:t>
            </a:r>
            <a:r>
              <a:rPr lang="en-US" altLang="en-US" sz="100" dirty="0" smtClean="0"/>
              <a:t> </a:t>
            </a:r>
            <a:r>
              <a:rPr lang="en-US" altLang="en-US" sz="2400" dirty="0" smtClean="0"/>
              <a:t>O</a:t>
            </a:r>
            <a:r>
              <a:rPr lang="en-US" altLang="en-US" sz="100" dirty="0" smtClean="0"/>
              <a:t> </a:t>
            </a:r>
            <a:r>
              <a:rPr lang="en-US" altLang="en-US" sz="2400" dirty="0" smtClean="0"/>
              <a:t>I</a:t>
            </a:r>
            <a:r>
              <a:rPr lang="en-US" altLang="en-US" sz="100" dirty="0" smtClean="0"/>
              <a:t> </a:t>
            </a:r>
            <a:r>
              <a:rPr lang="en-US" altLang="en-US" sz="2400" dirty="0" smtClean="0"/>
              <a:t>A</a:t>
            </a:r>
            <a:r>
              <a:rPr lang="en-US" altLang="en-US" sz="2400" dirty="0"/>
              <a:t>) request on D</a:t>
            </a:r>
            <a:r>
              <a:rPr lang="en-US" altLang="en-US" sz="100" dirty="0"/>
              <a:t> </a:t>
            </a:r>
            <a:r>
              <a:rPr lang="en-US" altLang="en-US" sz="2400" dirty="0"/>
              <a:t>H</a:t>
            </a:r>
            <a:r>
              <a:rPr lang="en-US" altLang="en-US" sz="100" dirty="0"/>
              <a:t> </a:t>
            </a:r>
            <a:r>
              <a:rPr lang="en-US" altLang="en-US" sz="2400" dirty="0"/>
              <a:t>S, requiring the agency to divulge Dick’s employment records. If George Wolfowitz submits such a request, is the United States Department of Homeland Security legally obligated to divulge Richard Rumsfeld’s employment records?</a:t>
            </a:r>
            <a:endParaRPr lang="en-US" dirty="0"/>
          </a:p>
        </p:txBody>
      </p:sp>
      <p:sp>
        <p:nvSpPr>
          <p:cNvPr id="37890" name="Slide Number Placeholder 3">
            <a:extLst>
              <a:ext uri="{FF2B5EF4-FFF2-40B4-BE49-F238E27FC236}">
                <a16:creationId xmlns:a16="http://schemas.microsoft.com/office/drawing/2014/main" xmlns="" id="{E95510CB-BA73-45DD-8FDD-6EC9B3113797}"/>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70A525A4-2274-420E-813C-76EF5CF14C80}" type="slidenum">
              <a:rPr lang="en-US" altLang="en-US" sz="1400" smtClean="0">
                <a:latin typeface="+mn-lt"/>
              </a:rPr>
              <a:pPr>
                <a:spcBef>
                  <a:spcPct val="0"/>
                </a:spcBef>
                <a:buClrTx/>
                <a:buFontTx/>
                <a:buNone/>
              </a:pPr>
              <a:t>20</a:t>
            </a:fld>
            <a:endParaRPr lang="en-US" altLang="en-US" sz="1400" dirty="0">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xmlns="" id="{731DE4EA-1790-46A1-BF3D-4BAB79D25AE5}"/>
              </a:ext>
            </a:extLst>
          </p:cNvPr>
          <p:cNvSpPr>
            <a:spLocks noGrp="1" noChangeArrowheads="1"/>
          </p:cNvSpPr>
          <p:nvPr>
            <p:ph type="title"/>
          </p:nvPr>
        </p:nvSpPr>
        <p:spPr/>
        <p:txBody>
          <a:bodyPr/>
          <a:lstStyle/>
          <a:p>
            <a:pPr fontAlgn="auto">
              <a:spcAft>
                <a:spcPts val="0"/>
              </a:spcAft>
              <a:defRPr/>
            </a:pPr>
            <a:r>
              <a:rPr lang="en-US" sz="3600" dirty="0">
                <a:latin typeface="+mn-lt"/>
                <a:ea typeface="+mj-ea"/>
              </a:rPr>
              <a:t>Enabling Legislation</a:t>
            </a:r>
          </a:p>
        </p:txBody>
      </p:sp>
      <p:sp>
        <p:nvSpPr>
          <p:cNvPr id="6146" name="Content Placeholder 2">
            <a:extLst>
              <a:ext uri="{FF2B5EF4-FFF2-40B4-BE49-F238E27FC236}">
                <a16:creationId xmlns:a16="http://schemas.microsoft.com/office/drawing/2014/main" xmlns="" id="{3B45AFC3-C5EF-45A1-BBDC-D41C2AA1A06E}"/>
              </a:ext>
            </a:extLst>
          </p:cNvPr>
          <p:cNvSpPr>
            <a:spLocks noGrp="1" noChangeArrowheads="1"/>
          </p:cNvSpPr>
          <p:nvPr>
            <p:ph idx="1"/>
          </p:nvPr>
        </p:nvSpPr>
        <p:spPr>
          <a:xfrm>
            <a:off x="457200" y="1600200"/>
            <a:ext cx="8074588" cy="4800600"/>
          </a:xfrm>
        </p:spPr>
        <p:txBody>
          <a:bodyPr>
            <a:normAutofit/>
          </a:bodyPr>
          <a:lstStyle/>
          <a:p>
            <a:pPr marL="291600" indent="-291600">
              <a:spcBef>
                <a:spcPts val="1000"/>
              </a:spcBef>
              <a:buClr>
                <a:schemeClr val="tx2"/>
              </a:buClr>
            </a:pPr>
            <a:r>
              <a:rPr lang="en-US" altLang="en-US" sz="2800" dirty="0"/>
              <a:t>A statute that specifies the name, functions, and specific powers of an administrative agency. The statute also grants the agency broad powers that include rulemaking, investigation of issues under its powers and adjudication of cases arising from its powers and rules.</a:t>
            </a:r>
          </a:p>
        </p:txBody>
      </p:sp>
      <p:sp>
        <p:nvSpPr>
          <p:cNvPr id="6147" name="Slide Number Placeholder 3">
            <a:extLst>
              <a:ext uri="{FF2B5EF4-FFF2-40B4-BE49-F238E27FC236}">
                <a16:creationId xmlns:a16="http://schemas.microsoft.com/office/drawing/2014/main" xmlns="" id="{E2A90C5F-DB0C-4411-9FD3-43BF25940331}"/>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70A525A4-2274-420E-813C-76EF5CF14C80}" type="slidenum">
              <a:rPr lang="en-US" altLang="en-US" sz="1400" smtClean="0">
                <a:latin typeface="+mn-lt"/>
              </a:rPr>
              <a:pPr>
                <a:spcBef>
                  <a:spcPct val="0"/>
                </a:spcBef>
                <a:buClrTx/>
                <a:buFontTx/>
                <a:buNone/>
              </a:pPr>
              <a:t>3</a:t>
            </a:fld>
            <a:endParaRPr lang="en-US" altLang="en-US" sz="1400" dirty="0">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xmlns="" id="{A0057D0B-1A58-42D0-854D-237086520680}"/>
              </a:ext>
            </a:extLst>
          </p:cNvPr>
          <p:cNvSpPr>
            <a:spLocks noGrp="1" noChangeArrowheads="1"/>
          </p:cNvSpPr>
          <p:nvPr>
            <p:ph type="title"/>
          </p:nvPr>
        </p:nvSpPr>
        <p:spPr/>
        <p:txBody>
          <a:bodyPr/>
          <a:lstStyle/>
          <a:p>
            <a:pPr fontAlgn="auto">
              <a:spcAft>
                <a:spcPts val="0"/>
              </a:spcAft>
              <a:defRPr/>
            </a:pPr>
            <a:r>
              <a:rPr lang="en-US" sz="3600" dirty="0">
                <a:latin typeface="+mn-lt"/>
                <a:ea typeface="+mj-ea"/>
              </a:rPr>
              <a:t>Administrative Law Judge</a:t>
            </a:r>
          </a:p>
        </p:txBody>
      </p:sp>
      <p:sp>
        <p:nvSpPr>
          <p:cNvPr id="7170" name="Content Placeholder 2">
            <a:extLst>
              <a:ext uri="{FF2B5EF4-FFF2-40B4-BE49-F238E27FC236}">
                <a16:creationId xmlns:a16="http://schemas.microsoft.com/office/drawing/2014/main" xmlns="" id="{FC4634EB-821C-4884-958D-EDD24E8F2F88}"/>
              </a:ext>
            </a:extLst>
          </p:cNvPr>
          <p:cNvSpPr>
            <a:spLocks noGrp="1" noChangeArrowheads="1"/>
          </p:cNvSpPr>
          <p:nvPr>
            <p:ph idx="1"/>
          </p:nvPr>
        </p:nvSpPr>
        <p:spPr/>
        <p:txBody>
          <a:bodyPr>
            <a:normAutofit/>
          </a:bodyPr>
          <a:lstStyle/>
          <a:p>
            <a:pPr marL="291600" indent="-291600">
              <a:spcBef>
                <a:spcPts val="1000"/>
              </a:spcBef>
              <a:buClr>
                <a:schemeClr val="tx2"/>
              </a:buClr>
            </a:pPr>
            <a:r>
              <a:rPr lang="en-US" altLang="en-US" sz="2800" dirty="0"/>
              <a:t>An administrative law judge (A</a:t>
            </a:r>
            <a:r>
              <a:rPr lang="en-US" altLang="en-US" sz="100" dirty="0"/>
              <a:t> </a:t>
            </a:r>
            <a:r>
              <a:rPr lang="en-US" altLang="en-US" sz="2800" dirty="0"/>
              <a:t>L</a:t>
            </a:r>
            <a:r>
              <a:rPr lang="en-US" altLang="en-US" sz="100" dirty="0"/>
              <a:t> </a:t>
            </a:r>
            <a:r>
              <a:rPr lang="en-US" altLang="en-US" sz="2800" dirty="0"/>
              <a:t>J) is a person who presides over an administrative agency hearing. A</a:t>
            </a:r>
            <a:r>
              <a:rPr lang="en-US" altLang="en-US" sz="100" dirty="0"/>
              <a:t> </a:t>
            </a:r>
            <a:r>
              <a:rPr lang="en-US" altLang="en-US" sz="2800" dirty="0"/>
              <a:t>L</a:t>
            </a:r>
            <a:r>
              <a:rPr lang="en-US" altLang="en-US" sz="100" dirty="0"/>
              <a:t> </a:t>
            </a:r>
            <a:r>
              <a:rPr lang="en-US" altLang="en-US" sz="2800" dirty="0"/>
              <a:t>J</a:t>
            </a:r>
            <a:r>
              <a:rPr lang="en-IN" altLang="en-US" sz="2800" dirty="0"/>
              <a:t>’</a:t>
            </a:r>
            <a:r>
              <a:rPr lang="en-US" altLang="ja-JP" sz="2800" dirty="0"/>
              <a:t>s issue binding orders that may be appealed to the federal court system. </a:t>
            </a:r>
            <a:r>
              <a:rPr lang="en-US" altLang="ja-JP" sz="2800" dirty="0" smtClean="0"/>
              <a:t>A</a:t>
            </a:r>
            <a:r>
              <a:rPr lang="en-US" altLang="ja-JP" sz="100" dirty="0" smtClean="0"/>
              <a:t> </a:t>
            </a:r>
            <a:r>
              <a:rPr lang="en-US" altLang="ja-JP" sz="2800" dirty="0"/>
              <a:t>L</a:t>
            </a:r>
            <a:r>
              <a:rPr lang="en-US" altLang="ja-JP" sz="100" dirty="0"/>
              <a:t> </a:t>
            </a:r>
            <a:r>
              <a:rPr lang="en-US" altLang="ja-JP" sz="2800" dirty="0"/>
              <a:t>J</a:t>
            </a:r>
            <a:r>
              <a:rPr lang="en-IN" altLang="ja-JP" sz="2800" dirty="0"/>
              <a:t>’</a:t>
            </a:r>
            <a:r>
              <a:rPr lang="en-US" altLang="ja-JP" sz="2800" dirty="0"/>
              <a:t>s frequently hear cases for the Federal Trade Commission, the Social Security Administration and other federal agencies.</a:t>
            </a:r>
            <a:endParaRPr lang="en-US" altLang="en-US" sz="2800" dirty="0"/>
          </a:p>
        </p:txBody>
      </p:sp>
      <p:sp>
        <p:nvSpPr>
          <p:cNvPr id="7171" name="Slide Number Placeholder 3">
            <a:extLst>
              <a:ext uri="{FF2B5EF4-FFF2-40B4-BE49-F238E27FC236}">
                <a16:creationId xmlns:a16="http://schemas.microsoft.com/office/drawing/2014/main" xmlns="" id="{B1F234B2-A0AC-43A9-BEF1-64BC112CE397}"/>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70A525A4-2274-420E-813C-76EF5CF14C80}" type="slidenum">
              <a:rPr lang="en-US" altLang="en-US" sz="1400" smtClean="0">
                <a:latin typeface="+mn-lt"/>
              </a:rPr>
              <a:pPr>
                <a:spcBef>
                  <a:spcPct val="0"/>
                </a:spcBef>
                <a:buClrTx/>
                <a:buFontTx/>
                <a:buNone/>
              </a:pPr>
              <a:t>4</a:t>
            </a:fld>
            <a:endParaRPr lang="en-US" altLang="en-US" sz="1400" dirty="0">
              <a:latin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8">
            <a:extLst>
              <a:ext uri="{FF2B5EF4-FFF2-40B4-BE49-F238E27FC236}">
                <a16:creationId xmlns:a16="http://schemas.microsoft.com/office/drawing/2014/main" xmlns="" id="{90D5059E-7307-4312-8088-D9D805A36357}"/>
              </a:ext>
            </a:extLst>
          </p:cNvPr>
          <p:cNvSpPr>
            <a:spLocks noGrp="1" noChangeArrowheads="1"/>
          </p:cNvSpPr>
          <p:nvPr>
            <p:ph type="title"/>
          </p:nvPr>
        </p:nvSpPr>
        <p:spPr/>
        <p:txBody>
          <a:bodyPr/>
          <a:lstStyle/>
          <a:p>
            <a:pPr fontAlgn="auto">
              <a:spcAft>
                <a:spcPts val="0"/>
              </a:spcAft>
              <a:defRPr/>
            </a:pPr>
            <a:r>
              <a:rPr lang="en-US" sz="4000" dirty="0">
                <a:latin typeface="+mn-lt"/>
                <a:ea typeface="+mj-ea"/>
              </a:rPr>
              <a:t>Types of Administrative Agencies</a:t>
            </a:r>
          </a:p>
        </p:txBody>
      </p:sp>
      <p:sp>
        <p:nvSpPr>
          <p:cNvPr id="10243" name="Content Placeholder 3">
            <a:extLst>
              <a:ext uri="{FF2B5EF4-FFF2-40B4-BE49-F238E27FC236}">
                <a16:creationId xmlns:a16="http://schemas.microsoft.com/office/drawing/2014/main" xmlns="" id="{EF7A89EC-C416-4A66-9D3A-092809C04D38}"/>
              </a:ext>
            </a:extLst>
          </p:cNvPr>
          <p:cNvSpPr>
            <a:spLocks noGrp="1" noChangeArrowheads="1"/>
          </p:cNvSpPr>
          <p:nvPr>
            <p:ph idx="1"/>
          </p:nvPr>
        </p:nvSpPr>
        <p:spPr/>
        <p:txBody>
          <a:bodyPr>
            <a:normAutofit/>
          </a:bodyPr>
          <a:lstStyle/>
          <a:p>
            <a:pPr marL="291600" indent="-291600">
              <a:lnSpc>
                <a:spcPct val="80000"/>
              </a:lnSpc>
              <a:spcBef>
                <a:spcPts val="1000"/>
              </a:spcBef>
              <a:buClr>
                <a:schemeClr val="tx2"/>
              </a:buClr>
            </a:pPr>
            <a:r>
              <a:rPr lang="en-US" altLang="en-US" sz="2800" dirty="0"/>
              <a:t>Executive Agency: Generally within executive branch of government, under a “cabinet-level” department; also referred to as “cabinet-level” agency.</a:t>
            </a:r>
          </a:p>
          <a:p>
            <a:pPr marL="291600" indent="-291600">
              <a:lnSpc>
                <a:spcPct val="80000"/>
              </a:lnSpc>
              <a:spcBef>
                <a:spcPts val="1000"/>
              </a:spcBef>
              <a:buClr>
                <a:schemeClr val="tx2"/>
              </a:buClr>
            </a:pPr>
            <a:r>
              <a:rPr lang="en-US" altLang="en-US" sz="2800" dirty="0"/>
              <a:t>Independent Agency: Governed by board of commissioners appointed by president, with “advice and consent” of U.S. Senate.</a:t>
            </a:r>
          </a:p>
          <a:p>
            <a:pPr marL="291600" indent="-291600">
              <a:lnSpc>
                <a:spcPct val="80000"/>
              </a:lnSpc>
              <a:spcBef>
                <a:spcPts val="1000"/>
              </a:spcBef>
              <a:buClr>
                <a:schemeClr val="tx2"/>
              </a:buClr>
            </a:pPr>
            <a:r>
              <a:rPr lang="en-US" altLang="en-US" sz="2800" dirty="0"/>
              <a:t>Hybrid Agency: Characteristics of an executive and independent agency.</a:t>
            </a:r>
          </a:p>
        </p:txBody>
      </p:sp>
      <p:sp>
        <p:nvSpPr>
          <p:cNvPr id="8195" name="Slide Number Placeholder 3">
            <a:extLst>
              <a:ext uri="{FF2B5EF4-FFF2-40B4-BE49-F238E27FC236}">
                <a16:creationId xmlns:a16="http://schemas.microsoft.com/office/drawing/2014/main" xmlns="" id="{395C2B2C-C535-4C62-8CF3-BD1F402E4ECA}"/>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70A525A4-2274-420E-813C-76EF5CF14C80}" type="slidenum">
              <a:rPr lang="en-US" altLang="en-US" sz="1400" smtClean="0">
                <a:latin typeface="+mn-lt"/>
              </a:rPr>
              <a:pPr>
                <a:spcBef>
                  <a:spcPct val="0"/>
                </a:spcBef>
                <a:buClrTx/>
                <a:buFontTx/>
                <a:buNone/>
              </a:pPr>
              <a:t>5</a:t>
            </a:fld>
            <a:endParaRPr lang="en-US" altLang="en-US" sz="1400" dirty="0">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xmlns="" id="{089E8E00-33E7-4451-8418-F6D1D51CE38C}"/>
              </a:ext>
            </a:extLst>
          </p:cNvPr>
          <p:cNvSpPr>
            <a:spLocks noGrp="1" noChangeArrowheads="1"/>
          </p:cNvSpPr>
          <p:nvPr>
            <p:ph type="title"/>
          </p:nvPr>
        </p:nvSpPr>
        <p:spPr/>
        <p:txBody>
          <a:bodyPr/>
          <a:lstStyle/>
          <a:p>
            <a:pPr fontAlgn="auto">
              <a:spcAft>
                <a:spcPts val="0"/>
              </a:spcAft>
              <a:defRPr/>
            </a:pPr>
            <a:r>
              <a:rPr lang="en-US" sz="3600" dirty="0">
                <a:latin typeface="+mn-lt"/>
                <a:ea typeface="+mj-ea"/>
              </a:rPr>
              <a:t>Executive and Independent Agencies</a:t>
            </a:r>
          </a:p>
        </p:txBody>
      </p:sp>
      <p:sp>
        <p:nvSpPr>
          <p:cNvPr id="10242" name="Content Placeholder 2">
            <a:extLst>
              <a:ext uri="{FF2B5EF4-FFF2-40B4-BE49-F238E27FC236}">
                <a16:creationId xmlns:a16="http://schemas.microsoft.com/office/drawing/2014/main" xmlns="" id="{F9689AFB-4182-4468-BC5F-511C6DD2D91E}"/>
              </a:ext>
            </a:extLst>
          </p:cNvPr>
          <p:cNvSpPr>
            <a:spLocks noGrp="1" noChangeArrowheads="1"/>
          </p:cNvSpPr>
          <p:nvPr>
            <p:ph type="body" idx="1"/>
          </p:nvPr>
        </p:nvSpPr>
        <p:spPr>
          <a:xfrm>
            <a:off x="457200" y="1524000"/>
            <a:ext cx="3657600" cy="427037"/>
          </a:xfrm>
        </p:spPr>
        <p:txBody>
          <a:bodyPr/>
          <a:lstStyle/>
          <a:p>
            <a:r>
              <a:rPr lang="en-US" altLang="en-US" sz="2400" dirty="0"/>
              <a:t>Executive Agencies</a:t>
            </a:r>
          </a:p>
        </p:txBody>
      </p:sp>
      <p:sp>
        <p:nvSpPr>
          <p:cNvPr id="12292" name="Content Placeholder 3">
            <a:extLst>
              <a:ext uri="{FF2B5EF4-FFF2-40B4-BE49-F238E27FC236}">
                <a16:creationId xmlns:a16="http://schemas.microsoft.com/office/drawing/2014/main" xmlns="" id="{5C24639F-763F-46E0-995B-4178079FD0B5}"/>
              </a:ext>
            </a:extLst>
          </p:cNvPr>
          <p:cNvSpPr>
            <a:spLocks noGrp="1" noChangeArrowheads="1"/>
          </p:cNvSpPr>
          <p:nvPr>
            <p:ph sz="half" idx="2"/>
          </p:nvPr>
        </p:nvSpPr>
        <p:spPr>
          <a:xfrm>
            <a:off x="457200" y="2057400"/>
            <a:ext cx="4114800" cy="4495800"/>
          </a:xfrm>
        </p:spPr>
        <p:txBody>
          <a:bodyPr>
            <a:noAutofit/>
          </a:bodyPr>
          <a:lstStyle/>
          <a:p>
            <a:pPr marL="291600" indent="-291600">
              <a:spcBef>
                <a:spcPts val="900"/>
              </a:spcBef>
              <a:buClr>
                <a:schemeClr val="tx2"/>
              </a:buClr>
            </a:pPr>
            <a:r>
              <a:rPr lang="en-US" altLang="en-US" sz="2600" dirty="0" smtClean="0"/>
              <a:t>F</a:t>
            </a:r>
            <a:r>
              <a:rPr lang="en-US" altLang="en-US" sz="100" dirty="0" smtClean="0"/>
              <a:t> </a:t>
            </a:r>
            <a:r>
              <a:rPr lang="en-US" altLang="en-US" sz="2600" dirty="0" smtClean="0"/>
              <a:t>D</a:t>
            </a:r>
            <a:r>
              <a:rPr lang="en-US" altLang="en-US" sz="100" dirty="0" smtClean="0"/>
              <a:t> </a:t>
            </a:r>
            <a:r>
              <a:rPr lang="en-US" altLang="en-US" sz="2600" dirty="0" smtClean="0"/>
              <a:t>I</a:t>
            </a:r>
            <a:r>
              <a:rPr lang="en-US" altLang="en-US" sz="100" dirty="0" smtClean="0"/>
              <a:t> </a:t>
            </a:r>
            <a:r>
              <a:rPr lang="en-US" altLang="en-US" sz="2600" dirty="0" smtClean="0"/>
              <a:t>C </a:t>
            </a:r>
            <a:r>
              <a:rPr lang="en-US" altLang="en-US" sz="2600" dirty="0"/>
              <a:t>– Federal Deposit Insurance Corporation.</a:t>
            </a:r>
          </a:p>
          <a:p>
            <a:pPr marL="291600" indent="-291600">
              <a:spcBef>
                <a:spcPts val="900"/>
              </a:spcBef>
              <a:buClr>
                <a:schemeClr val="tx2"/>
              </a:buClr>
            </a:pPr>
            <a:r>
              <a:rPr lang="en-US" altLang="en-US" sz="2600" dirty="0" smtClean="0"/>
              <a:t>E</a:t>
            </a:r>
            <a:r>
              <a:rPr lang="en-US" altLang="en-US" sz="100" dirty="0" smtClean="0"/>
              <a:t> </a:t>
            </a:r>
            <a:r>
              <a:rPr lang="en-US" altLang="en-US" sz="2600" dirty="0" smtClean="0"/>
              <a:t>P</a:t>
            </a:r>
            <a:r>
              <a:rPr lang="en-US" altLang="en-US" sz="100" dirty="0" smtClean="0"/>
              <a:t> </a:t>
            </a:r>
            <a:r>
              <a:rPr lang="en-US" altLang="en-US" sz="2600" dirty="0" smtClean="0"/>
              <a:t>A </a:t>
            </a:r>
            <a:r>
              <a:rPr lang="en-US" altLang="en-US" sz="2600" dirty="0"/>
              <a:t>– Environmental Protection Administration.</a:t>
            </a:r>
          </a:p>
          <a:p>
            <a:pPr marL="291600" indent="-291600">
              <a:spcBef>
                <a:spcPts val="900"/>
              </a:spcBef>
              <a:buClr>
                <a:schemeClr val="tx2"/>
              </a:buClr>
            </a:pPr>
            <a:r>
              <a:rPr lang="en-US" altLang="en-US" sz="2600" dirty="0" smtClean="0"/>
              <a:t>S</a:t>
            </a:r>
            <a:r>
              <a:rPr lang="en-US" altLang="en-US" sz="100" dirty="0" smtClean="0"/>
              <a:t> </a:t>
            </a:r>
            <a:r>
              <a:rPr lang="en-US" altLang="en-US" sz="2600" dirty="0" err="1" smtClean="0"/>
              <a:t>S</a:t>
            </a:r>
            <a:r>
              <a:rPr lang="en-US" altLang="en-US" sz="100" dirty="0" smtClean="0"/>
              <a:t> </a:t>
            </a:r>
            <a:r>
              <a:rPr lang="en-US" altLang="en-US" sz="2600" dirty="0" smtClean="0"/>
              <a:t>A </a:t>
            </a:r>
            <a:r>
              <a:rPr lang="en-US" altLang="en-US" sz="2600" dirty="0"/>
              <a:t>– Social Security Administration.</a:t>
            </a:r>
          </a:p>
          <a:p>
            <a:pPr marL="291600" indent="-291600">
              <a:spcBef>
                <a:spcPts val="900"/>
              </a:spcBef>
              <a:buClr>
                <a:schemeClr val="tx2"/>
              </a:buClr>
            </a:pPr>
            <a:r>
              <a:rPr lang="en-US" altLang="en-US" sz="2600" dirty="0" smtClean="0"/>
              <a:t>F</a:t>
            </a:r>
            <a:r>
              <a:rPr lang="en-US" altLang="en-US" sz="100" dirty="0" smtClean="0"/>
              <a:t> </a:t>
            </a:r>
            <a:r>
              <a:rPr lang="en-US" altLang="en-US" sz="2600" dirty="0" smtClean="0"/>
              <a:t>D</a:t>
            </a:r>
            <a:r>
              <a:rPr lang="en-US" altLang="en-US" sz="100" dirty="0" smtClean="0"/>
              <a:t> </a:t>
            </a:r>
            <a:r>
              <a:rPr lang="en-US" altLang="en-US" sz="2600" dirty="0" smtClean="0"/>
              <a:t>A </a:t>
            </a:r>
            <a:r>
              <a:rPr lang="en-US" altLang="en-US" sz="2600" dirty="0"/>
              <a:t>– Food and Drug Administration.</a:t>
            </a:r>
          </a:p>
          <a:p>
            <a:pPr marL="291600" indent="-291600">
              <a:spcBef>
                <a:spcPts val="900"/>
              </a:spcBef>
              <a:buClr>
                <a:schemeClr val="tx2"/>
              </a:buClr>
            </a:pPr>
            <a:r>
              <a:rPr lang="en-US" altLang="en-US" sz="2600" dirty="0" smtClean="0"/>
              <a:t>S</a:t>
            </a:r>
            <a:r>
              <a:rPr lang="en-US" altLang="en-US" sz="100" dirty="0" smtClean="0"/>
              <a:t> </a:t>
            </a:r>
            <a:r>
              <a:rPr lang="en-US" altLang="en-US" sz="2600" dirty="0" smtClean="0"/>
              <a:t>B</a:t>
            </a:r>
            <a:r>
              <a:rPr lang="en-US" altLang="en-US" sz="100" dirty="0" smtClean="0"/>
              <a:t> </a:t>
            </a:r>
            <a:r>
              <a:rPr lang="en-US" altLang="en-US" sz="2600" dirty="0" smtClean="0"/>
              <a:t>A </a:t>
            </a:r>
            <a:r>
              <a:rPr lang="en-US" altLang="en-US" sz="2600" dirty="0"/>
              <a:t>– Small Business Administration.</a:t>
            </a:r>
          </a:p>
        </p:txBody>
      </p:sp>
      <p:sp>
        <p:nvSpPr>
          <p:cNvPr id="10244" name="Content Placeholder 4">
            <a:extLst>
              <a:ext uri="{FF2B5EF4-FFF2-40B4-BE49-F238E27FC236}">
                <a16:creationId xmlns:a16="http://schemas.microsoft.com/office/drawing/2014/main" xmlns="" id="{71D33AEB-D838-436E-8222-98F6687639B6}"/>
              </a:ext>
            </a:extLst>
          </p:cNvPr>
          <p:cNvSpPr>
            <a:spLocks noGrp="1" noChangeArrowheads="1"/>
          </p:cNvSpPr>
          <p:nvPr>
            <p:ph type="body" sz="quarter" idx="3"/>
          </p:nvPr>
        </p:nvSpPr>
        <p:spPr>
          <a:xfrm>
            <a:off x="5105400" y="1554163"/>
            <a:ext cx="3124200" cy="427037"/>
          </a:xfrm>
        </p:spPr>
        <p:txBody>
          <a:bodyPr/>
          <a:lstStyle/>
          <a:p>
            <a:r>
              <a:rPr lang="en-US" altLang="en-US" sz="2400" dirty="0"/>
              <a:t>Independent Agencies</a:t>
            </a:r>
          </a:p>
        </p:txBody>
      </p:sp>
      <p:sp>
        <p:nvSpPr>
          <p:cNvPr id="12294" name="Content Placeholder 5">
            <a:extLst>
              <a:ext uri="{FF2B5EF4-FFF2-40B4-BE49-F238E27FC236}">
                <a16:creationId xmlns:a16="http://schemas.microsoft.com/office/drawing/2014/main" xmlns="" id="{3901D24E-E4B2-450E-B3D8-E8CA54B9CC33}"/>
              </a:ext>
            </a:extLst>
          </p:cNvPr>
          <p:cNvSpPr>
            <a:spLocks noGrp="1" noChangeArrowheads="1"/>
          </p:cNvSpPr>
          <p:nvPr>
            <p:ph sz="quarter" idx="4"/>
          </p:nvPr>
        </p:nvSpPr>
        <p:spPr>
          <a:xfrm>
            <a:off x="4953000" y="2057400"/>
            <a:ext cx="3505200" cy="4328160"/>
          </a:xfrm>
        </p:spPr>
        <p:txBody>
          <a:bodyPr>
            <a:noAutofit/>
          </a:bodyPr>
          <a:lstStyle/>
          <a:p>
            <a:pPr marL="291600" indent="-291600">
              <a:lnSpc>
                <a:spcPct val="90000"/>
              </a:lnSpc>
              <a:spcBef>
                <a:spcPts val="1000"/>
              </a:spcBef>
              <a:buClr>
                <a:schemeClr val="tx2"/>
              </a:buClr>
            </a:pPr>
            <a:r>
              <a:rPr lang="en-US" altLang="en-US" sz="2600" dirty="0" smtClean="0"/>
              <a:t>C</a:t>
            </a:r>
            <a:r>
              <a:rPr lang="en-US" altLang="en-US" sz="100" dirty="0" smtClean="0"/>
              <a:t> </a:t>
            </a:r>
            <a:r>
              <a:rPr lang="en-US" altLang="en-US" sz="2600" dirty="0" smtClean="0"/>
              <a:t>P</a:t>
            </a:r>
            <a:r>
              <a:rPr lang="en-US" altLang="en-US" sz="100" dirty="0" smtClean="0"/>
              <a:t> </a:t>
            </a:r>
            <a:r>
              <a:rPr lang="en-US" altLang="en-US" sz="2600" dirty="0" smtClean="0"/>
              <a:t>S</a:t>
            </a:r>
            <a:r>
              <a:rPr lang="en-US" altLang="en-US" sz="100" dirty="0" smtClean="0"/>
              <a:t> </a:t>
            </a:r>
            <a:r>
              <a:rPr lang="en-US" altLang="en-US" sz="2600" dirty="0" smtClean="0"/>
              <a:t>C </a:t>
            </a:r>
            <a:r>
              <a:rPr lang="en-US" altLang="en-US" sz="2600" dirty="0"/>
              <a:t>– Consumer Product Safety Administration.</a:t>
            </a:r>
          </a:p>
          <a:p>
            <a:pPr marL="291600" indent="-291600">
              <a:lnSpc>
                <a:spcPct val="90000"/>
              </a:lnSpc>
              <a:spcBef>
                <a:spcPts val="1000"/>
              </a:spcBef>
              <a:buClr>
                <a:schemeClr val="tx2"/>
              </a:buClr>
            </a:pPr>
            <a:r>
              <a:rPr lang="en-US" altLang="en-US" sz="2600" dirty="0" smtClean="0"/>
              <a:t>E</a:t>
            </a:r>
            <a:r>
              <a:rPr lang="en-US" altLang="en-US" sz="100" dirty="0" smtClean="0"/>
              <a:t> </a:t>
            </a:r>
            <a:r>
              <a:rPr lang="en-US" altLang="en-US" sz="2600" dirty="0" err="1" smtClean="0"/>
              <a:t>E</a:t>
            </a:r>
            <a:r>
              <a:rPr lang="en-US" altLang="en-US" sz="100" dirty="0" smtClean="0"/>
              <a:t> </a:t>
            </a:r>
            <a:r>
              <a:rPr lang="en-US" altLang="en-US" sz="2600" dirty="0" smtClean="0"/>
              <a:t>O</a:t>
            </a:r>
            <a:r>
              <a:rPr lang="en-US" altLang="en-US" sz="100" dirty="0" smtClean="0"/>
              <a:t> </a:t>
            </a:r>
            <a:r>
              <a:rPr lang="en-US" altLang="en-US" sz="2600" dirty="0" smtClean="0"/>
              <a:t>C </a:t>
            </a:r>
            <a:r>
              <a:rPr lang="en-US" altLang="en-US" sz="2600" dirty="0"/>
              <a:t>– Equal Employment Opportunity Commission.</a:t>
            </a:r>
          </a:p>
          <a:p>
            <a:pPr marL="291600" indent="-291600">
              <a:lnSpc>
                <a:spcPct val="90000"/>
              </a:lnSpc>
              <a:spcBef>
                <a:spcPts val="1000"/>
              </a:spcBef>
              <a:buClr>
                <a:schemeClr val="tx2"/>
              </a:buClr>
            </a:pPr>
            <a:r>
              <a:rPr lang="en-US" altLang="en-US" sz="2600" dirty="0" smtClean="0"/>
              <a:t>N</a:t>
            </a:r>
            <a:r>
              <a:rPr lang="en-US" altLang="en-US" sz="100" dirty="0" smtClean="0"/>
              <a:t> </a:t>
            </a:r>
            <a:r>
              <a:rPr lang="en-US" altLang="en-US" sz="2600" dirty="0" smtClean="0"/>
              <a:t>L</a:t>
            </a:r>
            <a:r>
              <a:rPr lang="en-US" altLang="en-US" sz="100" dirty="0" smtClean="0"/>
              <a:t> </a:t>
            </a:r>
            <a:r>
              <a:rPr lang="en-US" altLang="en-US" sz="2600" dirty="0" smtClean="0"/>
              <a:t>R</a:t>
            </a:r>
            <a:r>
              <a:rPr lang="en-US" altLang="en-US" sz="100" dirty="0" smtClean="0"/>
              <a:t> </a:t>
            </a:r>
            <a:r>
              <a:rPr lang="en-US" altLang="en-US" sz="2600" dirty="0" smtClean="0"/>
              <a:t>B </a:t>
            </a:r>
            <a:r>
              <a:rPr lang="en-US" altLang="en-US" sz="2600" dirty="0"/>
              <a:t>– National Labor Relations Board.</a:t>
            </a:r>
          </a:p>
          <a:p>
            <a:pPr marL="291600" indent="-291600">
              <a:lnSpc>
                <a:spcPct val="90000"/>
              </a:lnSpc>
              <a:spcBef>
                <a:spcPts val="1000"/>
              </a:spcBef>
              <a:buClr>
                <a:schemeClr val="tx2"/>
              </a:buClr>
            </a:pPr>
            <a:r>
              <a:rPr lang="en-US" altLang="en-US" sz="2600" dirty="0" smtClean="0"/>
              <a:t>F</a:t>
            </a:r>
            <a:r>
              <a:rPr lang="en-US" altLang="en-US" sz="100" dirty="0" smtClean="0"/>
              <a:t> </a:t>
            </a:r>
            <a:r>
              <a:rPr lang="en-US" altLang="en-US" sz="2600" dirty="0" smtClean="0"/>
              <a:t>T</a:t>
            </a:r>
            <a:r>
              <a:rPr lang="en-US" altLang="en-US" sz="100" dirty="0" smtClean="0"/>
              <a:t> </a:t>
            </a:r>
            <a:r>
              <a:rPr lang="en-US" altLang="en-US" sz="2600" dirty="0" smtClean="0"/>
              <a:t>C </a:t>
            </a:r>
            <a:r>
              <a:rPr lang="en-US" altLang="en-US" sz="2600" dirty="0"/>
              <a:t>– Federal Trade Commission. </a:t>
            </a:r>
          </a:p>
        </p:txBody>
      </p:sp>
      <p:sp>
        <p:nvSpPr>
          <p:cNvPr id="10246" name="Slide Number Placeholder 6">
            <a:extLst>
              <a:ext uri="{FF2B5EF4-FFF2-40B4-BE49-F238E27FC236}">
                <a16:creationId xmlns:a16="http://schemas.microsoft.com/office/drawing/2014/main" xmlns="" id="{ED8654B5-759E-4165-8BC8-09530A126D08}"/>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70A525A4-2274-420E-813C-76EF5CF14C80}" type="slidenum">
              <a:rPr lang="en-US" altLang="en-US" sz="1400" smtClean="0">
                <a:latin typeface="+mn-lt"/>
              </a:rPr>
              <a:pPr>
                <a:spcBef>
                  <a:spcPct val="0"/>
                </a:spcBef>
                <a:buClrTx/>
                <a:buFontTx/>
                <a:buNone/>
              </a:pPr>
              <a:t>6</a:t>
            </a:fld>
            <a:endParaRPr lang="en-US" altLang="en-US" sz="1400" dirty="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7">
            <a:extLst>
              <a:ext uri="{FF2B5EF4-FFF2-40B4-BE49-F238E27FC236}">
                <a16:creationId xmlns:a16="http://schemas.microsoft.com/office/drawing/2014/main" xmlns="" id="{C700757C-D7A2-449D-BA6D-0C3951820F96}"/>
              </a:ext>
            </a:extLst>
          </p:cNvPr>
          <p:cNvSpPr>
            <a:spLocks noGrp="1" noChangeArrowheads="1"/>
          </p:cNvSpPr>
          <p:nvPr>
            <p:ph type="title"/>
          </p:nvPr>
        </p:nvSpPr>
        <p:spPr>
          <a:xfrm>
            <a:off x="457200" y="274638"/>
            <a:ext cx="7620000" cy="1143000"/>
          </a:xfrm>
        </p:spPr>
        <p:txBody>
          <a:bodyPr/>
          <a:lstStyle/>
          <a:p>
            <a:pPr fontAlgn="auto">
              <a:spcAft>
                <a:spcPts val="0"/>
              </a:spcAft>
              <a:defRPr/>
            </a:pPr>
            <a:r>
              <a:rPr lang="en-US" sz="3600" dirty="0">
                <a:latin typeface="+mn-lt"/>
                <a:ea typeface="+mj-ea"/>
              </a:rPr>
              <a:t>Administrative Procedures Act (A</a:t>
            </a:r>
            <a:r>
              <a:rPr lang="en-US" sz="100" dirty="0">
                <a:latin typeface="+mn-lt"/>
                <a:ea typeface="+mj-ea"/>
              </a:rPr>
              <a:t> </a:t>
            </a:r>
            <a:r>
              <a:rPr lang="en-US" sz="3600" dirty="0">
                <a:latin typeface="+mn-lt"/>
                <a:ea typeface="+mj-ea"/>
              </a:rPr>
              <a:t>P</a:t>
            </a:r>
            <a:r>
              <a:rPr lang="en-US" sz="100" dirty="0">
                <a:latin typeface="+mn-lt"/>
                <a:ea typeface="+mj-ea"/>
              </a:rPr>
              <a:t> </a:t>
            </a:r>
            <a:r>
              <a:rPr lang="en-US" sz="3600" dirty="0">
                <a:latin typeface="+mn-lt"/>
                <a:ea typeface="+mj-ea"/>
              </a:rPr>
              <a:t>A) </a:t>
            </a:r>
            <a:r>
              <a:rPr lang="en-US" sz="2400" dirty="0" smtClean="0">
                <a:latin typeface="+mn-lt"/>
                <a:ea typeface="+mj-ea"/>
              </a:rPr>
              <a:t>1</a:t>
            </a:r>
            <a:endParaRPr lang="en-US" sz="2400" dirty="0">
              <a:latin typeface="+mn-lt"/>
              <a:ea typeface="+mj-ea"/>
            </a:endParaRPr>
          </a:p>
        </p:txBody>
      </p:sp>
      <p:sp>
        <p:nvSpPr>
          <p:cNvPr id="13315" name="Content Placeholder 3">
            <a:extLst>
              <a:ext uri="{FF2B5EF4-FFF2-40B4-BE49-F238E27FC236}">
                <a16:creationId xmlns:a16="http://schemas.microsoft.com/office/drawing/2014/main" xmlns="" id="{95016D9C-3A82-489C-8700-C0F997CC512D}"/>
              </a:ext>
            </a:extLst>
          </p:cNvPr>
          <p:cNvSpPr>
            <a:spLocks noGrp="1" noChangeArrowheads="1"/>
          </p:cNvSpPr>
          <p:nvPr>
            <p:ph idx="1"/>
          </p:nvPr>
        </p:nvSpPr>
        <p:spPr/>
        <p:txBody>
          <a:bodyPr rtlCol="0"/>
          <a:lstStyle/>
          <a:p>
            <a:pPr marL="291600" indent="-291600" fontAlgn="auto">
              <a:lnSpc>
                <a:spcPct val="80000"/>
              </a:lnSpc>
              <a:spcAft>
                <a:spcPts val="0"/>
              </a:spcAft>
              <a:buClr>
                <a:schemeClr val="tx2"/>
              </a:buClr>
              <a:defRPr/>
            </a:pPr>
            <a:r>
              <a:rPr lang="en-US" sz="2800" dirty="0">
                <a:ea typeface="+mn-ea"/>
              </a:rPr>
              <a:t>The A</a:t>
            </a:r>
            <a:r>
              <a:rPr lang="en-US" sz="100" dirty="0">
                <a:ea typeface="+mn-ea"/>
              </a:rPr>
              <a:t> </a:t>
            </a:r>
            <a:r>
              <a:rPr lang="en-US" sz="2800" dirty="0">
                <a:ea typeface="+mn-ea"/>
              </a:rPr>
              <a:t>P</a:t>
            </a:r>
            <a:r>
              <a:rPr lang="en-US" sz="100" dirty="0">
                <a:ea typeface="+mn-ea"/>
              </a:rPr>
              <a:t> </a:t>
            </a:r>
            <a:r>
              <a:rPr lang="en-US" sz="2800" dirty="0">
                <a:ea typeface="+mn-ea"/>
              </a:rPr>
              <a:t>A is a federal statute that places limits on how agencies operate and how they may adopt rules.</a:t>
            </a:r>
          </a:p>
          <a:p>
            <a:pPr marL="291600" indent="-291600" fontAlgn="auto">
              <a:lnSpc>
                <a:spcPct val="80000"/>
              </a:lnSpc>
              <a:spcAft>
                <a:spcPts val="0"/>
              </a:spcAft>
              <a:buClr>
                <a:schemeClr val="tx2"/>
              </a:buClr>
              <a:defRPr/>
            </a:pPr>
            <a:r>
              <a:rPr lang="en-US" sz="2800" dirty="0">
                <a:ea typeface="+mn-ea"/>
              </a:rPr>
              <a:t>Under the A</a:t>
            </a:r>
            <a:r>
              <a:rPr lang="en-US" sz="100" dirty="0">
                <a:ea typeface="+mn-ea"/>
              </a:rPr>
              <a:t> </a:t>
            </a:r>
            <a:r>
              <a:rPr lang="en-US" sz="2800" dirty="0">
                <a:ea typeface="+mn-ea"/>
              </a:rPr>
              <a:t>P</a:t>
            </a:r>
            <a:r>
              <a:rPr lang="en-US" sz="100" dirty="0">
                <a:ea typeface="+mn-ea"/>
              </a:rPr>
              <a:t> </a:t>
            </a:r>
            <a:r>
              <a:rPr lang="en-US" sz="2800" dirty="0">
                <a:ea typeface="+mn-ea"/>
              </a:rPr>
              <a:t>A rule-making may be formal, informal or hybrid.</a:t>
            </a:r>
          </a:p>
        </p:txBody>
      </p:sp>
      <p:sp>
        <p:nvSpPr>
          <p:cNvPr id="11267" name="Slide Number Placeholder 3">
            <a:extLst>
              <a:ext uri="{FF2B5EF4-FFF2-40B4-BE49-F238E27FC236}">
                <a16:creationId xmlns:a16="http://schemas.microsoft.com/office/drawing/2014/main" xmlns="" id="{6D57FC84-CC72-4724-AC30-80E48DAAF1A4}"/>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70A525A4-2274-420E-813C-76EF5CF14C80}" type="slidenum">
              <a:rPr lang="en-US" altLang="en-US" sz="1400" smtClean="0">
                <a:latin typeface="+mn-lt"/>
              </a:rPr>
              <a:pPr>
                <a:spcBef>
                  <a:spcPct val="0"/>
                </a:spcBef>
                <a:buClrTx/>
                <a:buFontTx/>
                <a:buNone/>
              </a:pPr>
              <a:t>7</a:t>
            </a:fld>
            <a:endParaRPr lang="en-US" altLang="en-US" sz="1400" dirty="0">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5">
            <a:extLst>
              <a:ext uri="{FF2B5EF4-FFF2-40B4-BE49-F238E27FC236}">
                <a16:creationId xmlns:a16="http://schemas.microsoft.com/office/drawing/2014/main" xmlns="" id="{ED076130-DD10-4486-A9D4-0B813ED0776E}"/>
              </a:ext>
            </a:extLst>
          </p:cNvPr>
          <p:cNvSpPr>
            <a:spLocks noGrp="1" noChangeArrowheads="1"/>
          </p:cNvSpPr>
          <p:nvPr>
            <p:ph type="title"/>
          </p:nvPr>
        </p:nvSpPr>
        <p:spPr/>
        <p:txBody>
          <a:bodyPr/>
          <a:lstStyle/>
          <a:p>
            <a:pPr fontAlgn="auto">
              <a:spcAft>
                <a:spcPts val="0"/>
              </a:spcAft>
              <a:defRPr/>
            </a:pPr>
            <a:r>
              <a:rPr lang="en-US" sz="3600" dirty="0">
                <a:latin typeface="+mn-lt"/>
                <a:ea typeface="+mj-ea"/>
              </a:rPr>
              <a:t>Stages of Informal Rule-Making</a:t>
            </a:r>
          </a:p>
        </p:txBody>
      </p:sp>
      <p:sp>
        <p:nvSpPr>
          <p:cNvPr id="15363" name="Content Placeholder 3">
            <a:extLst>
              <a:ext uri="{FF2B5EF4-FFF2-40B4-BE49-F238E27FC236}">
                <a16:creationId xmlns:a16="http://schemas.microsoft.com/office/drawing/2014/main" xmlns="" id="{E19258C4-5B3F-44B5-AF75-684D3F1E397A}"/>
              </a:ext>
            </a:extLst>
          </p:cNvPr>
          <p:cNvSpPr>
            <a:spLocks noGrp="1" noChangeArrowheads="1"/>
          </p:cNvSpPr>
          <p:nvPr>
            <p:ph idx="1"/>
          </p:nvPr>
        </p:nvSpPr>
        <p:spPr>
          <a:xfrm>
            <a:off x="457200" y="1600200"/>
            <a:ext cx="8229600" cy="4800600"/>
          </a:xfrm>
        </p:spPr>
        <p:txBody>
          <a:bodyPr rtlCol="0">
            <a:normAutofit/>
          </a:bodyPr>
          <a:lstStyle/>
          <a:p>
            <a:pPr marL="291600" indent="-291600" fontAlgn="auto">
              <a:lnSpc>
                <a:spcPct val="80000"/>
              </a:lnSpc>
              <a:spcBef>
                <a:spcPts val="1000"/>
              </a:spcBef>
              <a:spcAft>
                <a:spcPts val="0"/>
              </a:spcAft>
              <a:buClr>
                <a:schemeClr val="tx2"/>
              </a:buClr>
              <a:defRPr/>
            </a:pPr>
            <a:r>
              <a:rPr lang="en-US" sz="2800" dirty="0"/>
              <a:t>Proposed rule published in Federal Register.</a:t>
            </a:r>
          </a:p>
          <a:p>
            <a:pPr marL="291600" indent="-291600" fontAlgn="auto">
              <a:lnSpc>
                <a:spcPct val="80000"/>
              </a:lnSpc>
              <a:spcBef>
                <a:spcPts val="1000"/>
              </a:spcBef>
              <a:spcAft>
                <a:spcPts val="0"/>
              </a:spcAft>
              <a:buClr>
                <a:schemeClr val="tx2"/>
              </a:buClr>
              <a:defRPr/>
            </a:pPr>
            <a:r>
              <a:rPr lang="en-US" sz="2800" dirty="0"/>
              <a:t>Interested parties can submit written comments in response to proposed rule.</a:t>
            </a:r>
          </a:p>
          <a:p>
            <a:pPr marL="291600" indent="-291600" fontAlgn="auto">
              <a:lnSpc>
                <a:spcPct val="80000"/>
              </a:lnSpc>
              <a:spcBef>
                <a:spcPts val="1000"/>
              </a:spcBef>
              <a:spcAft>
                <a:spcPts val="0"/>
              </a:spcAft>
              <a:buClr>
                <a:schemeClr val="tx2"/>
              </a:buClr>
              <a:defRPr/>
            </a:pPr>
            <a:r>
              <a:rPr lang="en-US" sz="2800" dirty="0"/>
              <a:t>Agency publishes final rule with effective date in Federal Register.</a:t>
            </a:r>
          </a:p>
        </p:txBody>
      </p:sp>
      <p:sp>
        <p:nvSpPr>
          <p:cNvPr id="13315" name="Slide Number Placeholder 3">
            <a:extLst>
              <a:ext uri="{FF2B5EF4-FFF2-40B4-BE49-F238E27FC236}">
                <a16:creationId xmlns:a16="http://schemas.microsoft.com/office/drawing/2014/main" xmlns="" id="{1E0E8BBF-9584-434A-8EE9-5D72323520BE}"/>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70A525A4-2274-420E-813C-76EF5CF14C80}" type="slidenum">
              <a:rPr lang="en-US" altLang="en-US" sz="1400" smtClean="0">
                <a:latin typeface="+mn-lt"/>
              </a:rPr>
              <a:pPr>
                <a:spcBef>
                  <a:spcPct val="0"/>
                </a:spcBef>
                <a:buClrTx/>
                <a:buFontTx/>
                <a:buNone/>
              </a:pPr>
              <a:t>8</a:t>
            </a:fld>
            <a:endParaRPr lang="en-US" altLang="en-US" sz="1400" dirty="0">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7">
            <a:extLst>
              <a:ext uri="{FF2B5EF4-FFF2-40B4-BE49-F238E27FC236}">
                <a16:creationId xmlns:a16="http://schemas.microsoft.com/office/drawing/2014/main" xmlns="" id="{C700757C-D7A2-449D-BA6D-0C3951820F96}"/>
              </a:ext>
            </a:extLst>
          </p:cNvPr>
          <p:cNvSpPr>
            <a:spLocks noGrp="1" noChangeArrowheads="1"/>
          </p:cNvSpPr>
          <p:nvPr>
            <p:ph type="title"/>
          </p:nvPr>
        </p:nvSpPr>
        <p:spPr/>
        <p:txBody>
          <a:bodyPr/>
          <a:lstStyle/>
          <a:p>
            <a:pPr fontAlgn="auto">
              <a:spcAft>
                <a:spcPts val="0"/>
              </a:spcAft>
              <a:defRPr/>
            </a:pPr>
            <a:r>
              <a:rPr lang="en-US" sz="3600" dirty="0">
                <a:latin typeface="+mn-lt"/>
                <a:ea typeface="+mj-ea"/>
              </a:rPr>
              <a:t>Administrative Procedures Act (A</a:t>
            </a:r>
            <a:r>
              <a:rPr lang="en-US" sz="100" dirty="0">
                <a:latin typeface="+mn-lt"/>
                <a:ea typeface="+mj-ea"/>
              </a:rPr>
              <a:t> </a:t>
            </a:r>
            <a:r>
              <a:rPr lang="en-US" sz="3600" dirty="0">
                <a:latin typeface="+mn-lt"/>
                <a:ea typeface="+mj-ea"/>
              </a:rPr>
              <a:t>P</a:t>
            </a:r>
            <a:r>
              <a:rPr lang="en-US" sz="100" dirty="0">
                <a:latin typeface="+mn-lt"/>
                <a:ea typeface="+mj-ea"/>
              </a:rPr>
              <a:t> </a:t>
            </a:r>
            <a:r>
              <a:rPr lang="en-US" sz="3600" dirty="0">
                <a:latin typeface="+mn-lt"/>
                <a:ea typeface="+mj-ea"/>
              </a:rPr>
              <a:t>A) </a:t>
            </a:r>
            <a:r>
              <a:rPr lang="en-US" sz="2400" dirty="0">
                <a:latin typeface="+mn-lt"/>
                <a:ea typeface="+mj-ea"/>
              </a:rPr>
              <a:t>2</a:t>
            </a:r>
          </a:p>
        </p:txBody>
      </p:sp>
      <p:sp>
        <p:nvSpPr>
          <p:cNvPr id="17411" name="Content Placeholder 3">
            <a:extLst>
              <a:ext uri="{FF2B5EF4-FFF2-40B4-BE49-F238E27FC236}">
                <a16:creationId xmlns:a16="http://schemas.microsoft.com/office/drawing/2014/main" xmlns="" id="{B70A0FC7-A2F2-48B1-A899-2556EB773E3C}"/>
              </a:ext>
            </a:extLst>
          </p:cNvPr>
          <p:cNvSpPr>
            <a:spLocks noGrp="1" noChangeArrowheads="1"/>
          </p:cNvSpPr>
          <p:nvPr>
            <p:ph idx="1"/>
          </p:nvPr>
        </p:nvSpPr>
        <p:spPr>
          <a:xfrm>
            <a:off x="457200" y="1600200"/>
            <a:ext cx="8153400" cy="4800600"/>
          </a:xfrm>
        </p:spPr>
        <p:txBody>
          <a:bodyPr>
            <a:normAutofit/>
          </a:bodyPr>
          <a:lstStyle/>
          <a:p>
            <a:pPr marL="291600" indent="-291600">
              <a:lnSpc>
                <a:spcPct val="80000"/>
              </a:lnSpc>
              <a:spcBef>
                <a:spcPts val="1000"/>
              </a:spcBef>
              <a:buClr>
                <a:schemeClr val="tx2"/>
              </a:buClr>
            </a:pPr>
            <a:r>
              <a:rPr lang="en-US" altLang="en-US" sz="2800" dirty="0"/>
              <a:t>Interpretive Rules: Rules that do not create any new rights/duties; instead, a detailed statement of agency’s interpretation of existing law, and the steps a party must take to comply with existing law.</a:t>
            </a:r>
          </a:p>
          <a:p>
            <a:pPr marL="291600" indent="-291600">
              <a:lnSpc>
                <a:spcPct val="80000"/>
              </a:lnSpc>
              <a:spcBef>
                <a:spcPts val="1000"/>
              </a:spcBef>
              <a:buClr>
                <a:schemeClr val="tx2"/>
              </a:buClr>
            </a:pPr>
            <a:r>
              <a:rPr lang="en-US" altLang="en-US" sz="2800" dirty="0"/>
              <a:t>Policy Statements: General statements about directions of agency regarding rule-making or enforcement activities; no binding impact; do not directly affect legal rights/responsibilities.</a:t>
            </a:r>
          </a:p>
          <a:p>
            <a:pPr marL="291600" indent="-291600">
              <a:lnSpc>
                <a:spcPct val="80000"/>
              </a:lnSpc>
              <a:spcBef>
                <a:spcPts val="1000"/>
              </a:spcBef>
              <a:buClr>
                <a:schemeClr val="tx2"/>
              </a:buClr>
            </a:pPr>
            <a:r>
              <a:rPr lang="en-US" altLang="en-US" sz="2800" dirty="0"/>
              <a:t>Regulated Negotiation (“Reg-neg”): Mediated agreement (involving competing interest groups) on agency rule-making.</a:t>
            </a:r>
          </a:p>
        </p:txBody>
      </p:sp>
      <p:sp>
        <p:nvSpPr>
          <p:cNvPr id="15363" name="Slide Number Placeholder 3">
            <a:extLst>
              <a:ext uri="{FF2B5EF4-FFF2-40B4-BE49-F238E27FC236}">
                <a16:creationId xmlns:a16="http://schemas.microsoft.com/office/drawing/2014/main" xmlns="" id="{32123B47-A7EA-48F2-89A9-1FE19A19856E}"/>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70A525A4-2274-420E-813C-76EF5CF14C80}" type="slidenum">
              <a:rPr lang="en-US" altLang="en-US" sz="1400" smtClean="0">
                <a:latin typeface="+mn-lt"/>
              </a:rPr>
              <a:pPr>
                <a:spcBef>
                  <a:spcPct val="0"/>
                </a:spcBef>
                <a:buClrTx/>
                <a:buFontTx/>
                <a:buNone/>
              </a:pPr>
              <a:t>9</a:t>
            </a:fld>
            <a:endParaRPr lang="en-US" altLang="en-US" sz="1400" dirty="0">
              <a:latin typeface="+mn-lt"/>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94864477f24d54efb5f7824d41ae49348e7d3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RAHSAAAAA">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SARAHSAAAAA" id="{FF19EAB4-F7E1-4145-9882-B4D052532634}" vid="{E173939B-1DFF-4393-840B-A3C4C9007EC6}"/>
    </a:ext>
  </a:extLst>
</a:theme>
</file>

<file path=ppt/theme/theme2.xml><?xml version="1.0" encoding="utf-8"?>
<a:theme xmlns:a="http://schemas.openxmlformats.org/drawingml/2006/main" name="1_SARAHSAAAAA">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SARAHSAAAAA" id="{FF19EAB4-F7E1-4145-9882-B4D052532634}" vid="{E173939B-1DFF-4393-840B-A3C4C9007EC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SARAHSAAAAA</Template>
  <TotalTime>330</TotalTime>
  <Words>2321</Words>
  <Application>Microsoft Office PowerPoint</Application>
  <PresentationFormat>On-screen Show (4:3)</PresentationFormat>
  <Paragraphs>139</Paragraphs>
  <Slides>20</Slides>
  <Notes>17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20</vt:i4>
      </vt:variant>
    </vt:vector>
  </HeadingPairs>
  <TitlesOfParts>
    <vt:vector size="29" baseType="lpstr">
      <vt:lpstr>ＭＳ Ｐゴシック</vt:lpstr>
      <vt:lpstr>ＭＳ Ｐゴシック</vt:lpstr>
      <vt:lpstr>Arial</vt:lpstr>
      <vt:lpstr>Calibri</vt:lpstr>
      <vt:lpstr>Cambria</vt:lpstr>
      <vt:lpstr>ＭＳ 明朝</vt:lpstr>
      <vt:lpstr>Verdana</vt:lpstr>
      <vt:lpstr>SARAHSAAAAA</vt:lpstr>
      <vt:lpstr>1_SARAHSAAAAA</vt:lpstr>
      <vt:lpstr>Chapter 4</vt:lpstr>
      <vt:lpstr>Introduction to Administrative Law</vt:lpstr>
      <vt:lpstr>Enabling Legislation</vt:lpstr>
      <vt:lpstr>Administrative Law Judge</vt:lpstr>
      <vt:lpstr>Types of Administrative Agencies</vt:lpstr>
      <vt:lpstr>Executive and Independent Agencies</vt:lpstr>
      <vt:lpstr>Administrative Procedures Act (A P A) 1</vt:lpstr>
      <vt:lpstr>Stages of Informal Rule-Making</vt:lpstr>
      <vt:lpstr>Administrative Procedures Act (A P A) 2</vt:lpstr>
      <vt:lpstr>Limitations on Agency Powers</vt:lpstr>
      <vt:lpstr>Political Limitations on Agency Powers</vt:lpstr>
      <vt:lpstr>Statutory Limitations on Agency Powers</vt:lpstr>
      <vt:lpstr>Judicial Limitations on Agency Powers</vt:lpstr>
      <vt:lpstr>Informational Limitations on Agency Powers</vt:lpstr>
      <vt:lpstr>Freedom of Information Act (F O I A) 1</vt:lpstr>
      <vt:lpstr>Freedom of Information Act (F O I A) 2</vt:lpstr>
      <vt:lpstr>Government in Sunshine Act</vt:lpstr>
      <vt:lpstr>Privacy Act of 1974 1</vt:lpstr>
      <vt:lpstr>Privacy Act of 1974 2</vt:lpstr>
      <vt:lpstr>Chapter 4 Case Hypothetical</vt:lpstr>
    </vt:vector>
  </TitlesOfParts>
  <Company>The McGraw-Hill Companies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megan_richter</dc:creator>
  <cp:lastModifiedBy>Richard Snapp</cp:lastModifiedBy>
  <cp:revision>75</cp:revision>
  <dcterms:created xsi:type="dcterms:W3CDTF">2011-05-16T15:56:06Z</dcterms:created>
  <dcterms:modified xsi:type="dcterms:W3CDTF">2018-09-16T19:46:34Z</dcterms:modified>
</cp:coreProperties>
</file>