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heme/themeOverride1.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 id="2147484142" r:id="rId2"/>
    <p:sldMasterId id="2147484157" r:id="rId3"/>
    <p:sldMasterId id="2147484169" r:id="rId4"/>
    <p:sldMasterId id="2147484181" r:id="rId5"/>
  </p:sldMasterIdLst>
  <p:notesMasterIdLst>
    <p:notesMasterId r:id="rId63"/>
  </p:notesMasterIdLst>
  <p:handoutMasterIdLst>
    <p:handoutMasterId r:id="rId64"/>
  </p:handoutMasterIdLst>
  <p:sldIdLst>
    <p:sldId id="409" r:id="rId6"/>
    <p:sldId id="445" r:id="rId7"/>
    <p:sldId id="420" r:id="rId8"/>
    <p:sldId id="373" r:id="rId9"/>
    <p:sldId id="374" r:id="rId10"/>
    <p:sldId id="375" r:id="rId11"/>
    <p:sldId id="376" r:id="rId12"/>
    <p:sldId id="422" r:id="rId13"/>
    <p:sldId id="377" r:id="rId14"/>
    <p:sldId id="378" r:id="rId15"/>
    <p:sldId id="379" r:id="rId16"/>
    <p:sldId id="424" r:id="rId17"/>
    <p:sldId id="380" r:id="rId18"/>
    <p:sldId id="381" r:id="rId19"/>
    <p:sldId id="382" r:id="rId20"/>
    <p:sldId id="384" r:id="rId21"/>
    <p:sldId id="385" r:id="rId22"/>
    <p:sldId id="386" r:id="rId23"/>
    <p:sldId id="410" r:id="rId24"/>
    <p:sldId id="411" r:id="rId25"/>
    <p:sldId id="412" r:id="rId26"/>
    <p:sldId id="426" r:id="rId27"/>
    <p:sldId id="387" r:id="rId28"/>
    <p:sldId id="388" r:id="rId29"/>
    <p:sldId id="389" r:id="rId30"/>
    <p:sldId id="390" r:id="rId31"/>
    <p:sldId id="391" r:id="rId32"/>
    <p:sldId id="392" r:id="rId33"/>
    <p:sldId id="428" r:id="rId34"/>
    <p:sldId id="393" r:id="rId35"/>
    <p:sldId id="394" r:id="rId36"/>
    <p:sldId id="395" r:id="rId37"/>
    <p:sldId id="439" r:id="rId38"/>
    <p:sldId id="447" r:id="rId39"/>
    <p:sldId id="413" r:id="rId40"/>
    <p:sldId id="444" r:id="rId41"/>
    <p:sldId id="432" r:id="rId42"/>
    <p:sldId id="397" r:id="rId43"/>
    <p:sldId id="398" r:id="rId44"/>
    <p:sldId id="399" r:id="rId45"/>
    <p:sldId id="400" r:id="rId46"/>
    <p:sldId id="401" r:id="rId47"/>
    <p:sldId id="402" r:id="rId48"/>
    <p:sldId id="440" r:id="rId49"/>
    <p:sldId id="442" r:id="rId50"/>
    <p:sldId id="417" r:id="rId51"/>
    <p:sldId id="434" r:id="rId52"/>
    <p:sldId id="403" r:id="rId53"/>
    <p:sldId id="404" r:id="rId54"/>
    <p:sldId id="418" r:id="rId55"/>
    <p:sldId id="436" r:id="rId56"/>
    <p:sldId id="406" r:id="rId57"/>
    <p:sldId id="446" r:id="rId58"/>
    <p:sldId id="438" r:id="rId59"/>
    <p:sldId id="407" r:id="rId60"/>
    <p:sldId id="408" r:id="rId61"/>
    <p:sldId id="258" r:id="rId62"/>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11" clrIdx="0"/>
  <p:cmAuthor id="1" name="Reviewer" initials="R" lastIdx="32" clrIdx="1"/>
  <p:cmAuthor id="2" name="Schauer, Lindsey" initials="SL"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51" autoAdjust="0"/>
  </p:normalViewPr>
  <p:slideViewPr>
    <p:cSldViewPr>
      <p:cViewPr varScale="1">
        <p:scale>
          <a:sx n="63" d="100"/>
          <a:sy n="63" d="100"/>
        </p:scale>
        <p:origin x="2026"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028"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wrap="square" lIns="93936" tIns="46968" rIns="93936" bIns="46968" numCol="1" anchor="b" anchorCtr="0" compatLnSpc="1">
            <a:prstTxWarp prst="textNoShape">
              <a:avLst/>
            </a:prstTxWarp>
          </a:bodyPr>
          <a:lstStyle>
            <a:lvl1pPr algn="r">
              <a:defRPr sz="1200"/>
            </a:lvl1pPr>
          </a:lstStyle>
          <a:p>
            <a:pPr>
              <a:defRPr/>
            </a:pPr>
            <a:r>
              <a:rPr lang="en-US" dirty="0" smtClean="0"/>
              <a:t>09-</a:t>
            </a:r>
            <a:fld id="{AD41438B-7962-44AF-B8BD-E035D5B9F2D1}" type="slidenum">
              <a:rPr lang="en-US" smtClean="0"/>
              <a:pPr>
                <a:defRPr/>
              </a:pPr>
              <a:t>‹#›</a:t>
            </a:fld>
            <a:endParaRPr lang="en-US" dirty="0"/>
          </a:p>
        </p:txBody>
      </p:sp>
    </p:spTree>
    <p:extLst>
      <p:ext uri="{BB962C8B-B14F-4D97-AF65-F5344CB8AC3E}">
        <p14:creationId xmlns:p14="http://schemas.microsoft.com/office/powerpoint/2010/main" val="22177549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wrap="square" lIns="93936" tIns="46968" rIns="93936" bIns="46968"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wrap="square" lIns="93936" tIns="46968" rIns="93936" bIns="46968"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2" name="Slide Number Placeholder 4"/>
          <p:cNvSpPr txBox="1">
            <a:spLocks/>
          </p:cNvSpPr>
          <p:nvPr/>
        </p:nvSpPr>
        <p:spPr bwMode="auto">
          <a:xfrm>
            <a:off x="5504392" y="0"/>
            <a:ext cx="1572683" cy="31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altLang="en-US" sz="1200" dirty="0" smtClean="0">
                <a:latin typeface="Calibri" pitchFamily="-84" charset="0"/>
              </a:rPr>
              <a:t>11 - </a:t>
            </a:r>
            <a:fld id="{6A023C16-254C-4AD3-A4A0-C14577649064}" type="slidenum">
              <a:rPr lang="en-US" altLang="en-US" sz="1200" smtClean="0">
                <a:latin typeface="Calibri" pitchFamily="-84" charset="0"/>
              </a:rPr>
              <a:pPr algn="r" eaLnBrk="1" hangingPunct="1">
                <a:defRPr/>
              </a:pPr>
              <a:t>‹#›</a:t>
            </a:fld>
            <a:endParaRPr lang="en-US" altLang="en-US" sz="1200" dirty="0" smtClean="0">
              <a:latin typeface="Calibri" pitchFamily="-84" charset="0"/>
            </a:endParaRPr>
          </a:p>
        </p:txBody>
      </p:sp>
    </p:spTree>
    <p:extLst>
      <p:ext uri="{BB962C8B-B14F-4D97-AF65-F5344CB8AC3E}">
        <p14:creationId xmlns:p14="http://schemas.microsoft.com/office/powerpoint/2010/main" val="53661280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smtClean="0"/>
              <a:t>Chapter 11: Current Liabilities and Payroll Accounting</a:t>
            </a:r>
          </a:p>
        </p:txBody>
      </p:sp>
    </p:spTree>
    <p:extLst>
      <p:ext uri="{BB962C8B-B14F-4D97-AF65-F5344CB8AC3E}">
        <p14:creationId xmlns:p14="http://schemas.microsoft.com/office/powerpoint/2010/main" val="3737544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1619"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1620"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1621"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1622"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1623"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162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11625"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smtClean="0"/>
              <a:t>If Home Depot sells materials on August 31 for $6,000 cash that are subject to a 5% sales tax, the revenue portion of this transaction is recorded as shown. (The entry for cost of sales is omitted for simplicity.)</a:t>
            </a:r>
          </a:p>
          <a:p>
            <a:endParaRPr lang="en-US" dirty="0" smtClean="0"/>
          </a:p>
          <a:p>
            <a:r>
              <a:rPr lang="en-US" dirty="0" smtClean="0"/>
              <a:t>Sales Taxes Payable is debited and Cash credited when it remits these collections to the government. Sales Taxes Payable is not an expense. It arises because laws require sellers to collect this cash from customers for the government.</a:t>
            </a:r>
          </a:p>
          <a:p>
            <a:r>
              <a:rPr lang="en-US" dirty="0" smtClean="0"/>
              <a:t/>
            </a:r>
            <a:br>
              <a:rPr lang="en-US" dirty="0" smtClean="0"/>
            </a:br>
            <a:endParaRPr lang="en-US" dirty="0" smtClean="0"/>
          </a:p>
        </p:txBody>
      </p:sp>
    </p:spTree>
    <p:extLst>
      <p:ext uri="{BB962C8B-B14F-4D97-AF65-F5344CB8AC3E}">
        <p14:creationId xmlns:p14="http://schemas.microsoft.com/office/powerpoint/2010/main" val="1809798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2643"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2644"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2645"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2646"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2647"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2648"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12649"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i="1" dirty="0" smtClean="0"/>
              <a:t>Unearned revenues </a:t>
            </a:r>
            <a:r>
              <a:rPr lang="en-US" dirty="0" smtClean="0"/>
              <a:t>(also called </a:t>
            </a:r>
            <a:r>
              <a:rPr lang="en-US" i="1" dirty="0" smtClean="0"/>
              <a:t>deferred revenues, collections in advance, </a:t>
            </a:r>
            <a:r>
              <a:rPr lang="en-US" dirty="0" smtClean="0"/>
              <a:t>and </a:t>
            </a:r>
            <a:r>
              <a:rPr lang="en-US" i="1" dirty="0" smtClean="0"/>
              <a:t>prepayments</a:t>
            </a:r>
            <a:r>
              <a:rPr lang="en-US" dirty="0" smtClean="0"/>
              <a:t>) are amounts received in advance from customers for future products or services. Advance ticket sales for sporting events or music concerts are examples. </a:t>
            </a:r>
            <a:r>
              <a:rPr lang="en-US" b="1" dirty="0" smtClean="0"/>
              <a:t>Rihanna</a:t>
            </a:r>
            <a:r>
              <a:rPr lang="en-US" dirty="0" smtClean="0"/>
              <a:t>, for instance, has “deferred revenues” from advance ticket sales. To illustrate, assume that Rihanna sells $5 million in tickets for eight concerts; the entry is shown first in the slide.</a:t>
            </a:r>
          </a:p>
          <a:p>
            <a:endParaRPr lang="en-US" altLang="en-US" dirty="0" smtClean="0"/>
          </a:p>
          <a:p>
            <a:r>
              <a:rPr lang="en-US" dirty="0" smtClean="0"/>
              <a:t>When a concert is played, Rihanna would record revenue for the portion earned as shown in the second entry.</a:t>
            </a:r>
          </a:p>
          <a:p>
            <a:endParaRPr lang="en-US" dirty="0" smtClean="0"/>
          </a:p>
          <a:p>
            <a:r>
              <a:rPr lang="en-US" dirty="0" smtClean="0"/>
              <a:t>Unearned Ticket Revenue is an unearned revenue account and is reported as a current liability. Unearned revenues also arise with airline ticket sales, magazine subscriptions, construction projects, hotel reservations, gift card sales, and custom orders.</a:t>
            </a:r>
          </a:p>
          <a:p>
            <a:endParaRPr lang="en-US" dirty="0" smtClean="0"/>
          </a:p>
          <a:p>
            <a:endParaRPr lang="en-US" altLang="en-US" dirty="0" smtClean="0"/>
          </a:p>
        </p:txBody>
      </p:sp>
    </p:spTree>
    <p:extLst>
      <p:ext uri="{BB962C8B-B14F-4D97-AF65-F5344CB8AC3E}">
        <p14:creationId xmlns:p14="http://schemas.microsoft.com/office/powerpoint/2010/main" val="3154786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2753798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3667"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3668"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3669"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3670"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3671"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367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13673" name="Rectangle 12"/>
          <p:cNvSpPr>
            <a:spLocks noGrp="1" noChangeArrowheads="1"/>
          </p:cNvSpPr>
          <p:nvPr>
            <p:ph type="body" idx="1"/>
          </p:nvPr>
        </p:nvSpPr>
        <p:spPr bwMode="auto">
          <a:xfrm>
            <a:off x="943610" y="4447461"/>
            <a:ext cx="5189855" cy="4213384"/>
          </a:xfrm>
          <a:noFill/>
        </p:spPr>
        <p:txBody>
          <a:bodyPr lIns="92953" tIns="45661" rIns="92953" bIns="45661"/>
          <a:lstStyle/>
          <a:p>
            <a:r>
              <a:rPr lang="en-US" dirty="0" smtClean="0"/>
              <a:t>A </a:t>
            </a:r>
            <a:r>
              <a:rPr lang="en-US" b="1" dirty="0" smtClean="0"/>
              <a:t>short-term note payable </a:t>
            </a:r>
            <a:r>
              <a:rPr lang="en-US" dirty="0" smtClean="0"/>
              <a:t>is a written promise to pay a specified amount on a stated future date within one year or the company’s operating cycle, whichever is longer. Promissory notes can be sold or transferred from party to party. The written documentation provided by notes is helpful in resolving disputes and for pursuing legal actions involving these liabilities. Most notes payable bear interest to compensate for use of the money until payment is made. </a:t>
            </a:r>
            <a:endParaRPr lang="en-US" altLang="en-US" dirty="0" smtClean="0"/>
          </a:p>
        </p:txBody>
      </p:sp>
    </p:spTree>
    <p:extLst>
      <p:ext uri="{BB962C8B-B14F-4D97-AF65-F5344CB8AC3E}">
        <p14:creationId xmlns:p14="http://schemas.microsoft.com/office/powerpoint/2010/main" val="4239381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469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469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4693"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469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469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469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14697"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smtClean="0"/>
              <a:t>A company can replace an account payable with a note payable. A common example is a creditor that requires the substitution of an interest-bearing note for an overdue account payable that does not bear interest. </a:t>
            </a:r>
          </a:p>
          <a:p>
            <a:endParaRPr lang="en-US" dirty="0" smtClean="0"/>
          </a:p>
          <a:p>
            <a:r>
              <a:rPr lang="en-US" dirty="0" smtClean="0"/>
              <a:t>To illustrate, let’s assume that on August 23, Brady Company asks to extend its past-due $600 account payable to McGraw. After some negotiations, McGraw agrees to accept $100 cash and a 60-day, 12%, $500 note payable to replace the account payable. Brady records the transaction with this entry shown.</a:t>
            </a:r>
          </a:p>
          <a:p>
            <a:endParaRPr lang="en-US" altLang="en-US" dirty="0" smtClean="0"/>
          </a:p>
          <a:p>
            <a:endParaRPr lang="en-US" altLang="en-US" dirty="0" smtClean="0"/>
          </a:p>
        </p:txBody>
      </p:sp>
    </p:spTree>
    <p:extLst>
      <p:ext uri="{BB962C8B-B14F-4D97-AF65-F5344CB8AC3E}">
        <p14:creationId xmlns:p14="http://schemas.microsoft.com/office/powerpoint/2010/main" val="3368043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5715"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5716"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5717"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5718"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5719"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5720"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15721"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smtClean="0"/>
              <a:t>Signing the note changes Brady’s debt</a:t>
            </a:r>
            <a:r>
              <a:rPr lang="en-US" baseline="0" dirty="0" smtClean="0"/>
              <a:t> </a:t>
            </a:r>
            <a:r>
              <a:rPr lang="en-US" dirty="0" smtClean="0"/>
              <a:t>from an account payable to a note payable. McGraw prefers the note payable over the account payable because it earns interest and it is written documentation of the debt’s existence, term, and amount. When the note comes due, Brady pays the note and interest by giving McGraw a check for $510. Brady records that payment with this entry:</a:t>
            </a:r>
          </a:p>
          <a:p>
            <a:endParaRPr lang="en-US" altLang="en-US" dirty="0" smtClean="0"/>
          </a:p>
          <a:p>
            <a:r>
              <a:rPr lang="en-US" b="0" dirty="0" smtClean="0"/>
              <a:t>Interest expense is computed by multiplying the principal of the note ($500) by the annual interest rate (12%) for the fraction of the year the note is outstanding (60 days/360 days).</a:t>
            </a:r>
          </a:p>
        </p:txBody>
      </p:sp>
    </p:spTree>
    <p:extLst>
      <p:ext uri="{BB962C8B-B14F-4D97-AF65-F5344CB8AC3E}">
        <p14:creationId xmlns:p14="http://schemas.microsoft.com/office/powerpoint/2010/main" val="1366195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7763"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7764"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7765"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7766"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7767"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7768"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17769"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smtClean="0"/>
              <a:t>A bank requires a borrower to sign a promissory note when making a loan. When the note comes due, the borrower repays the note with an amount larger than the amount borrowed. The difference between the amount borrowed and the amount repaid is interest. Consider a type of note whose signer promises to pay principal (the amount borrowed) plus interest. In this case, the face value of the note equals the principal. Face value is the value shown on the face (front) of the note. </a:t>
            </a:r>
          </a:p>
          <a:p>
            <a:endParaRPr lang="en-US" dirty="0" smtClean="0"/>
          </a:p>
          <a:p>
            <a:r>
              <a:rPr lang="en-US" dirty="0" smtClean="0"/>
              <a:t>The borrower records its receipt of cash and the new liability with the first entry shown.</a:t>
            </a:r>
          </a:p>
          <a:p>
            <a:endParaRPr lang="en-US" dirty="0" smtClean="0"/>
          </a:p>
          <a:p>
            <a:r>
              <a:rPr lang="en-US" dirty="0" smtClean="0"/>
              <a:t>When principal and interest are paid, the borrower records payment with this second entry.</a:t>
            </a:r>
          </a:p>
          <a:p>
            <a:endParaRPr lang="en-US" altLang="en-US" dirty="0" smtClean="0"/>
          </a:p>
        </p:txBody>
      </p:sp>
    </p:spTree>
    <p:extLst>
      <p:ext uri="{BB962C8B-B14F-4D97-AF65-F5344CB8AC3E}">
        <p14:creationId xmlns:p14="http://schemas.microsoft.com/office/powerpoint/2010/main" val="3002285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8787"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8788"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8789"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8790"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8791"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879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18793"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smtClean="0"/>
              <a:t>When the end of an accounting period occurs between the signing of a note payable and its maturity date, we</a:t>
            </a:r>
            <a:r>
              <a:rPr lang="en-US" baseline="0" dirty="0" smtClean="0"/>
              <a:t> must record the accrued but unpaid interest </a:t>
            </a:r>
            <a:r>
              <a:rPr lang="en-US" dirty="0" smtClean="0"/>
              <a:t> on the note. </a:t>
            </a:r>
          </a:p>
          <a:p>
            <a:endParaRPr lang="en-US" altLang="en-US" dirty="0" smtClean="0"/>
          </a:p>
        </p:txBody>
      </p:sp>
    </p:spTree>
    <p:extLst>
      <p:ext uri="{BB962C8B-B14F-4D97-AF65-F5344CB8AC3E}">
        <p14:creationId xmlns:p14="http://schemas.microsoft.com/office/powerpoint/2010/main" val="4118756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981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981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9813"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981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981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981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19817"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smtClean="0"/>
              <a:t>To illustrate, return to the note in Exhibit 11.3, but assume that the company borrows $2,000 cash on December 16, 2017, instead of September 30. This 60-day note matures on February 14, 2018, and the company’s fiscal year ends on December 31. Thus, we need to record interest expense for the final 15 days in December. This means that one-fourth (15 days/60 days) of the $10 total interest is an expense of year 2017. The borrower records this expense (assuming no reversing entries were made) with the following adjusting entry shown first.</a:t>
            </a:r>
          </a:p>
          <a:p>
            <a:endParaRPr lang="en-US" dirty="0" smtClean="0"/>
          </a:p>
          <a:p>
            <a:r>
              <a:rPr lang="en-US" dirty="0" smtClean="0"/>
              <a:t>When this note matures on February 14, the borrower must recognize 45 days of interest expense for year 2017 and remove the balances of the two liability accounts shown second.</a:t>
            </a:r>
          </a:p>
          <a:p>
            <a:endParaRPr lang="en-US" dirty="0" smtClean="0"/>
          </a:p>
          <a:p>
            <a:pPr defTabSz="939363">
              <a:defRPr/>
            </a:pPr>
            <a:r>
              <a:rPr lang="en-US" b="1" dirty="0" smtClean="0"/>
              <a:t>Review what you have learned in the following NEED-TO-KNOW Slides.</a:t>
            </a:r>
            <a:endParaRPr lang="en-US" altLang="en-US" dirty="0" smtClean="0">
              <a:ea typeface="ＭＳ Ｐゴシック" pitchFamily="34" charset="-128"/>
            </a:endParaRPr>
          </a:p>
          <a:p>
            <a:endParaRPr lang="en-US" dirty="0" smtClean="0"/>
          </a:p>
        </p:txBody>
      </p:sp>
    </p:spTree>
    <p:extLst>
      <p:ext uri="{BB962C8B-B14F-4D97-AF65-F5344CB8AC3E}">
        <p14:creationId xmlns:p14="http://schemas.microsoft.com/office/powerpoint/2010/main" val="3560080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ea typeface="+mn-ea"/>
                <a:cs typeface="+mn-cs"/>
              </a:rPr>
              <a:t>A retailer sells merchandise for $500 cash on June 30 (cost of merchandise is $300). The sales tax law requires the retailer to collect 7% sales tax on every dollar of merchandise sold. Record the entry for the $500 sale and its applicable sales tax. Also record the entry that shows the remittance of the 7% tax on this sale to the state government on July 15. To record the sale on June 30, we credit Sales for the $500. We also credit Sales taxes payable ($500 multiplied by 7% = $35), and debit Cash for the total, $535. On the same date, we also record the cost of goods sold, debiting Cost of goods sold, $300, and crediting Merchandise inventory. On July 15, the sales tax is remitted to the state government, debiting Sales taxes payable, $35, and crediting Cash.</a:t>
            </a:r>
          </a:p>
          <a:p>
            <a:pPr>
              <a:defRPr/>
            </a:pPr>
            <a:endParaRPr lang="en-US" dirty="0" smtClean="0"/>
          </a:p>
        </p:txBody>
      </p:sp>
    </p:spTree>
    <p:extLst>
      <p:ext uri="{BB962C8B-B14F-4D97-AF65-F5344CB8AC3E}">
        <p14:creationId xmlns:p14="http://schemas.microsoft.com/office/powerpoint/2010/main" val="570149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51238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ea typeface="+mn-ea"/>
                <a:cs typeface="+mn-cs"/>
              </a:rPr>
              <a:t>A ticket agency receives $40,000 cash in advance ticket sales for a four-date tour of Haim. Record the advance ticket sales on April 30. Record the revenue earned for the first concert date of May 15, assuming it represents one-fourth of the advance ticket sales. To record the receipt of cash in advance, we debit Cash, $40,000, and credit the liability account, Unearned ticket revenue for the same amount. This liability is satisfied as the concerts are performed. The first concert is on May 15. We debit the liability account, Unearned ticket revenue, for one-fourth of the advance ticket sales, $10,000, and we credit the revenue account, Earned ticket revenue.</a:t>
            </a:r>
          </a:p>
          <a:p>
            <a:pPr>
              <a:defRPr/>
            </a:pPr>
            <a:endParaRPr lang="en-US" dirty="0" smtClean="0"/>
          </a:p>
        </p:txBody>
      </p:sp>
    </p:spTree>
    <p:extLst>
      <p:ext uri="{BB962C8B-B14F-4D97-AF65-F5344CB8AC3E}">
        <p14:creationId xmlns:p14="http://schemas.microsoft.com/office/powerpoint/2010/main" val="663851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ea typeface="+mn-ea"/>
                <a:cs typeface="+mn-cs"/>
              </a:rPr>
              <a:t>On November 25 of the current year, a company borrows $8,000 cash by signing a 90-day, 5% note payable with a face value of $8,000. (a) Compute the accrued interest payable on December 31 of the current year, (b) prepare the journal entry to record the accrued interest expense at December 31 of the current year and, (c) prepare the journal entry to record payment of the note at maturity. When the company borrows the $8,000, the journal entry is a debit to Cash, $8,000, and a credit to the liability account, Notes payable. On December 31, we accrue the interest for the number of days between November 25 and December 31. There are five days remaining in November plus 31 days in December; a total of 36 days. We record 36 days of interest expense; $8,000 multiplied by 5% multiplied by 36/360 is $40 of accrued interest, and we credit Interest payable. The maturity date is 90 days after November 25, February 23. On that date, the $8,000 plus 90 days of interest is repaid. The journal entry records an additional 54 days of interest; between December 31 and February 23. $8,000 multiplied by 5% multiplied by 54/360 is $60 of interest expense incurred in the second year. Debit interest payable for the 36 days of interest accrued in the first year, $40, debit Notes payable for the principal amount, $8,000, and we credit Cash for principal plus 90 days of interest, $8,100.</a:t>
            </a:r>
          </a:p>
          <a:p>
            <a:pPr>
              <a:defRPr/>
            </a:pPr>
            <a:endParaRPr lang="en-US" dirty="0" smtClean="0"/>
          </a:p>
        </p:txBody>
      </p:sp>
    </p:spTree>
    <p:extLst>
      <p:ext uri="{BB962C8B-B14F-4D97-AF65-F5344CB8AC3E}">
        <p14:creationId xmlns:p14="http://schemas.microsoft.com/office/powerpoint/2010/main" val="4101609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1359062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3907"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3908"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3909"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3910"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3911"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391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23913"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smtClean="0"/>
              <a:t>Payroll liabilities are an important part of known liabilities and deserve special attention. An employer incurs several expenses and liabilities from having employees. These expenses and liabilities are often large and arise from salaries and wages earned, from employee benefits, and from payroll taxes levied on the employer. </a:t>
            </a:r>
          </a:p>
          <a:p>
            <a:endParaRPr lang="en-US" altLang="en-US" dirty="0" smtClean="0"/>
          </a:p>
        </p:txBody>
      </p:sp>
    </p:spTree>
    <p:extLst>
      <p:ext uri="{BB962C8B-B14F-4D97-AF65-F5344CB8AC3E}">
        <p14:creationId xmlns:p14="http://schemas.microsoft.com/office/powerpoint/2010/main" val="3353266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493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493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4933"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493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493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493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24937"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b="1" dirty="0" smtClean="0"/>
              <a:t>Gross pay </a:t>
            </a:r>
            <a:r>
              <a:rPr lang="en-US" dirty="0" smtClean="0"/>
              <a:t>is the total compensation an employee earns including wages, salaries, commissions, bonuses, and any compensation earned before deductions such as taxes. (Wages usually refer to payments to employees at an hourly rate. </a:t>
            </a:r>
            <a:r>
              <a:rPr lang="en-US" i="1" dirty="0" smtClean="0"/>
              <a:t>Salaries </a:t>
            </a:r>
            <a:r>
              <a:rPr lang="en-US" dirty="0" smtClean="0"/>
              <a:t>usually refer to payments to employees at a monthly or yearly rate.) </a:t>
            </a:r>
            <a:r>
              <a:rPr lang="en-US" b="1" dirty="0" smtClean="0"/>
              <a:t>Net pay, </a:t>
            </a:r>
            <a:r>
              <a:rPr lang="en-US" dirty="0" smtClean="0"/>
              <a:t>also called </a:t>
            </a:r>
            <a:r>
              <a:rPr lang="en-US" i="1" dirty="0" smtClean="0"/>
              <a:t>take-home pay, </a:t>
            </a:r>
            <a:r>
              <a:rPr lang="en-US" dirty="0" smtClean="0"/>
              <a:t>is gross pay less all deductions. </a:t>
            </a:r>
            <a:r>
              <a:rPr lang="en-US" b="1" dirty="0" smtClean="0"/>
              <a:t>Payroll deductions, </a:t>
            </a:r>
            <a:r>
              <a:rPr lang="en-US" dirty="0" smtClean="0"/>
              <a:t>commonly called </a:t>
            </a:r>
            <a:r>
              <a:rPr lang="en-US" i="1" dirty="0" smtClean="0"/>
              <a:t>withholdings, </a:t>
            </a:r>
            <a:r>
              <a:rPr lang="en-US" dirty="0" smtClean="0"/>
              <a:t>are amounts withheld from an employee’s gross pay, either required or voluntary. Required deductions result from laws and include income taxes and Social Security taxes. Voluntary deductions, at an employee’s option, include pension and health contributions, health and life insurance premiums, union dues, and charitable giving. </a:t>
            </a:r>
          </a:p>
          <a:p>
            <a:endParaRPr lang="en-US" altLang="en-US" dirty="0" smtClean="0"/>
          </a:p>
        </p:txBody>
      </p:sp>
    </p:spTree>
    <p:extLst>
      <p:ext uri="{BB962C8B-B14F-4D97-AF65-F5344CB8AC3E}">
        <p14:creationId xmlns:p14="http://schemas.microsoft.com/office/powerpoint/2010/main" val="35089711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5955"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5956"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5957"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5958"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5959"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5960"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25961" name="Rectangle 11"/>
          <p:cNvSpPr>
            <a:spLocks noGrp="1" noChangeArrowheads="1"/>
          </p:cNvSpPr>
          <p:nvPr>
            <p:ph type="body" idx="1"/>
          </p:nvPr>
        </p:nvSpPr>
        <p:spPr bwMode="auto">
          <a:xfrm>
            <a:off x="943610" y="4447461"/>
            <a:ext cx="5189855" cy="4213384"/>
          </a:xfrm>
          <a:noFill/>
        </p:spPr>
        <p:txBody>
          <a:bodyPr lIns="92953" tIns="45661" rIns="92953" bIns="45661">
            <a:normAutofit/>
          </a:bodyPr>
          <a:lstStyle/>
          <a:p>
            <a:r>
              <a:rPr lang="en-US" dirty="0" smtClean="0"/>
              <a:t>The federal Social Security system provides retirement, disability, survivorship, and medical benefits to qualified workers. Laws </a:t>
            </a:r>
            <a:r>
              <a:rPr lang="en-US" i="1" dirty="0" smtClean="0"/>
              <a:t>require </a:t>
            </a:r>
            <a:r>
              <a:rPr lang="en-US" dirty="0" smtClean="0"/>
              <a:t>employers to withhold </a:t>
            </a:r>
            <a:r>
              <a:rPr lang="en-US" b="1" dirty="0" smtClean="0"/>
              <a:t>Federal Insurance Contributions Act (FICA) taxes </a:t>
            </a:r>
            <a:r>
              <a:rPr lang="en-US" dirty="0" smtClean="0"/>
              <a:t>from employees’ pay to cover costs of the system. Employers usually separate FICA taxes into two groups: (1) retirement, disability, and survivorship and (2) medical. For the first group, the Social Security system provides payments those who qualify. Taxes related to this group are often called </a:t>
            </a:r>
            <a:r>
              <a:rPr lang="en-US" i="1" dirty="0" smtClean="0"/>
              <a:t>Social Security taxes. </a:t>
            </a:r>
            <a:r>
              <a:rPr lang="en-US" dirty="0" smtClean="0"/>
              <a:t>For the second group, the system provides payments to those who qualify,</a:t>
            </a:r>
            <a:r>
              <a:rPr lang="en-US" baseline="0" dirty="0" smtClean="0"/>
              <a:t> and taxes related to this group </a:t>
            </a:r>
            <a:r>
              <a:rPr lang="en-US" dirty="0" smtClean="0"/>
              <a:t>are commonly called </a:t>
            </a:r>
            <a:r>
              <a:rPr lang="en-US" i="1" dirty="0" smtClean="0"/>
              <a:t>Medicare taxes </a:t>
            </a:r>
            <a:r>
              <a:rPr lang="en-US" dirty="0" smtClean="0"/>
              <a:t>(part of FICA taxes).</a:t>
            </a:r>
          </a:p>
          <a:p>
            <a:endParaRPr lang="en-US" altLang="en-US" dirty="0" smtClean="0"/>
          </a:p>
          <a:p>
            <a:r>
              <a:rPr lang="en-US" dirty="0" smtClean="0"/>
              <a:t>Law requires employers to withhold FICA taxes from each employee’s salary or wages on each payday. The taxes for Social Security and Medicare are computed separately. For example, for 2016, the amount withheld from each employee’s pay for Social Security tax is 6.2% of the first $118,500 the employee earns in the calendar year. The Medicare tax is 1.45% of </a:t>
            </a:r>
            <a:r>
              <a:rPr lang="en-US" i="1" dirty="0" smtClean="0"/>
              <a:t>all </a:t>
            </a:r>
            <a:r>
              <a:rPr lang="en-US" dirty="0" smtClean="0"/>
              <a:t>amounts the employee earns; there is no maximum limit to Medicare tax. A 0.9% </a:t>
            </a:r>
            <a:r>
              <a:rPr lang="en-US" i="1" dirty="0" smtClean="0"/>
              <a:t>Additional Medicare Tax </a:t>
            </a:r>
            <a:r>
              <a:rPr lang="en-US" dirty="0" smtClean="0"/>
              <a:t>is imposed on the employee for pay in excess of $200,000 (this additional tax is </a:t>
            </a:r>
            <a:r>
              <a:rPr lang="en-US" i="1" dirty="0" smtClean="0"/>
              <a:t>not </a:t>
            </a:r>
            <a:r>
              <a:rPr lang="en-US" dirty="0" smtClean="0"/>
              <a:t>imposed on the employer).</a:t>
            </a:r>
          </a:p>
        </p:txBody>
      </p:sp>
    </p:spTree>
    <p:extLst>
      <p:ext uri="{BB962C8B-B14F-4D97-AF65-F5344CB8AC3E}">
        <p14:creationId xmlns:p14="http://schemas.microsoft.com/office/powerpoint/2010/main" val="1238477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6979"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6980"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6981"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6982"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6983"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698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26985"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smtClean="0"/>
              <a:t>Most employers are required to withhold federal income tax from each employee’s paycheck. The amount withheld is computed using tables published by the IRS. The amount depends on the employee’s annual earnings rate and the number of </a:t>
            </a:r>
            <a:r>
              <a:rPr lang="en-US" i="1" dirty="0" smtClean="0"/>
              <a:t>withholding allowances </a:t>
            </a:r>
            <a:r>
              <a:rPr lang="en-US" dirty="0" smtClean="0"/>
              <a:t>the employee claims. Allowances reduce the amount of taxes one owes the government. The more allowances one claims, the less tax the employer will withhold. Employees can claim allowances for themselves and their dependents. Most states and many local governments require employers to withhold income taxes from employees’ pay and to send them promptly to the proper government agency. Until they are paid, withholdings are reported as a current liability on the employer’s balance sheet.</a:t>
            </a:r>
          </a:p>
          <a:p>
            <a:endParaRPr lang="en-US" altLang="en-US" dirty="0" smtClean="0"/>
          </a:p>
          <a:p>
            <a:endParaRPr lang="en-US" altLang="en-US" dirty="0" smtClean="0"/>
          </a:p>
        </p:txBody>
      </p:sp>
    </p:spTree>
    <p:extLst>
      <p:ext uri="{BB962C8B-B14F-4D97-AF65-F5344CB8AC3E}">
        <p14:creationId xmlns:p14="http://schemas.microsoft.com/office/powerpoint/2010/main" val="141981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8003"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8004"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8005"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8006"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8007"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8008"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28009"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smtClean="0"/>
              <a:t>Beyond Social Security, Medicare, and income taxes, employers often withhold other amounts from employees’ earnings. These withholdings arise from employee requests, contracts, unions, or other agreements. They can include amounts for charitable giving, medical and life insurance premiums, pension contributions, and union dues. Until they are paid, such withholdings are reported as part of employers’ current liabilities.</a:t>
            </a:r>
          </a:p>
          <a:p>
            <a:endParaRPr lang="en-US" altLang="en-US" dirty="0" smtClean="0"/>
          </a:p>
        </p:txBody>
      </p:sp>
    </p:spTree>
    <p:extLst>
      <p:ext uri="{BB962C8B-B14F-4D97-AF65-F5344CB8AC3E}">
        <p14:creationId xmlns:p14="http://schemas.microsoft.com/office/powerpoint/2010/main" val="2420260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9027"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9028"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9029"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9030"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9031"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2903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29033"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smtClean="0"/>
              <a:t>Employers must accrue payroll expenses and liabilities at the end of each pay period. To illustrate, assume that an employee earns a salary of $2,000 per month. At the end of January, the employer’s entry to accrue payroll expenses and liabilities for this employee is Salaries Expense (debit) shows that the employee earns a gross salary of $2,000. The first five payables (credits) show the liabilities the employer owes on behalf of this employee to cover FICA taxes, income taxes, medical insurance, and union dues. The Salaries Payable account (credit) records the $1,524 net pay the employee receives from the $2,000 gross pay earned. The entry to record cash payment to this employee is to debit Salaries Payable and credit Cash for $1,524.</a:t>
            </a:r>
          </a:p>
          <a:p>
            <a:endParaRPr lang="en-US" altLang="en-US" dirty="0" smtClean="0"/>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428900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smtClean="0"/>
              <a:t/>
            </a:r>
            <a:br>
              <a:rPr lang="en-US" dirty="0" smtClean="0"/>
            </a:br>
            <a:endParaRPr lang="en-US" dirty="0" smtClean="0"/>
          </a:p>
        </p:txBody>
      </p:sp>
    </p:spTree>
    <p:extLst>
      <p:ext uri="{BB962C8B-B14F-4D97-AF65-F5344CB8AC3E}">
        <p14:creationId xmlns:p14="http://schemas.microsoft.com/office/powerpoint/2010/main" val="3479742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smtClean="0"/>
              <a:t/>
            </a:r>
            <a:br>
              <a:rPr lang="en-US" dirty="0" smtClean="0"/>
            </a:br>
            <a:endParaRPr lang="en-US" dirty="0" smtClean="0"/>
          </a:p>
        </p:txBody>
      </p:sp>
    </p:spTree>
    <p:extLst>
      <p:ext uri="{BB962C8B-B14F-4D97-AF65-F5344CB8AC3E}">
        <p14:creationId xmlns:p14="http://schemas.microsoft.com/office/powerpoint/2010/main" val="33343733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005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005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0053"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005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005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005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30057"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smtClean="0"/>
              <a:t>Employers must pay payroll taxes in addition to those required of employees. Employer taxes include FICA and unemployment taxes. Employers must pay FICA taxes on their payroll to employees. For 2016, the employer must pay Social Security tax of 6.2% on the first $118,500 earned by each employee, and 1.45% Medicare tax on all earnings of each employee. An employer’s tax is credited to the same FICA Taxes Payable accounts used to record the Social Security and Medicare taxes withheld from employees. A self-employed person must pay both the employee and employer FICA taxes.</a:t>
            </a:r>
          </a:p>
          <a:p>
            <a:endParaRPr 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973630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1075"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1076"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1077"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1078"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1079"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1080"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31081"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smtClean="0"/>
              <a:t>The federal government participates with states in a joint federal and state unemployment insurance program. Each state administers its program. These programs provide unemployment benefits to qualified workers. The federal government approves state programs and pays a portion of their administrative expenses.</a:t>
            </a:r>
          </a:p>
          <a:p>
            <a:r>
              <a:rPr lang="en-US" b="1" i="1" dirty="0" smtClean="0"/>
              <a:t>Federal Unemployment Tax Act (FUTA). </a:t>
            </a:r>
            <a:r>
              <a:rPr lang="en-US" dirty="0" smtClean="0"/>
              <a:t>Employers are subject to a federal unemployment tax on wages and salaries paid to their employees. For the recent year, employers were required to pay FUTA taxes of as much as 6.0% of the first $7,000 earned by each employee. This federal tax can be reduced by a credit of up to 5.4% for taxes paid to a state program. As a result, the net federal unemployment tax is often only 0.6%.</a:t>
            </a:r>
          </a:p>
          <a:p>
            <a:r>
              <a:rPr lang="en-US" b="1" i="1" dirty="0" smtClean="0"/>
              <a:t>State Unemployment Tax Act (SUTA). </a:t>
            </a:r>
            <a:r>
              <a:rPr lang="en-US" dirty="0" smtClean="0"/>
              <a:t>All states support their unemployment insurance programs by placing a payroll tax on employers. (A few states require employees to make a contribution. In the book’s assignments, we assume that this tax is only on the employer.) In most states, the base rate for SUTA taxes is 5.4% of the first $7,000 paid each employee. This base rate is adjusted according to an employer’s merit rating. The state assigns a </a:t>
            </a:r>
            <a:r>
              <a:rPr lang="en-US" b="1" dirty="0" smtClean="0"/>
              <a:t>merit rating </a:t>
            </a:r>
            <a:r>
              <a:rPr lang="en-US" dirty="0" smtClean="0"/>
              <a:t>that reflects a company’s stability or instability in employing workers. A good rating reflects stability in employment and means an employer can pay less than the 5.4% base rate. A low rating reflects high turnover or seasonal hirings and layoffs.</a:t>
            </a:r>
          </a:p>
          <a:p>
            <a:endParaRPr lang="en-US" altLang="en-US" dirty="0" smtClean="0"/>
          </a:p>
        </p:txBody>
      </p:sp>
    </p:spTree>
    <p:extLst>
      <p:ext uri="{BB962C8B-B14F-4D97-AF65-F5344CB8AC3E}">
        <p14:creationId xmlns:p14="http://schemas.microsoft.com/office/powerpoint/2010/main" val="15642207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2099"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2100"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2101"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2102"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2103"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210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32105"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smtClean="0"/>
              <a:t>Employer payroll taxes are an added expense beyond the wages and salaries earned by employees. These taxes are often recorded in an entry separate from the one recording payroll expenses and deductions. To illustrate, assume that the $2,000 recorded salaries expense from the previous example is earned by an employee whose earnings have not yet reached $5,000 for the year. This means the entire salaries expense for this period is subject to tax because year-to-date pay is under $7,000. Also assume that the federal unemployment tax rate is 0.6% and the state unemployment tax rate is 5.4%. Consequently, the FICA portion of the employer’s tax is $153, computed by multiplying both the 6.2% and 1.45% by the $2,000 gross pay. Moreover, state unemployment (SUTA) taxes are $108 (5.4% of the $2,000 gross pay), and federal unemployment (FUTA) taxes are $12 (0.6% of $2,000). The entry to record the employer’s payroll tax expense and related liabilities is shown.</a:t>
            </a:r>
          </a:p>
          <a:p>
            <a:endParaRPr lang="en-US" dirty="0" smtClean="0"/>
          </a:p>
          <a:p>
            <a:pPr defTabSz="939363">
              <a:defRPr/>
            </a:pPr>
            <a:r>
              <a:rPr lang="en-US" b="1" dirty="0" smtClean="0"/>
              <a:t>Review what you have learned in the following NEED-TO-KNOW Slides.</a:t>
            </a:r>
            <a:endParaRPr lang="en-US" altLang="en-US" dirty="0" smtClean="0">
              <a:ea typeface="ＭＳ Ｐゴシック" pitchFamily="34" charset="-128"/>
            </a:endParaRPr>
          </a:p>
          <a:p>
            <a:endParaRPr lang="en-US" dirty="0" smtClean="0"/>
          </a:p>
        </p:txBody>
      </p:sp>
    </p:spTree>
    <p:extLst>
      <p:ext uri="{BB962C8B-B14F-4D97-AF65-F5344CB8AC3E}">
        <p14:creationId xmlns:p14="http://schemas.microsoft.com/office/powerpoint/2010/main" val="9473960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solidFill>
                <a:prstClr val="black"/>
              </a:solidFill>
              <a:ea typeface="ＭＳ Ｐゴシック" pitchFamily="-84" charset="-128"/>
            </a:endParaRPr>
          </a:p>
        </p:txBody>
      </p:sp>
      <p:sp>
        <p:nvSpPr>
          <p:cNvPr id="137219"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solidFill>
                <a:prstClr val="black"/>
              </a:solidFill>
              <a:ea typeface="ＭＳ Ｐゴシック" pitchFamily="-84" charset="-128"/>
            </a:endParaRPr>
          </a:p>
        </p:txBody>
      </p:sp>
      <p:sp>
        <p:nvSpPr>
          <p:cNvPr id="137220"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solidFill>
                <a:prstClr val="black"/>
              </a:solidFill>
              <a:ea typeface="ＭＳ Ｐゴシック" pitchFamily="-84" charset="-128"/>
            </a:endParaRPr>
          </a:p>
        </p:txBody>
      </p:sp>
      <p:sp>
        <p:nvSpPr>
          <p:cNvPr id="137221"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solidFill>
                <a:prstClr val="black"/>
              </a:solidFill>
              <a:ea typeface="ＭＳ Ｐゴシック" pitchFamily="-84" charset="-128"/>
            </a:endParaRPr>
          </a:p>
        </p:txBody>
      </p:sp>
      <p:sp>
        <p:nvSpPr>
          <p:cNvPr id="137222"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solidFill>
                <a:prstClr val="black"/>
              </a:solidFill>
              <a:ea typeface="ＭＳ Ｐゴシック" pitchFamily="-84" charset="-128"/>
            </a:endParaRPr>
          </a:p>
        </p:txBody>
      </p:sp>
      <p:sp>
        <p:nvSpPr>
          <p:cNvPr id="137223"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solidFill>
                <a:prstClr val="black"/>
              </a:solidFill>
              <a:ea typeface="ＭＳ Ｐゴシック" pitchFamily="-84" charset="-128"/>
            </a:endParaRPr>
          </a:p>
        </p:txBody>
      </p:sp>
      <p:sp>
        <p:nvSpPr>
          <p:cNvPr id="13722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37225"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altLang="en-US" dirty="0" smtClean="0"/>
              <a:t>Internal controls are crucial for payroll because of a high risk</a:t>
            </a:r>
            <a:r>
              <a:rPr lang="en-US" altLang="en-US" baseline="0" dirty="0" smtClean="0"/>
              <a:t> of fraud and error.  The four key areas that should be separated and monitored include: Employee Hiring, Payroll Preparation; Timekeeping; and Payroll Payment.</a:t>
            </a:r>
            <a:endParaRPr lang="en-US" altLang="en-US" dirty="0" smtClean="0"/>
          </a:p>
        </p:txBody>
      </p:sp>
    </p:spTree>
    <p:extLst>
      <p:ext uri="{BB962C8B-B14F-4D97-AF65-F5344CB8AC3E}">
        <p14:creationId xmlns:p14="http://schemas.microsoft.com/office/powerpoint/2010/main" val="9150040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solidFill>
                <a:prstClr val="black"/>
              </a:solidFill>
              <a:ea typeface="ＭＳ Ｐゴシック" pitchFamily="-84" charset="-128"/>
            </a:endParaRPr>
          </a:p>
        </p:txBody>
      </p:sp>
      <p:sp>
        <p:nvSpPr>
          <p:cNvPr id="137219"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solidFill>
                <a:prstClr val="black"/>
              </a:solidFill>
              <a:ea typeface="ＭＳ Ｐゴシック" pitchFamily="-84" charset="-128"/>
            </a:endParaRPr>
          </a:p>
        </p:txBody>
      </p:sp>
      <p:sp>
        <p:nvSpPr>
          <p:cNvPr id="137220"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solidFill>
                <a:prstClr val="black"/>
              </a:solidFill>
              <a:ea typeface="ＭＳ Ｐゴシック" pitchFamily="-84" charset="-128"/>
            </a:endParaRPr>
          </a:p>
        </p:txBody>
      </p:sp>
      <p:sp>
        <p:nvSpPr>
          <p:cNvPr id="137221"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solidFill>
                <a:prstClr val="black"/>
              </a:solidFill>
              <a:ea typeface="ＭＳ Ｐゴシック" pitchFamily="-84" charset="-128"/>
            </a:endParaRPr>
          </a:p>
        </p:txBody>
      </p:sp>
      <p:sp>
        <p:nvSpPr>
          <p:cNvPr id="137222"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solidFill>
                <a:prstClr val="black"/>
              </a:solidFill>
              <a:ea typeface="ＭＳ Ｐゴシック" pitchFamily="-84" charset="-128"/>
            </a:endParaRPr>
          </a:p>
        </p:txBody>
      </p:sp>
      <p:sp>
        <p:nvSpPr>
          <p:cNvPr id="137223"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solidFill>
                <a:prstClr val="black"/>
              </a:solidFill>
              <a:ea typeface="ＭＳ Ｐゴシック" pitchFamily="-84" charset="-128"/>
            </a:endParaRPr>
          </a:p>
        </p:txBody>
      </p:sp>
      <p:sp>
        <p:nvSpPr>
          <p:cNvPr id="13722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37225"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smtClean="0"/>
              <a:t>Many known liabilities extend over multiple periods. These often include unearned revenues and notes payable. For example, if </a:t>
            </a:r>
            <a:r>
              <a:rPr lang="en-US" b="1" dirty="0" smtClean="0"/>
              <a:t>Sports Illustrated </a:t>
            </a:r>
            <a:r>
              <a:rPr lang="en-US" dirty="0" smtClean="0"/>
              <a:t>sells a four-year magazine subscription, it records amounts received for this subscription in an Unearned Subscription Revenues account. Amounts in this account are liabilities, but are they current or long term? They are </a:t>
            </a:r>
            <a:r>
              <a:rPr lang="en-US" i="1" dirty="0" smtClean="0"/>
              <a:t>both. </a:t>
            </a:r>
            <a:r>
              <a:rPr lang="en-US" dirty="0" smtClean="0"/>
              <a:t>The portion of the Unearned Subscription Revenues account that will be fulfilled in the next year is reported as a current liability. The remaining portion is reported as a long-term liability. The same analysis applies to notes payable. For example, a borrower reports a three-year note payable as a long-term liability in the first two years it is outstanding. In the third year, the borrower reclassifies this note as a current liability since it is due within one year or the operating cycle, whichever is longer. The </a:t>
            </a:r>
            <a:r>
              <a:rPr lang="en-US" b="1" dirty="0" smtClean="0"/>
              <a:t>current portion of long-term debt </a:t>
            </a:r>
            <a:r>
              <a:rPr lang="en-US" dirty="0" smtClean="0"/>
              <a:t>refers to that part of long-term debt due within one year or the operating cycle, whichever is longer. Long-term debt is reported under long-term liabilities, but the </a:t>
            </a:r>
            <a:r>
              <a:rPr lang="en-US" i="1" dirty="0" smtClean="0"/>
              <a:t>current portion due </a:t>
            </a:r>
            <a:r>
              <a:rPr lang="en-US" dirty="0" smtClean="0"/>
              <a:t>is reported under current liabilities.</a:t>
            </a:r>
          </a:p>
          <a:p>
            <a:endParaRPr lang="en-US" altLang="en-US" dirty="0" smtClean="0"/>
          </a:p>
          <a:p>
            <a:r>
              <a:rPr lang="en-US" dirty="0" smtClean="0"/>
              <a:t>Some known liabilities are rarely reported in long-term liabilities. These include accounts payable, sales taxes, and wages and salaries.</a:t>
            </a:r>
            <a:endParaRPr lang="en-US" altLang="en-US" dirty="0" smtClean="0"/>
          </a:p>
        </p:txBody>
      </p:sp>
    </p:spTree>
    <p:extLst>
      <p:ext uri="{BB962C8B-B14F-4D97-AF65-F5344CB8AC3E}">
        <p14:creationId xmlns:p14="http://schemas.microsoft.com/office/powerpoint/2010/main" val="27929832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A company’s first weekly pay period of the year ends on January 8. On that date, the column total in its payroll register shows that sales employees earned $30,000, and office employees earned $20,000 in salaries. The employees are to have withheld from their salaries FICA Social Security taxes at the rate of 6.2%, FICA Medicare taxes at the rate of 1.45%, $9,000 of federal income taxes, $2,000 of medical insurance deductions, and $1,000 of pension contributions. No employee earned more than $7,000 in the first pay period. Compute FICA Social Security taxes payable and FICA Medicare taxes payable.</a:t>
            </a:r>
          </a:p>
          <a:p>
            <a:pPr>
              <a:defRPr/>
            </a:pPr>
            <a:endParaRPr lang="en-US" dirty="0" smtClean="0">
              <a:ea typeface="+mn-ea"/>
              <a:cs typeface="+mn-cs"/>
            </a:endParaRPr>
          </a:p>
          <a:p>
            <a:pPr eaLnBrk="1" fontAlgn="auto" hangingPunct="1">
              <a:spcBef>
                <a:spcPts val="0"/>
              </a:spcBef>
              <a:spcAft>
                <a:spcPts val="0"/>
              </a:spcAft>
              <a:defRPr/>
            </a:pPr>
            <a:r>
              <a:rPr lang="en-US" dirty="0" smtClean="0">
                <a:ea typeface="+mn-ea"/>
                <a:cs typeface="+mn-cs"/>
              </a:rPr>
              <a:t>Prepare the journal entry to record the company’s January 8 (employee) payroll expenses and liabilities. We begin by recording the salaries expense. We debit Sales salaries expense, $30,000, and Office salaries expense for $20,000. All $50,000 is now payable, either for deductions, or to the employees in the form of their net pay. We credit FICA - Social Security taxes payable, $50,000 multiplied by 6.2%, $3,100; we credit FICA - Medicare taxes payable, $50,000 multiplied by 1.45%, $725; credit employee Federal income taxes payable, $9,000; credit Employee medical insurance payable, $2,000; credit employee pensions payable, $1,000; and credit salaries payable for the net pay, $50,000 of gross pay minus $15,825 of deductions, net pay is $34,175. </a:t>
            </a:r>
          </a:p>
          <a:p>
            <a:pPr>
              <a:defRPr/>
            </a:pPr>
            <a:r>
              <a:rPr lang="en-US" dirty="0" smtClean="0">
                <a:ea typeface="+mn-ea"/>
                <a:cs typeface="+mn-cs"/>
              </a:rPr>
              <a:t> </a:t>
            </a:r>
          </a:p>
          <a:p>
            <a:pPr>
              <a:defRPr/>
            </a:pPr>
            <a:r>
              <a:rPr lang="en-US" dirty="0" smtClean="0">
                <a:ea typeface="+mn-ea"/>
                <a:cs typeface="+mn-cs"/>
              </a:rPr>
              <a:t> </a:t>
            </a:r>
          </a:p>
          <a:p>
            <a:pPr>
              <a:defRPr/>
            </a:pPr>
            <a:endParaRPr lang="en-US" dirty="0" smtClean="0"/>
          </a:p>
        </p:txBody>
      </p:sp>
    </p:spTree>
    <p:extLst>
      <p:ext uri="{BB962C8B-B14F-4D97-AF65-F5344CB8AC3E}">
        <p14:creationId xmlns:p14="http://schemas.microsoft.com/office/powerpoint/2010/main" val="16111678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Prepare the journal entry to record the company’s (employer) payroll taxes resulting from the January 8 payroll. Its merit rating reduces its state unemployment tax rate to 3.4% of the first $7,000 paid to each employee. The federal unemployment tax rate is 0.6%. The total payroll taxes expense is equal to: the matching amount of Social Security taxes payable, $50,000 multiplied by 6.2%, $3,100; the matching amount of Medicare taxes payable, $50,000 multiplied by 1.45%, $725; SUTA (state unemployment taxes) payable, which are paid entirely by the employer, $50,000 multiplied by 3.4%, $1,700; and Federal unemployment taxes payable, again paid entirely by the employer, $50,000 multiplied by 0.6%, $300. Total payroll taxes expense is $5,825.</a:t>
            </a:r>
          </a:p>
          <a:p>
            <a:pPr>
              <a:defRPr/>
            </a:pPr>
            <a:endParaRPr lang="en-US" dirty="0" smtClean="0"/>
          </a:p>
        </p:txBody>
      </p:sp>
    </p:spTree>
    <p:extLst>
      <p:ext uri="{BB962C8B-B14F-4D97-AF65-F5344CB8AC3E}">
        <p14:creationId xmlns:p14="http://schemas.microsoft.com/office/powerpoint/2010/main" val="7793639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17044022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8243"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8244"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8245"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8246"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8247"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8248"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38249"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smtClean="0"/>
              <a:t>An </a:t>
            </a:r>
            <a:r>
              <a:rPr lang="en-US" b="1" dirty="0" smtClean="0"/>
              <a:t>estimated liability </a:t>
            </a:r>
            <a:r>
              <a:rPr lang="en-US" dirty="0" smtClean="0"/>
              <a:t>is a known obligation that is of an uncertain amount but that can be reasonably estimated. Common examples are employee benefits such as pensions, health care and vacation pay, and warranties offered by a seller. We discuss each of these in this section. </a:t>
            </a:r>
          </a:p>
          <a:p>
            <a:endParaRPr lang="en-US" altLang="en-US" dirty="0" smtClean="0"/>
          </a:p>
        </p:txBody>
      </p:sp>
    </p:spTree>
    <p:extLst>
      <p:ext uri="{BB962C8B-B14F-4D97-AF65-F5344CB8AC3E}">
        <p14:creationId xmlns:p14="http://schemas.microsoft.com/office/powerpoint/2010/main" val="37773033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9267"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9268"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9269"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9270"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9271"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3927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39273"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smtClean="0"/>
              <a:t>Many companies provide </a:t>
            </a:r>
            <a:r>
              <a:rPr lang="en-US" b="1" dirty="0" smtClean="0"/>
              <a:t>employee benefits </a:t>
            </a:r>
            <a:r>
              <a:rPr lang="en-US" dirty="0" smtClean="0"/>
              <a:t>beyond salaries and wages. An employer often pays all or part of medical, dental, life, and disability insurance. Many employers also contribute to </a:t>
            </a:r>
            <a:r>
              <a:rPr lang="en-US" i="1" dirty="0" smtClean="0"/>
              <a:t>pension plans, </a:t>
            </a:r>
            <a:r>
              <a:rPr lang="en-US" dirty="0" smtClean="0"/>
              <a:t>which are agreements by employers to provide benefits (payments) to employees after retirement. Many companies also provide medical care and insurance benefits to their retirees. When payroll taxes and charges for employee benefits are totaled, payroll cost often exceeds employees’ gross earnings by 25% or more.</a:t>
            </a:r>
          </a:p>
          <a:p>
            <a:endParaRPr lang="en-US" dirty="0" smtClean="0"/>
          </a:p>
          <a:p>
            <a:r>
              <a:rPr lang="en-US" dirty="0" smtClean="0"/>
              <a:t>To illustrate, assume that an employer agrees to (1) pay an amount for medical insurance equal to $8,000 and, (2) contribute an additional 10% of the employees’ $120,000 gross salaries to a retirement program. The entry to record these accrued benefits is shown.</a:t>
            </a:r>
          </a:p>
          <a:p>
            <a:endParaRPr lang="en-US" altLang="en-US" dirty="0" smtClean="0"/>
          </a:p>
          <a:p>
            <a:endParaRPr lang="en-US" altLang="en-US" dirty="0" smtClean="0"/>
          </a:p>
        </p:txBody>
      </p:sp>
    </p:spTree>
    <p:extLst>
      <p:ext uri="{BB962C8B-B14F-4D97-AF65-F5344CB8AC3E}">
        <p14:creationId xmlns:p14="http://schemas.microsoft.com/office/powerpoint/2010/main" val="1999903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6499"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6500"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6501"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6502"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6503"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650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06505"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smtClean="0"/>
              <a:t>A </a:t>
            </a:r>
            <a:r>
              <a:rPr lang="en-US" i="1" dirty="0" smtClean="0"/>
              <a:t>liability </a:t>
            </a:r>
            <a:r>
              <a:rPr lang="en-US" dirty="0" smtClean="0"/>
              <a:t>is a probable future payment of assets or services that a company is presently obligated to make as a result of past transactions or events. This definition includes three crucial factors:</a:t>
            </a:r>
          </a:p>
          <a:p>
            <a:r>
              <a:rPr lang="en-US" dirty="0" smtClean="0"/>
              <a:t>A past transaction or event.</a:t>
            </a:r>
          </a:p>
          <a:p>
            <a:r>
              <a:rPr lang="en-US" dirty="0" smtClean="0"/>
              <a:t>A present obligation.</a:t>
            </a:r>
          </a:p>
          <a:p>
            <a:r>
              <a:rPr lang="en-US" dirty="0" smtClean="0"/>
              <a:t>A future payment of assets or services.</a:t>
            </a:r>
          </a:p>
          <a:p>
            <a:endParaRPr lang="en-US" altLang="en-US" dirty="0" smtClean="0"/>
          </a:p>
        </p:txBody>
      </p:sp>
    </p:spTree>
    <p:extLst>
      <p:ext uri="{BB962C8B-B14F-4D97-AF65-F5344CB8AC3E}">
        <p14:creationId xmlns:p14="http://schemas.microsoft.com/office/powerpoint/2010/main" val="31806454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029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029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0293"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029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029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029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0297"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smtClean="0"/>
              <a:t>Many employers offer paid vacation benefits, also called </a:t>
            </a:r>
            <a:r>
              <a:rPr lang="en-US" i="1" dirty="0" smtClean="0"/>
              <a:t>paid absences </a:t>
            </a:r>
            <a:r>
              <a:rPr lang="en-US" dirty="0" smtClean="0"/>
              <a:t>or </a:t>
            </a:r>
            <a:r>
              <a:rPr lang="en-US" i="1" dirty="0" smtClean="0"/>
              <a:t>compensated absences. </a:t>
            </a:r>
            <a:r>
              <a:rPr lang="en-US" dirty="0" smtClean="0"/>
              <a:t>To illustrate, assume that salaried employees earn two weeks’ vacation per year. This benefit increases employers’ payroll expenses because employees are paid for 52 weeks but work for only 50 weeks. Total annual salary is the same, but the cost per week worked is greater than the amount paid per week. For example, if an employee is paid $20,800 for 52 weeks but works only 50 weeks, the total weekly expense to the employer is $416 ($20,800/50 weeks) instead of the $400 cash paid weekly to the employee ($20,800/52 weeks). The $16 difference between these two amounts is recorded weekly as shown.</a:t>
            </a:r>
          </a:p>
          <a:p>
            <a:endParaRPr lang="en-US" dirty="0" smtClean="0"/>
          </a:p>
          <a:p>
            <a:r>
              <a:rPr lang="en-US" dirty="0" smtClean="0"/>
              <a:t>Vacation Benefits Expense is an operating expense, and Vacation Benefits Payable is a current liability. When the employee takes a vacation, the employer reduces (debits) the Vacation Benefits Payable and credits Cash (no additional expense is recorded).</a:t>
            </a:r>
          </a:p>
        </p:txBody>
      </p:sp>
    </p:spTree>
    <p:extLst>
      <p:ext uri="{BB962C8B-B14F-4D97-AF65-F5344CB8AC3E}">
        <p14:creationId xmlns:p14="http://schemas.microsoft.com/office/powerpoint/2010/main" val="17684389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1315"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1316"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1317"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1318"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1319"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1320"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1321"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smtClean="0"/>
              <a:t>Many companies offer bonuses to employees, and many of the bonuses depend on net income. To illustrate, assume that an employer offers a bonus to its employees equal based on the company’s annual net income (to be equally shared by all). The year-end adjusting entry to record a $10,000 bonus is shown.</a:t>
            </a:r>
          </a:p>
          <a:p>
            <a:r>
              <a:rPr lang="en-US" altLang="en-US" dirty="0" smtClean="0"/>
              <a:t/>
            </a:r>
            <a:br>
              <a:rPr lang="en-US" altLang="en-US" dirty="0" smtClean="0"/>
            </a:br>
            <a:endParaRPr lang="en-US" altLang="en-US" dirty="0" smtClean="0"/>
          </a:p>
        </p:txBody>
      </p:sp>
    </p:spTree>
    <p:extLst>
      <p:ext uri="{BB962C8B-B14F-4D97-AF65-F5344CB8AC3E}">
        <p14:creationId xmlns:p14="http://schemas.microsoft.com/office/powerpoint/2010/main" val="3558882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2339"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2340"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2341"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2342"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2343"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234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2345"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smtClean="0"/>
              <a:t>A </a:t>
            </a:r>
            <a:r>
              <a:rPr lang="en-US" b="1" dirty="0" smtClean="0"/>
              <a:t>warranty </a:t>
            </a:r>
            <a:r>
              <a:rPr lang="en-US" dirty="0" smtClean="0"/>
              <a:t>is a seller’s obligation to replace or correct a product (or service) that fails to perform as expected within a specified period. Most new cars, for instance, are sold with a warranty covering parts for a specified period of time. </a:t>
            </a:r>
            <a:r>
              <a:rPr lang="en-US" b="1" dirty="0" smtClean="0"/>
              <a:t>Ford Motor Company </a:t>
            </a:r>
            <a:r>
              <a:rPr lang="en-US" dirty="0" smtClean="0"/>
              <a:t>reported almost $11 billion in “dealer and dealers’ customer allowances and claims” in its annual report.</a:t>
            </a:r>
            <a:r>
              <a:rPr lang="en-US" i="1" dirty="0" smtClean="0"/>
              <a:t> </a:t>
            </a:r>
            <a:r>
              <a:rPr lang="en-US" i="0" dirty="0" smtClean="0"/>
              <a:t>T</a:t>
            </a:r>
            <a:r>
              <a:rPr lang="en-US" dirty="0" smtClean="0"/>
              <a:t>he seller reports the expected warranty expense in the period when revenue from the sale of the product or service is reported. The seller reports this warranty obligation as a liability, although the existence, amount, payee, and date of future sacrifices are uncertain. This is because such warranty costs are probable and the amount can be estimated using, for instance, past experience with warranties.</a:t>
            </a:r>
          </a:p>
          <a:p>
            <a:endParaRPr lang="en-US" altLang="en-US" dirty="0" smtClean="0"/>
          </a:p>
        </p:txBody>
      </p:sp>
    </p:spTree>
    <p:extLst>
      <p:ext uri="{BB962C8B-B14F-4D97-AF65-F5344CB8AC3E}">
        <p14:creationId xmlns:p14="http://schemas.microsoft.com/office/powerpoint/2010/main" val="27262184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3363"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3364"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3365"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3366"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3367"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3368"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3369" name="Rectangle 11"/>
          <p:cNvSpPr>
            <a:spLocks noGrp="1" noChangeArrowheads="1"/>
          </p:cNvSpPr>
          <p:nvPr>
            <p:ph type="body" idx="1"/>
          </p:nvPr>
        </p:nvSpPr>
        <p:spPr bwMode="auto">
          <a:xfrm>
            <a:off x="943610" y="4447460"/>
            <a:ext cx="5189855" cy="4447461"/>
          </a:xfrm>
          <a:noFill/>
        </p:spPr>
        <p:txBody>
          <a:bodyPr lIns="92953" tIns="45661" rIns="92953" bIns="45661">
            <a:normAutofit lnSpcReduction="10000"/>
          </a:bodyPr>
          <a:lstStyle/>
          <a:p>
            <a:r>
              <a:rPr lang="en-US" dirty="0" smtClean="0"/>
              <a:t>To illustrate, a dealer sells a used car for $16,000 on December 1, 2017, with a maximum one-year or 12,000-mile warranty covering parts. This dealer’s experience shows that warranty expense averages about 4% of a car’s selling price, or $640 in this case ($16,000 x 4%). The dealer records the estimated expense and liability related to this sale with the first entry shown.</a:t>
            </a:r>
          </a:p>
          <a:p>
            <a:endParaRPr lang="en-US" dirty="0" smtClean="0"/>
          </a:p>
          <a:p>
            <a:r>
              <a:rPr lang="en-US" dirty="0" smtClean="0"/>
              <a:t>This entry alternatively could be made as part of end-of-period adjustments. Either way, the estimated warranty expense is reported on the 2017 income statement and the warranty liability on the 2017 balance sheet. To further extend this example, suppose the customer returns the car for warranty repairs on January 9, 2018. The dealer performs this work by replacing parts costing $200. The entry to record partial settlement of the estimated warranty liability is shown in the second entry.</a:t>
            </a:r>
          </a:p>
          <a:p>
            <a:endParaRPr lang="en-US" dirty="0" smtClean="0"/>
          </a:p>
          <a:p>
            <a:r>
              <a:rPr lang="en-US" dirty="0" smtClean="0"/>
              <a:t>This entry reduces the balance of the estimated warranty liability. Warranty expense was previously recorded in 2015, the year the car was sold with the warranty. Finally, what happens if total warranty expenses are more or less than the estimated 4%, or $640? The answer is that management should monitor actual warranty expenses to see whether the 4% rate is accurate. If experience reveals a large difference from the estimate, the rate for current and future sales should be changed. Differences are expected, but they should be small.</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Review what you have learned in the following NEED-TO-KNOW Slides.</a:t>
            </a:r>
            <a:endParaRPr lang="en-US" altLang="en-US" dirty="0" smtClean="0">
              <a:ea typeface="ＭＳ Ｐゴシック" pitchFamily="34" charset="-128"/>
            </a:endParaRPr>
          </a:p>
          <a:p>
            <a:endParaRPr lang="en-US" dirty="0" smtClean="0"/>
          </a:p>
          <a:p>
            <a:endParaRPr lang="en-US" dirty="0" smtClean="0"/>
          </a:p>
        </p:txBody>
      </p:sp>
    </p:spTree>
    <p:extLst>
      <p:ext uri="{BB962C8B-B14F-4D97-AF65-F5344CB8AC3E}">
        <p14:creationId xmlns:p14="http://schemas.microsoft.com/office/powerpoint/2010/main" val="37261730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ea typeface="+mn-ea"/>
                <a:cs typeface="+mn-cs"/>
              </a:rPr>
              <a:t>A company’s salaried employees earn two weeks’ vacation per year. It pays $208,000 in total employee salaries for 52 weeks but its employees work only 50 weeks. This means its total weekly expense is $4,160 ($208,000 / 50 weeks) instead of the $4,000 cash paid weekly to the employees ($208,000 / 52 weeks). Record the company’s regular weekly vacation benefits expense. Each week, the company will debit Vacation benefits expense and credit Vacation benefits payable for the difference between the $4,160 and the $4,000 paid, $160. This is an example of the expense recognition principle; the expense is recognized in the same period as the revenue it helped generate. Every week that the employees worked, they also earned $160 of vacation. The total cost of the employees is $4,160 per week.</a:t>
            </a:r>
          </a:p>
          <a:p>
            <a:pPr>
              <a:defRPr/>
            </a:pPr>
            <a:endParaRPr lang="en-US" dirty="0" smtClean="0"/>
          </a:p>
        </p:txBody>
      </p:sp>
    </p:spTree>
    <p:extLst>
      <p:ext uri="{BB962C8B-B14F-4D97-AF65-F5344CB8AC3E}">
        <p14:creationId xmlns:p14="http://schemas.microsoft.com/office/powerpoint/2010/main" val="35770517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sz="1200" kern="1200" dirty="0" smtClean="0">
                <a:solidFill>
                  <a:schemeClr val="tx1"/>
                </a:solidFill>
                <a:latin typeface="+mn-lt"/>
                <a:ea typeface="ＭＳ Ｐゴシック" pitchFamily="-84" charset="-128"/>
                <a:cs typeface="ＭＳ Ｐゴシック" pitchFamily="-84" charset="-128"/>
              </a:rPr>
              <a:t>For the current year ended December 31, a company has implemented an employee bonus program equal to 5% of its net income, which employees will share equally. Its net income (pre-bonus) is expected to be $840,000, and bonus expense is deducted in computing net income. (a) Prepare the journal entry at December 31 payable to the employees at year-end </a:t>
            </a:r>
            <a:r>
              <a:rPr lang="en-US" sz="1200" kern="1200" baseline="0" dirty="0" smtClean="0">
                <a:solidFill>
                  <a:schemeClr val="tx1"/>
                </a:solidFill>
                <a:latin typeface="+mn-lt"/>
                <a:ea typeface="ＭＳ Ｐゴシック" pitchFamily="-84" charset="-128"/>
                <a:cs typeface="ＭＳ Ｐゴシック" pitchFamily="-84" charset="-128"/>
              </a:rPr>
              <a:t> and </a:t>
            </a:r>
            <a:r>
              <a:rPr lang="en-US" sz="1200" kern="1200" dirty="0" smtClean="0">
                <a:solidFill>
                  <a:schemeClr val="tx1"/>
                </a:solidFill>
                <a:latin typeface="+mn-lt"/>
                <a:ea typeface="ＭＳ Ｐゴシック" pitchFamily="-84" charset="-128"/>
                <a:cs typeface="ＭＳ Ｐゴシック" pitchFamily="-84" charset="-128"/>
              </a:rPr>
              <a:t>(b) Prepare the journal entry at January 20 of the following year to record payment of that bonus to employees. </a:t>
            </a:r>
          </a:p>
          <a:p>
            <a:pPr>
              <a:defRPr/>
            </a:pPr>
            <a:endParaRPr lang="en-US" sz="1200" kern="1200" dirty="0" smtClean="0">
              <a:solidFill>
                <a:schemeClr val="tx1"/>
              </a:solidFill>
              <a:latin typeface="+mn-lt"/>
              <a:ea typeface="ＭＳ Ｐゴシック" pitchFamily="-84" charset="-128"/>
              <a:cs typeface="ＭＳ Ｐゴシック" pitchFamily="-84" charset="-128"/>
            </a:endParaRPr>
          </a:p>
          <a:p>
            <a:pPr>
              <a:defRPr/>
            </a:pPr>
            <a:r>
              <a:rPr lang="en-US" sz="1200" kern="1200" dirty="0" smtClean="0">
                <a:solidFill>
                  <a:schemeClr val="tx1"/>
                </a:solidFill>
                <a:latin typeface="+mn-lt"/>
                <a:ea typeface="ＭＳ Ｐゴシック" pitchFamily="-84" charset="-128"/>
                <a:cs typeface="ＭＳ Ｐゴシック" pitchFamily="-84" charset="-128"/>
              </a:rPr>
              <a:t>The journal entry on December 31, is a debit to Employee bonus expense, $40,000, and a credit to Bonus payable. On January 20, the bonus is paid. Debit Bonus payable, $40,000, and credit Cash. This is another example of the expense recognition principle; the expense is recorded in the year it was earned, even though the payment is not made until the following year.</a:t>
            </a:r>
            <a:endParaRPr lang="en-US" dirty="0" smtClean="0"/>
          </a:p>
          <a:p>
            <a:pPr>
              <a:defRPr/>
            </a:pPr>
            <a:endParaRPr lang="en-US" dirty="0" smtClean="0"/>
          </a:p>
        </p:txBody>
      </p:sp>
    </p:spTree>
    <p:extLst>
      <p:ext uri="{BB962C8B-B14F-4D97-AF65-F5344CB8AC3E}">
        <p14:creationId xmlns:p14="http://schemas.microsoft.com/office/powerpoint/2010/main" val="34400055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ea typeface="+mn-ea"/>
                <a:cs typeface="+mn-cs"/>
              </a:rPr>
              <a:t>On June 11 of the current year, a retailer sells a trimmer for $400 with a one-year warranty that covers parts. Warranty expense is estimated at 5% of sales. On March 24 of the next year, the trimmer is brought in for repairs covered under the warranty requiring $15 in materials taken from the Repair Parts Inventory. Prepare the (a) June 11 entry to record the trimmer sale, and (b) March 24 entry to record warranty repairs. On the date of the sale, we debit Cash for the amount of the sale, $400, and credit Sales. This revenue is immediately matched with an expense, Warranty expense, equal to 5% of $400, $20, and we credit Estimated warranty liability. On March 24 of the following year, part of this liability is satisfied; debit Estimated warranty liability, $15, and credit Repair parts inventory. Again the expense, Warranty expense, is recorded in the same time period as the revenue it helped generate.</a:t>
            </a:r>
          </a:p>
          <a:p>
            <a:pPr>
              <a:defRPr/>
            </a:pPr>
            <a:endParaRPr lang="en-US" dirty="0" smtClean="0"/>
          </a:p>
        </p:txBody>
      </p:sp>
    </p:spTree>
    <p:extLst>
      <p:ext uri="{BB962C8B-B14F-4D97-AF65-F5344CB8AC3E}">
        <p14:creationId xmlns:p14="http://schemas.microsoft.com/office/powerpoint/2010/main" val="17141611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smtClean="0"/>
              <a:t/>
            </a:r>
            <a:br>
              <a:rPr lang="en-US" dirty="0" smtClean="0"/>
            </a:br>
            <a:endParaRPr lang="en-US" dirty="0" smtClean="0"/>
          </a:p>
        </p:txBody>
      </p:sp>
    </p:spTree>
    <p:extLst>
      <p:ext uri="{BB962C8B-B14F-4D97-AF65-F5344CB8AC3E}">
        <p14:creationId xmlns:p14="http://schemas.microsoft.com/office/powerpoint/2010/main" val="38300709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7" name="Rectangle 3"/>
          <p:cNvSpPr>
            <a:spLocks noGrp="1" noChangeArrowheads="1"/>
          </p:cNvSpPr>
          <p:nvPr>
            <p:ph type="body" idx="1"/>
          </p:nvPr>
        </p:nvSpPr>
        <p:spPr bwMode="auto">
          <a:xfrm>
            <a:off x="943610" y="4447461"/>
            <a:ext cx="5189855" cy="4213384"/>
          </a:xfrm>
          <a:noFill/>
        </p:spPr>
        <p:txBody>
          <a:bodyPr>
            <a:normAutofit/>
          </a:bodyPr>
          <a:lstStyle/>
          <a:p>
            <a:r>
              <a:rPr lang="en-US" dirty="0" smtClean="0"/>
              <a:t>A </a:t>
            </a:r>
            <a:r>
              <a:rPr lang="en-US" b="1" dirty="0" smtClean="0"/>
              <a:t>contingent liability </a:t>
            </a:r>
            <a:r>
              <a:rPr lang="en-US" dirty="0" smtClean="0"/>
              <a:t>is a potential obligation that depends on a future event arising from a past transaction or event. An example is a pending lawsuit. Here, a past transaction or event leads to a lawsuit whose result depends on the outcome of the suit. Future payment of a contingent liability depends on whether an uncertain future event occurs.</a:t>
            </a:r>
          </a:p>
          <a:p>
            <a:r>
              <a:rPr lang="en-US" dirty="0" smtClean="0"/>
              <a:t> </a:t>
            </a:r>
          </a:p>
          <a:p>
            <a:r>
              <a:rPr lang="en-US" dirty="0" smtClean="0"/>
              <a:t>Accounting for contingent liabilities depends on the likelihood that a future event will occur and the ability to estimate the future amount owed if this event occurs. Three different possibilities are identified in the following chart: record liability, disclose in notes, or no disclosure.</a:t>
            </a:r>
          </a:p>
          <a:p>
            <a:r>
              <a:rPr lang="en-US" dirty="0" smtClean="0"/>
              <a:t/>
            </a:r>
            <a:br>
              <a:rPr lang="en-US" dirty="0" smtClean="0"/>
            </a:br>
            <a:r>
              <a:rPr lang="en-US" dirty="0" smtClean="0"/>
              <a:t>The conditions that determine each of these three possibilities follow:</a:t>
            </a:r>
          </a:p>
          <a:p>
            <a:r>
              <a:rPr lang="en-US" dirty="0" smtClean="0"/>
              <a:t>The future event is </a:t>
            </a:r>
            <a:r>
              <a:rPr lang="en-US" i="1" dirty="0" smtClean="0"/>
              <a:t>probable </a:t>
            </a:r>
            <a:r>
              <a:rPr lang="en-US" dirty="0" smtClean="0"/>
              <a:t>(likely) and the amount owed can be </a:t>
            </a:r>
            <a:r>
              <a:rPr lang="en-US" i="1" dirty="0" smtClean="0"/>
              <a:t>reasonably estimated. </a:t>
            </a:r>
            <a:r>
              <a:rPr lang="en-US" dirty="0" smtClean="0"/>
              <a:t>We then record this amount as a liability. Examples are the estimated liabilities described earlier such as warranties, vacation pay, and income taxes.</a:t>
            </a:r>
          </a:p>
          <a:p>
            <a:r>
              <a:rPr lang="en-US" dirty="0" smtClean="0"/>
              <a:t>The future event is </a:t>
            </a:r>
            <a:r>
              <a:rPr lang="en-US" i="1" dirty="0" smtClean="0"/>
              <a:t>reasonably possible </a:t>
            </a:r>
            <a:r>
              <a:rPr lang="en-US" dirty="0" smtClean="0"/>
              <a:t>(could occur). We disclose information about this type of contingent liability in notes to the financial statements.</a:t>
            </a:r>
          </a:p>
          <a:p>
            <a:r>
              <a:rPr lang="en-US" dirty="0" smtClean="0"/>
              <a:t>The future event is </a:t>
            </a:r>
            <a:r>
              <a:rPr lang="en-US" i="1" dirty="0" smtClean="0"/>
              <a:t>remote </a:t>
            </a:r>
            <a:r>
              <a:rPr lang="en-US" dirty="0" smtClean="0"/>
              <a:t>(unlikely). We do not record or disclose information on remote contingent liabilities.</a:t>
            </a:r>
          </a:p>
        </p:txBody>
      </p:sp>
    </p:spTree>
    <p:extLst>
      <p:ext uri="{BB962C8B-B14F-4D97-AF65-F5344CB8AC3E}">
        <p14:creationId xmlns:p14="http://schemas.microsoft.com/office/powerpoint/2010/main" val="4202671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541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541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5413"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541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541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541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5417"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smtClean="0"/>
              <a:t>If the future event is </a:t>
            </a:r>
            <a:r>
              <a:rPr lang="en-US" i="1" dirty="0" smtClean="0"/>
              <a:t>reasonably possible </a:t>
            </a:r>
            <a:r>
              <a:rPr lang="en-US" dirty="0" smtClean="0"/>
              <a:t>(could occur). We disclose information about this type of contingent liability in notes to the financial statements.</a:t>
            </a:r>
          </a:p>
          <a:p>
            <a:endParaRPr lang="en-US" altLang="en-US" dirty="0" smtClean="0"/>
          </a:p>
          <a:p>
            <a:r>
              <a:rPr lang="en-US" altLang="en-US" dirty="0" smtClean="0"/>
              <a:t>Two common examples are potential legal claims resulting from lawsuits made against the company and debt guarantees. When a company guarantees the debt of an affiliated company, it may eventually have to pay the obligation. If the original debtor fails to pay, the obligation becomes the responsibility of the guarantor.</a:t>
            </a:r>
          </a:p>
          <a:p>
            <a:endParaRPr lang="en-US" altLang="en-US" dirty="0" smtClean="0"/>
          </a:p>
          <a:p>
            <a:pPr defTabSz="939363">
              <a:defRPr/>
            </a:pPr>
            <a:r>
              <a:rPr lang="en-US" b="1" dirty="0" smtClean="0"/>
              <a:t>Review what you have learned in the following NEED-TO-KNOW Slides.</a:t>
            </a:r>
            <a:endParaRPr lang="en-US" altLang="en-US" dirty="0" smtClean="0">
              <a:ea typeface="ＭＳ Ｐゴシック" pitchFamily="34" charset="-128"/>
            </a:endParaRPr>
          </a:p>
          <a:p>
            <a:endParaRPr lang="en-US" altLang="en-US" dirty="0" smtClean="0"/>
          </a:p>
          <a:p>
            <a:endParaRPr lang="en-US" altLang="en-US" dirty="0" smtClean="0"/>
          </a:p>
        </p:txBody>
      </p:sp>
    </p:spTree>
    <p:extLst>
      <p:ext uri="{BB962C8B-B14F-4D97-AF65-F5344CB8AC3E}">
        <p14:creationId xmlns:p14="http://schemas.microsoft.com/office/powerpoint/2010/main" val="1212927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7523"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7524"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7525"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7526"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7527"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7528"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07529"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b="1" dirty="0" smtClean="0"/>
              <a:t>Current liabilities, </a:t>
            </a:r>
            <a:r>
              <a:rPr lang="en-US" dirty="0" smtClean="0"/>
              <a:t>also called </a:t>
            </a:r>
            <a:r>
              <a:rPr lang="en-US" i="1" dirty="0" smtClean="0"/>
              <a:t>short-term liabilities, </a:t>
            </a:r>
            <a:r>
              <a:rPr lang="en-US" dirty="0" smtClean="0"/>
              <a:t>are obligations due within one year or the company’s operating cycle, whichever is longer. They are expected to be paid using current assets or by creating other current liabilities. Common examples of current liabilities are accounts payable, short-term notes payable, wages payable, warranty liabilities, lease liabilities, taxes payable, and unearned revenues.</a:t>
            </a:r>
          </a:p>
          <a:p>
            <a:endParaRPr lang="en-US" altLang="en-US" dirty="0" smtClean="0"/>
          </a:p>
          <a:p>
            <a:r>
              <a:rPr lang="en-US" b="1" dirty="0" smtClean="0"/>
              <a:t>Long-term liabilities </a:t>
            </a:r>
            <a:r>
              <a:rPr lang="en-US" b="0" dirty="0" smtClean="0"/>
              <a:t>are</a:t>
            </a:r>
            <a:r>
              <a:rPr lang="en-US" b="0" baseline="0" dirty="0" smtClean="0"/>
              <a:t> obligations due after one year </a:t>
            </a:r>
            <a:r>
              <a:rPr lang="en-US" dirty="0" smtClean="0"/>
              <a:t>or the company’s operating cycle whichever is longer</a:t>
            </a:r>
            <a:r>
              <a:rPr lang="en-US" b="1" dirty="0" smtClean="0"/>
              <a:t>. </a:t>
            </a:r>
            <a:r>
              <a:rPr lang="en-US" dirty="0" smtClean="0"/>
              <a:t>They can include long-term notes payable, warranty liabilities, lease liabilities, and bonds payable. They are sometimes reported on the balance sheet in a single long-term liabilities total or in multiple categories.</a:t>
            </a:r>
          </a:p>
          <a:p>
            <a:endParaRPr lang="en-US" altLang="en-US" dirty="0" smtClean="0"/>
          </a:p>
        </p:txBody>
      </p:sp>
    </p:spTree>
    <p:extLst>
      <p:ext uri="{BB962C8B-B14F-4D97-AF65-F5344CB8AC3E}">
        <p14:creationId xmlns:p14="http://schemas.microsoft.com/office/powerpoint/2010/main" val="36833332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The following legal claims exist for a company. Identify the accounting treatment for each claim as either (i) a liability that is recorded or (ii) an item described in notes to its financial statements. If an item is to be recorded, prepare the entry. For a contingent liability to be recorded, the loss must be both probable and reasonably estimable. </a:t>
            </a:r>
          </a:p>
          <a:p>
            <a:pPr>
              <a:defRPr/>
            </a:pPr>
            <a:r>
              <a:rPr lang="en-US" dirty="0" smtClean="0">
                <a:ea typeface="+mn-ea"/>
                <a:cs typeface="+mn-cs"/>
              </a:rPr>
              <a:t>(a) The company (defendant) estimates that a pending lawsuit could result in damages of $500,000; it is reasonably possible that the plaintiff will win the case. This item should be described in the notes to its financial statements, because although it is reasonably estimated, it's not a probable loss. </a:t>
            </a:r>
          </a:p>
          <a:p>
            <a:pPr>
              <a:defRPr/>
            </a:pPr>
            <a:r>
              <a:rPr lang="en-US" dirty="0" smtClean="0">
                <a:ea typeface="+mn-ea"/>
                <a:cs typeface="+mn-cs"/>
              </a:rPr>
              <a:t>(b) The company faces a probable loss on a pending lawsuit; the amount is not reasonably estimable. This item must also be described in the notes to its financial statements. Although the loss is probable, it cannot be reasonably estimated.</a:t>
            </a:r>
          </a:p>
          <a:p>
            <a:pPr>
              <a:defRPr/>
            </a:pPr>
            <a:r>
              <a:rPr lang="en-US" dirty="0" smtClean="0">
                <a:ea typeface="+mn-ea"/>
                <a:cs typeface="+mn-cs"/>
              </a:rPr>
              <a:t>(c) The company estimates environmental damages in a pending case at $900,000 with a high probability of losing the case. This loss is both probable and reasonably estimable. The journal entry is a debit to Environmental contingent expense, $900,000, and a credit to Environmental contingent liability.</a:t>
            </a:r>
          </a:p>
        </p:txBody>
      </p:sp>
    </p:spTree>
    <p:extLst>
      <p:ext uri="{BB962C8B-B14F-4D97-AF65-F5344CB8AC3E}">
        <p14:creationId xmlns:p14="http://schemas.microsoft.com/office/powerpoint/2010/main" val="15953791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smtClean="0"/>
              <a:t/>
            </a:r>
            <a:br>
              <a:rPr lang="en-US" dirty="0" smtClean="0"/>
            </a:br>
            <a:endParaRPr lang="en-US" dirty="0" smtClean="0"/>
          </a:p>
        </p:txBody>
      </p:sp>
    </p:spTree>
    <p:extLst>
      <p:ext uri="{BB962C8B-B14F-4D97-AF65-F5344CB8AC3E}">
        <p14:creationId xmlns:p14="http://schemas.microsoft.com/office/powerpoint/2010/main" val="8151692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9507"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9508"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9509"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9510"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9511"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951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9513" name="Rectangle 11"/>
          <p:cNvSpPr>
            <a:spLocks noGrp="1" noChangeArrowheads="1"/>
          </p:cNvSpPr>
          <p:nvPr>
            <p:ph type="body" idx="1"/>
          </p:nvPr>
        </p:nvSpPr>
        <p:spPr bwMode="auto">
          <a:xfrm>
            <a:off x="943610" y="4447461"/>
            <a:ext cx="5189855" cy="4213384"/>
          </a:xfrm>
          <a:noFill/>
        </p:spPr>
        <p:txBody>
          <a:bodyPr lIns="92953" tIns="45661" rIns="92953" bIns="45661">
            <a:normAutofit fontScale="92500" lnSpcReduction="10000"/>
          </a:bodyPr>
          <a:lstStyle/>
          <a:p>
            <a:r>
              <a:rPr lang="en-US" dirty="0" smtClean="0"/>
              <a:t>A company incurs interest expense on many of its current and long-term liabilities. Examples extend from its short-term notes and the current portion of long-term liabilities to its long-term notes and bonds. Interest expense is often viewed as a </a:t>
            </a:r>
            <a:r>
              <a:rPr lang="en-US" i="1" dirty="0" smtClean="0"/>
              <a:t>fixed expense </a:t>
            </a:r>
            <a:r>
              <a:rPr lang="en-US" dirty="0" smtClean="0"/>
              <a:t>because the amount of these liabilities is likely to remain in one form or another for a substantial period of time. This means that the amount of interest is unlikely to vary due to changes in sales or other operating activities. While fixed expenses can be advantageous when a company is growing, they create risk. This risk stems from the possibility that a company might be unable to pay fixed expenses if sales decline. </a:t>
            </a:r>
          </a:p>
          <a:p>
            <a:endParaRPr lang="en-US" dirty="0" smtClean="0"/>
          </a:p>
          <a:p>
            <a:r>
              <a:rPr lang="en-US" altLang="en-US" dirty="0" smtClean="0"/>
              <a:t>Companies that loan money to a business want to be assured that the principal and interest will be paid when due. One measure that helps creditors assess the risk of a loan is the Times Interest Earned ratio. We calculate the ratio by dividing income before interest and income taxes by interest expense. Income before interest and income taxes is sometimes referred to as operating income.</a:t>
            </a:r>
            <a:br>
              <a:rPr lang="en-US" altLang="en-US" dirty="0" smtClean="0"/>
            </a:br>
            <a:r>
              <a:rPr lang="en-US" altLang="en-US" dirty="0" smtClean="0"/>
              <a:t/>
            </a:r>
            <a:br>
              <a:rPr lang="en-US" altLang="en-US" dirty="0" smtClean="0"/>
            </a:br>
            <a:r>
              <a:rPr lang="en-US" dirty="0" smtClean="0"/>
              <a:t>Experience shows that when times interest earned falls below 1.5 to 2.0 and remains at that level or lower for several periods, the default rate on liabilities increases sharply. This reflects increased risk for companies and their creditors. We also must interpret the times interest earned ratio in light of information about the variability of a company’s income before interest. If income is stable from year to year or if it is growing, the company can afford to take on added risk by borrowing. If its income greatly varies from year to year, fixed interest expense can increase the risk that it will not earn enough income to pay interest.</a:t>
            </a:r>
            <a:endParaRPr lang="en-US" altLang="en-US" dirty="0" smtClean="0"/>
          </a:p>
        </p:txBody>
      </p:sp>
    </p:spTree>
    <p:extLst>
      <p:ext uri="{BB962C8B-B14F-4D97-AF65-F5344CB8AC3E}">
        <p14:creationId xmlns:p14="http://schemas.microsoft.com/office/powerpoint/2010/main" val="17297360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9507"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9508"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9509"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9510"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9511"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4951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9513" name="Rectangle 11"/>
          <p:cNvSpPr>
            <a:spLocks noGrp="1" noChangeArrowheads="1"/>
          </p:cNvSpPr>
          <p:nvPr>
            <p:ph type="body" idx="1"/>
          </p:nvPr>
        </p:nvSpPr>
        <p:spPr bwMode="auto">
          <a:xfrm>
            <a:off x="943610" y="4447461"/>
            <a:ext cx="5189855" cy="4213384"/>
          </a:xfrm>
          <a:noFill/>
        </p:spPr>
        <p:txBody>
          <a:bodyPr lIns="92953" tIns="45661" rIns="92953" bIns="45661">
            <a:normAutofit/>
          </a:bodyPr>
          <a:lstStyle/>
          <a:p>
            <a:r>
              <a:rPr lang="en-US" sz="1200" b="0" i="0" kern="1200" dirty="0" smtClean="0">
                <a:solidFill>
                  <a:schemeClr val="tx1"/>
                </a:solidFill>
                <a:effectLst/>
                <a:latin typeface="+mn-lt"/>
                <a:ea typeface="ＭＳ Ｐゴシック" pitchFamily="-84" charset="-128"/>
                <a:cs typeface="ＭＳ Ｐゴシック" pitchFamily="-84" charset="-128"/>
              </a:rPr>
              <a:t>Consider Diego Co.’s results for 2017 and two possible outcomes for year 2018 in Exhibit 11.6</a:t>
            </a:r>
            <a:r>
              <a:rPr lang="en-US" sz="1200" b="1" i="0" u="none" strike="noStrike" kern="1200" dirty="0" smtClean="0">
                <a:solidFill>
                  <a:schemeClr val="tx1"/>
                </a:solidFill>
                <a:effectLst/>
                <a:latin typeface="+mn-lt"/>
                <a:ea typeface="ＭＳ Ｐゴシック" pitchFamily="-84" charset="-128"/>
                <a:cs typeface="ＭＳ Ｐゴシック" pitchFamily="-84" charset="-128"/>
              </a:rPr>
              <a:t>. </a:t>
            </a:r>
          </a:p>
          <a:p>
            <a:endParaRPr lang="en-US" altLang="en-US" sz="1200" b="1" i="0" u="none" strike="noStrike" kern="1200" dirty="0" smtClean="0">
              <a:solidFill>
                <a:schemeClr val="tx1"/>
              </a:solidFill>
              <a:effectLst/>
              <a:latin typeface="+mn-lt"/>
              <a:ea typeface="ＭＳ Ｐゴシック" pitchFamily="-84" charset="-128"/>
            </a:endParaRPr>
          </a:p>
          <a:p>
            <a:r>
              <a:rPr lang="en-US" sz="1200" b="0" i="0" kern="1200" dirty="0" smtClean="0">
                <a:solidFill>
                  <a:schemeClr val="tx1"/>
                </a:solidFill>
                <a:effectLst/>
                <a:latin typeface="+mn-lt"/>
                <a:ea typeface="ＭＳ Ｐゴシック" pitchFamily="-84" charset="-128"/>
                <a:cs typeface="ＭＳ Ｐゴシック" pitchFamily="-84" charset="-128"/>
              </a:rPr>
              <a:t>Expenses excluding interest are at, and expected to remain at, 75% of sales. Expenses such as these that change with sales volume are called </a:t>
            </a:r>
            <a:r>
              <a:rPr lang="en-US" sz="1200" b="0" i="1" kern="1200" dirty="0" smtClean="0">
                <a:solidFill>
                  <a:schemeClr val="tx1"/>
                </a:solidFill>
                <a:effectLst/>
                <a:latin typeface="+mn-lt"/>
                <a:ea typeface="ＭＳ Ｐゴシック" pitchFamily="-84" charset="-128"/>
                <a:cs typeface="ＭＳ Ｐゴシック" pitchFamily="-84" charset="-128"/>
              </a:rPr>
              <a:t>variable expenses.</a:t>
            </a:r>
            <a:r>
              <a:rPr lang="en-US" sz="1200" b="0" i="0" kern="1200" dirty="0" smtClean="0">
                <a:solidFill>
                  <a:schemeClr val="tx1"/>
                </a:solidFill>
                <a:effectLst/>
                <a:latin typeface="+mn-lt"/>
                <a:ea typeface="ＭＳ Ｐゴシック" pitchFamily="-84" charset="-128"/>
                <a:cs typeface="ＭＳ Ｐゴシック" pitchFamily="-84" charset="-128"/>
              </a:rPr>
              <a:t> However, interest expense is at, and expected to remain at, $60 million per year due to its fixed nature.</a:t>
            </a:r>
          </a:p>
          <a:p>
            <a:endParaRPr lang="en-US" altLang="en-US" sz="1200" b="0" i="0" kern="1200" dirty="0" smtClean="0">
              <a:solidFill>
                <a:schemeClr val="tx1"/>
              </a:solidFill>
              <a:effectLst/>
              <a:latin typeface="+mn-lt"/>
              <a:ea typeface="ＭＳ Ｐゴシック" pitchFamily="-84" charset="-128"/>
            </a:endParaRPr>
          </a:p>
          <a:p>
            <a:r>
              <a:rPr lang="en-US" sz="1200" b="0" i="0" kern="1200" dirty="0" smtClean="0">
                <a:solidFill>
                  <a:schemeClr val="tx1"/>
                </a:solidFill>
                <a:effectLst/>
                <a:latin typeface="+mn-lt"/>
                <a:ea typeface="ＭＳ Ｐゴシック" pitchFamily="-84" charset="-128"/>
                <a:cs typeface="ＭＳ Ｐゴシック" pitchFamily="-84" charset="-128"/>
              </a:rPr>
              <a:t>The middle numerical column of</a:t>
            </a:r>
            <a:r>
              <a:rPr lang="en-US" sz="1200" b="0" i="0" kern="1200" baseline="0" dirty="0" smtClean="0">
                <a:solidFill>
                  <a:schemeClr val="tx1"/>
                </a:solidFill>
                <a:effectLst/>
                <a:latin typeface="+mn-lt"/>
                <a:ea typeface="ＭＳ Ｐゴシック" pitchFamily="-84" charset="-128"/>
                <a:cs typeface="ＭＳ Ｐゴシック" pitchFamily="-84" charset="-128"/>
              </a:rPr>
              <a:t> Exhibit 11.6</a:t>
            </a:r>
            <a:r>
              <a:rPr lang="en-US" sz="1200" b="0" i="0" kern="1200" dirty="0" smtClean="0">
                <a:solidFill>
                  <a:schemeClr val="tx1"/>
                </a:solidFill>
                <a:effectLst/>
                <a:latin typeface="+mn-lt"/>
                <a:ea typeface="ＭＳ Ｐゴシック" pitchFamily="-84" charset="-128"/>
                <a:cs typeface="ＭＳ Ｐゴシック" pitchFamily="-84" charset="-128"/>
              </a:rPr>
              <a:t> shows that Diego’s income increases by 83% to $165 million if sales increase by 50% to $900 million. In contrast, the far right column shows that income decreases by 83% if sales decline by 50%. These results reveal that the amount of fixed interest expense affects a company’s risk of its ability to pay interest, which is numerically reflected in the </a:t>
            </a:r>
            <a:r>
              <a:rPr lang="en-US" sz="1200" b="1" i="0" kern="1200" dirty="0" smtClean="0">
                <a:solidFill>
                  <a:schemeClr val="tx1"/>
                </a:solidFill>
                <a:effectLst/>
                <a:latin typeface="+mn-lt"/>
                <a:ea typeface="ＭＳ Ｐゴシック" pitchFamily="-84" charset="-128"/>
                <a:cs typeface="ＭＳ Ｐゴシック" pitchFamily="-84" charset="-128"/>
              </a:rPr>
              <a:t>times interest earned </a:t>
            </a:r>
            <a:r>
              <a:rPr lang="en-US" sz="1200" b="0" i="0" kern="1200" dirty="0" smtClean="0">
                <a:solidFill>
                  <a:schemeClr val="tx1"/>
                </a:solidFill>
                <a:effectLst/>
                <a:latin typeface="+mn-lt"/>
                <a:ea typeface="ＭＳ Ｐゴシック" pitchFamily="-84" charset="-128"/>
                <a:cs typeface="ＭＳ Ｐゴシック" pitchFamily="-84" charset="-128"/>
              </a:rPr>
              <a:t>ratio in Exhibit 11.7.</a:t>
            </a:r>
            <a:endParaRPr lang="en-US" altLang="en-US" dirty="0" smtClean="0"/>
          </a:p>
        </p:txBody>
      </p:sp>
    </p:spTree>
    <p:extLst>
      <p:ext uri="{BB962C8B-B14F-4D97-AF65-F5344CB8AC3E}">
        <p14:creationId xmlns:p14="http://schemas.microsoft.com/office/powerpoint/2010/main" val="37364175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smtClean="0"/>
              <a:t/>
            </a:r>
            <a:br>
              <a:rPr lang="en-US" dirty="0" smtClean="0"/>
            </a:br>
            <a:endParaRPr lang="en-US" dirty="0" smtClean="0"/>
          </a:p>
        </p:txBody>
      </p:sp>
    </p:spTree>
    <p:extLst>
      <p:ext uri="{BB962C8B-B14F-4D97-AF65-F5344CB8AC3E}">
        <p14:creationId xmlns:p14="http://schemas.microsoft.com/office/powerpoint/2010/main" val="27349908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150531" name="Rectangle 3"/>
          <p:cNvSpPr>
            <a:spLocks noGrp="1" noChangeArrowheads="1"/>
          </p:cNvSpPr>
          <p:nvPr>
            <p:ph type="body" idx="1"/>
          </p:nvPr>
        </p:nvSpPr>
        <p:spPr bwMode="auto">
          <a:xfrm>
            <a:off x="943610" y="4447461"/>
            <a:ext cx="5661660" cy="4915614"/>
          </a:xfrm>
          <a:noFill/>
        </p:spPr>
        <p:txBody>
          <a:bodyPr>
            <a:normAutofit fontScale="70000" lnSpcReduction="20000"/>
          </a:bodyPr>
          <a:lstStyle/>
          <a:p>
            <a:r>
              <a:rPr lang="en-US" dirty="0" smtClean="0"/>
              <a:t>Understanding payroll procedures and keeping adequate payroll reports and records are essential to a company’s success. This appendix focuses on payroll accounting and its reports, records, and procedures.</a:t>
            </a:r>
          </a:p>
          <a:p>
            <a:r>
              <a:rPr lang="en-US" dirty="0" smtClean="0"/>
              <a:t/>
            </a:r>
            <a:br>
              <a:rPr lang="en-US" dirty="0" smtClean="0"/>
            </a:br>
            <a:r>
              <a:rPr lang="en-US" b="1" dirty="0" smtClean="0"/>
              <a:t>Payroll Reports </a:t>
            </a:r>
            <a:r>
              <a:rPr lang="en-US" dirty="0" smtClean="0"/>
              <a:t>Most employees and employers are required to pay local, state, and federal payroll taxes. Payroll expenses involve liabilities to individual employees, to federal and state governments, and to other organizations such as insurance companies. Beyond paying these liabilities, employers are required to prepare and submit reports explaining how they computed these payments.</a:t>
            </a:r>
          </a:p>
          <a:p>
            <a:r>
              <a:rPr lang="en-US" dirty="0" smtClean="0"/>
              <a:t> </a:t>
            </a:r>
          </a:p>
          <a:p>
            <a:r>
              <a:rPr lang="en-US" b="1" dirty="0" smtClean="0"/>
              <a:t>Reporting FICA Taxes and Income Taxes </a:t>
            </a:r>
            <a:r>
              <a:rPr lang="en-US" dirty="0" smtClean="0"/>
              <a:t>The Federal Insurance Contributions Act (FICA) requires each employer to file an Internal Revenue Service (IRS) </a:t>
            </a:r>
            <a:r>
              <a:rPr lang="en-US" b="1" dirty="0" smtClean="0"/>
              <a:t>Form 941, </a:t>
            </a:r>
            <a:r>
              <a:rPr lang="en-US" dirty="0" smtClean="0"/>
              <a:t>the </a:t>
            </a:r>
            <a:r>
              <a:rPr lang="en-US" i="1" dirty="0" smtClean="0"/>
              <a:t>Employer’s Quarterly Federal Tax Return, </a:t>
            </a:r>
            <a:r>
              <a:rPr lang="en-US" dirty="0" smtClean="0"/>
              <a:t>within one month after the end of each calendar quarter. Accounting information and software are helpful in tracking payroll transactions and reporting the accumulated information on Form 941. Specifically, the employer reports total wages subject to income tax withholding on line 2 of Form 941. </a:t>
            </a:r>
          </a:p>
          <a:p>
            <a:endParaRPr lang="en-US" dirty="0" smtClean="0"/>
          </a:p>
          <a:p>
            <a:r>
              <a:rPr lang="en-US" b="1" dirty="0" smtClean="0"/>
              <a:t>Federal depository banks </a:t>
            </a:r>
            <a:r>
              <a:rPr lang="en-US" dirty="0" smtClean="0"/>
              <a:t>are authorized to accept deposits of amounts payable to the federal government. Deposit requirements depend on the amount of tax owed. For example, when the sum of FICA taxes plus the employee income taxes is less than $2,500 for a quarter, the taxes can be paid when Form 941 is filed. Companies with large payrolls are often required to pay monthly or even semiweekly.</a:t>
            </a:r>
          </a:p>
          <a:p>
            <a:r>
              <a:rPr lang="en-US" dirty="0" smtClean="0"/>
              <a:t> </a:t>
            </a:r>
          </a:p>
          <a:p>
            <a:r>
              <a:rPr lang="en-US" b="1" dirty="0" smtClean="0"/>
              <a:t>Reporting FUTA Taxes and SUTA Taxes </a:t>
            </a:r>
            <a:r>
              <a:rPr lang="en-US" dirty="0" smtClean="0"/>
              <a:t>An employer’s federal unemployment taxes (FUTA) are reported on an annual basis by filing an </a:t>
            </a:r>
            <a:r>
              <a:rPr lang="en-US" i="1" dirty="0" smtClean="0"/>
              <a:t>Annual Federal Unemployment Tax Return, </a:t>
            </a:r>
            <a:r>
              <a:rPr lang="en-US" dirty="0" smtClean="0"/>
              <a:t>IRS </a:t>
            </a:r>
            <a:r>
              <a:rPr lang="en-US" b="1" dirty="0" smtClean="0"/>
              <a:t>Form 940. </a:t>
            </a:r>
            <a:r>
              <a:rPr lang="en-US" dirty="0" smtClean="0"/>
              <a:t>It must be mailed on or before January 31 following the end of each tax year. Ten more days are allowed if all required tax deposits are filed on a timely basis and the full amount of tax is paid on or before January 31. FUTA payments are made quarterly to a federal depository bank if the total amount due exceeds $500. </a:t>
            </a:r>
          </a:p>
          <a:p>
            <a:endParaRPr lang="en-US" dirty="0" smtClean="0"/>
          </a:p>
          <a:p>
            <a:r>
              <a:rPr lang="en-US" dirty="0" smtClean="0"/>
              <a:t>If</a:t>
            </a:r>
            <a:r>
              <a:rPr lang="en-US" baseline="0" dirty="0" smtClean="0"/>
              <a:t> </a:t>
            </a:r>
            <a:r>
              <a:rPr lang="en-US" dirty="0" smtClean="0"/>
              <a:t>$500 or less is due, the taxes are remitted annually. Requirements for paying and reporting state unemployment taxes (SUTA) vary depending on the laws of each state. Most states require quarterly payments and reports.</a:t>
            </a:r>
          </a:p>
          <a:p>
            <a:r>
              <a:rPr lang="en-US" dirty="0" smtClean="0"/>
              <a:t> </a:t>
            </a:r>
          </a:p>
          <a:p>
            <a:r>
              <a:rPr lang="en-US" b="1" dirty="0" smtClean="0"/>
              <a:t>Reporting Wages and Salaries  </a:t>
            </a:r>
            <a:r>
              <a:rPr lang="en-US" dirty="0" smtClean="0"/>
              <a:t>Employers are required to give each employee an annual report of his or her wages subject to FICA and federal income taxes along with the amounts of these taxes withheld. This report is called a </a:t>
            </a:r>
            <a:r>
              <a:rPr lang="en-US" i="1" dirty="0" smtClean="0"/>
              <a:t>Wage and Tax Statement, </a:t>
            </a:r>
            <a:r>
              <a:rPr lang="en-US" dirty="0" smtClean="0"/>
              <a:t>or </a:t>
            </a:r>
            <a:r>
              <a:rPr lang="en-US" b="1" dirty="0" smtClean="0"/>
              <a:t>Form W-2. </a:t>
            </a:r>
            <a:r>
              <a:rPr lang="en-US" dirty="0" smtClean="0"/>
              <a:t>It must be given to employees before January 31 following the year covered by the report. </a:t>
            </a:r>
          </a:p>
          <a:p>
            <a:endParaRPr lang="en-US" altLang="en-US" sz="1000" dirty="0" smtClean="0">
              <a:cs typeface="Arial" charset="0"/>
            </a:endParaRPr>
          </a:p>
          <a:p>
            <a:r>
              <a:rPr lang="en-US" b="1" dirty="0" smtClean="0"/>
              <a:t>Payroll Records  </a:t>
            </a:r>
            <a:r>
              <a:rPr lang="en-US" dirty="0" smtClean="0"/>
              <a:t>Employers must keep payroll records in addition to reporting and paying taxes. These records usually include a payroll register and an individual earnings report for each employee.</a:t>
            </a:r>
          </a:p>
          <a:p>
            <a:r>
              <a:rPr lang="en-US" dirty="0" smtClean="0"/>
              <a:t/>
            </a:r>
            <a:br>
              <a:rPr lang="en-US" dirty="0" smtClean="0"/>
            </a:br>
            <a:r>
              <a:rPr lang="en-US" b="1" dirty="0" smtClean="0"/>
              <a:t>Computing Federal Income Taxes </a:t>
            </a:r>
            <a:r>
              <a:rPr lang="en-US" dirty="0" smtClean="0"/>
              <a:t>To compute the amount of taxes withheld from each employee’s wages, we need to determine both the employee’s wages earned and the employee’s number of </a:t>
            </a:r>
            <a:r>
              <a:rPr lang="en-US" i="1" dirty="0" smtClean="0"/>
              <a:t>withholding allowances. </a:t>
            </a:r>
            <a:r>
              <a:rPr lang="en-US" dirty="0" smtClean="0"/>
              <a:t>Each employee records the number of withholding allowances claimed on a withholding allowance certificate, </a:t>
            </a:r>
            <a:r>
              <a:rPr lang="en-US" b="1" dirty="0" smtClean="0"/>
              <a:t>Form W-4, </a:t>
            </a:r>
            <a:r>
              <a:rPr lang="en-US" dirty="0" smtClean="0"/>
              <a:t>filed with the employer. When the number of withholding allowances increases, the amount of income taxes withheld decreases.</a:t>
            </a:r>
          </a:p>
          <a:p>
            <a:endParaRPr lang="en-US" altLang="en-US" sz="1000" dirty="0" smtClean="0">
              <a:cs typeface="Arial" charset="0"/>
            </a:endParaRPr>
          </a:p>
          <a:p>
            <a:r>
              <a:rPr lang="en-US" dirty="0" smtClean="0"/>
              <a:t>Employers often use a </a:t>
            </a:r>
            <a:r>
              <a:rPr lang="en-US" b="1" dirty="0" smtClean="0"/>
              <a:t>wage bracket withholding table </a:t>
            </a:r>
            <a:r>
              <a:rPr lang="en-US" dirty="0" smtClean="0"/>
              <a:t>to compute the federal income taxes withheld from each employee’s gross pay. </a:t>
            </a:r>
            <a:endParaRPr lang="en-US" altLang="en-US" sz="1000" dirty="0" smtClean="0">
              <a:cs typeface="Arial" charset="0"/>
            </a:endParaRPr>
          </a:p>
        </p:txBody>
      </p:sp>
    </p:spTree>
    <p:extLst>
      <p:ext uri="{BB962C8B-B14F-4D97-AF65-F5344CB8AC3E}">
        <p14:creationId xmlns:p14="http://schemas.microsoft.com/office/powerpoint/2010/main" val="31948206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151555" name="Rectangle 3"/>
          <p:cNvSpPr>
            <a:spLocks noGrp="1" noChangeArrowheads="1"/>
          </p:cNvSpPr>
          <p:nvPr>
            <p:ph type="body" idx="1"/>
          </p:nvPr>
        </p:nvSpPr>
        <p:spPr bwMode="auto">
          <a:xfrm>
            <a:off x="943610" y="4447461"/>
            <a:ext cx="5504392" cy="4915614"/>
          </a:xfrm>
          <a:noFill/>
        </p:spPr>
        <p:txBody>
          <a:bodyPr/>
          <a:lstStyle/>
          <a:p>
            <a:r>
              <a:rPr lang="en-US" b="1" dirty="0" smtClean="0"/>
              <a:t>Income Tax Liabilities </a:t>
            </a:r>
            <a:r>
              <a:rPr lang="en-US" dirty="0" smtClean="0"/>
              <a:t>Corporations are subject to income taxes and must estimate their income tax liability when preparing financial statements. Since income tax expense is created by earning income, a liability is incurred when income is earned. This tax must be paid quarterly under federal regulations. To illustrate, consider a corporation that prepares monthly financial statements. Based on its income in </a:t>
            </a:r>
            <a:r>
              <a:rPr lang="en-US" smtClean="0"/>
              <a:t>January 2017, </a:t>
            </a:r>
            <a:r>
              <a:rPr lang="en-US" dirty="0" smtClean="0"/>
              <a:t>this corporation estimates that it owes income taxes of $12,100. The first adjusting entry records this estimate.</a:t>
            </a:r>
          </a:p>
          <a:p>
            <a:endParaRPr lang="en-US" dirty="0" smtClean="0"/>
          </a:p>
          <a:p>
            <a:r>
              <a:rPr lang="en-US" dirty="0" smtClean="0"/>
              <a:t>The tax liability is recorded each month until the first quarterly payment is made. If the company’s estimated taxes for this first quarter total $30,000, the entry to record its payment is shown second.</a:t>
            </a:r>
          </a:p>
          <a:p>
            <a:endParaRPr lang="en-US" dirty="0" smtClean="0"/>
          </a:p>
          <a:p>
            <a:r>
              <a:rPr lang="en-US" dirty="0" smtClean="0"/>
              <a:t>This process of accruing and then paying estimated income taxes continues through the year. When annual financial statements are prepared at year-end, the corporation knows its actual total income and the actual amount of income taxes it must pay. This information allows it to properly record income taxes expense for the fourth quarter so that the total of the four quarters’ expense amounts equals the actual taxes paid to the government.</a:t>
            </a:r>
          </a:p>
          <a:p>
            <a:endParaRPr lang="en-US" altLang="en-US" sz="1100" dirty="0" smtClean="0">
              <a:cs typeface="Arial" charset="0"/>
            </a:endParaRPr>
          </a:p>
        </p:txBody>
      </p:sp>
    </p:spTree>
    <p:extLst>
      <p:ext uri="{BB962C8B-B14F-4D97-AF65-F5344CB8AC3E}">
        <p14:creationId xmlns:p14="http://schemas.microsoft.com/office/powerpoint/2010/main" val="26516456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613443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8547"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8548"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8549"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8550"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8551"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855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08553"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b="1" dirty="0" smtClean="0"/>
              <a:t>Domino’s Pizza</a:t>
            </a:r>
            <a:r>
              <a:rPr lang="en-US" dirty="0" smtClean="0"/>
              <a:t>, for instance, reports long-term liabilities of $2,224 million. They are reported after current liabilities. A single liability also can be divided between the current and noncurrent sections if a company expects to make payments toward it in both the short and long term. Domino’s reports long-term debt, $2,181 million; and current portion of long-term debt, $59 million. The second item is reported in current liabilities. We sometimes see liabilities that do not have a fixed due date but instead are payable on the creditor’s demand. These are reported as current liabilities because of the possibility of payment in the near term. This slide shows amounts of current liabilities and as a percent of total liabilities for selected companies.</a:t>
            </a:r>
          </a:p>
          <a:p>
            <a:endParaRPr lang="en-US" altLang="en-US" sz="1200" b="0" i="0" kern="1200" dirty="0" smtClean="0">
              <a:solidFill>
                <a:schemeClr val="tx1"/>
              </a:solidFill>
              <a:effectLst/>
              <a:latin typeface="+mn-lt"/>
              <a:ea typeface="ＭＳ Ｐゴシック" pitchFamily="-84" charset="-128"/>
            </a:endParaRPr>
          </a:p>
          <a:p>
            <a:endParaRPr lang="en-US" altLang="en-US" dirty="0" smtClean="0"/>
          </a:p>
        </p:txBody>
      </p:sp>
    </p:spTree>
    <p:extLst>
      <p:ext uri="{BB962C8B-B14F-4D97-AF65-F5344CB8AC3E}">
        <p14:creationId xmlns:p14="http://schemas.microsoft.com/office/powerpoint/2010/main" val="3808122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957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957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9573"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957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957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0957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09577"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smtClean="0"/>
              <a:t>Accounting for liabilities involves addressing three important questions: Whom to pay? When to pay? How much to pay? Answers to these questions are often decided when a liability is incurred. For example, if a company has a $100 account payable to a specific individual, payable on March 15, the answers are clear. The company knows whom to pay, when to pay, and how much to pay. However, the answers to one or more of these questions are uncertain for some liabilities.</a:t>
            </a:r>
          </a:p>
          <a:p>
            <a:endParaRPr lang="en-US" altLang="en-US" dirty="0" smtClean="0"/>
          </a:p>
          <a:p>
            <a:endParaRPr lang="en-US" altLang="en-US" dirty="0" smtClean="0"/>
          </a:p>
        </p:txBody>
      </p:sp>
    </p:spTree>
    <p:extLst>
      <p:ext uri="{BB962C8B-B14F-4D97-AF65-F5344CB8AC3E}">
        <p14:creationId xmlns:p14="http://schemas.microsoft.com/office/powerpoint/2010/main" val="3704948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3566923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0595"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0596"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0597"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0598"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0599"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ＭＳ Ｐゴシック" pitchFamily="-84" charset="-128"/>
            </a:endParaRPr>
          </a:p>
        </p:txBody>
      </p:sp>
      <p:sp>
        <p:nvSpPr>
          <p:cNvPr id="110600"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10601"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dirty="0" smtClean="0"/>
              <a:t>Most liabilities arise from situations with little uncertainty. They are set by agreements, contracts, or laws and are measurable. These liabilities are </a:t>
            </a:r>
            <a:r>
              <a:rPr lang="en-US" b="1" dirty="0" smtClean="0"/>
              <a:t>known liabilities, </a:t>
            </a:r>
            <a:r>
              <a:rPr lang="en-US" dirty="0" smtClean="0"/>
              <a:t>also called </a:t>
            </a:r>
            <a:r>
              <a:rPr lang="en-US" i="1" dirty="0" smtClean="0"/>
              <a:t>definitely determinable liabilities. </a:t>
            </a:r>
            <a:r>
              <a:rPr lang="en-US" dirty="0" smtClean="0"/>
              <a:t>Known liabilities include accounts payable, notes payable, payroll, sales taxes, unearned revenues, and leases. </a:t>
            </a:r>
          </a:p>
          <a:p>
            <a:r>
              <a:rPr lang="en-US" altLang="en-US" dirty="0" smtClean="0"/>
              <a:t/>
            </a:r>
            <a:br>
              <a:rPr lang="en-US" altLang="en-US" dirty="0" smtClean="0"/>
            </a:br>
            <a:r>
              <a:rPr lang="en-US" altLang="en-US" dirty="0" smtClean="0"/>
              <a:t/>
            </a:r>
            <a:br>
              <a:rPr lang="en-US" altLang="en-US" dirty="0" smtClean="0"/>
            </a:br>
            <a:endParaRPr lang="en-US" altLang="en-US" dirty="0" smtClean="0"/>
          </a:p>
          <a:p>
            <a:endParaRPr lang="en-US" altLang="en-US" dirty="0" smtClean="0"/>
          </a:p>
        </p:txBody>
      </p:sp>
    </p:spTree>
    <p:extLst>
      <p:ext uri="{BB962C8B-B14F-4D97-AF65-F5344CB8AC3E}">
        <p14:creationId xmlns:p14="http://schemas.microsoft.com/office/powerpoint/2010/main" val="2488399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1600" dirty="0" smtClean="0">
                <a:solidFill>
                  <a:srgbClr val="953735"/>
                </a:solidFill>
              </a:rPr>
              <a:t>PowerPoint Authors:</a:t>
            </a:r>
          </a:p>
          <a:p>
            <a:pPr eaLnBrk="1" hangingPunct="1">
              <a:defRPr/>
            </a:pPr>
            <a:r>
              <a:rPr lang="en-US" altLang="en-US" sz="1600" dirty="0" smtClean="0">
                <a:solidFill>
                  <a:srgbClr val="953735"/>
                </a:solidFill>
              </a:rPr>
              <a:t>	Susan Coomer Galbreath, Ph.D., CPA</a:t>
            </a:r>
          </a:p>
          <a:p>
            <a:pPr eaLnBrk="1" hangingPunct="1">
              <a:defRPr/>
            </a:pPr>
            <a:r>
              <a:rPr lang="en-US" altLang="en-US" sz="1600" dirty="0" smtClean="0">
                <a:solidFill>
                  <a:srgbClr val="953735"/>
                </a:solidFill>
              </a:rPr>
              <a:t>	Charles W. Caldwell, D.B.A., CMA</a:t>
            </a:r>
          </a:p>
          <a:p>
            <a:pPr eaLnBrk="1" hangingPunct="1">
              <a:defRPr/>
            </a:pPr>
            <a:r>
              <a:rPr lang="en-US" altLang="en-US" sz="1600" dirty="0" smtClean="0">
                <a:solidFill>
                  <a:srgbClr val="953735"/>
                </a:solidFill>
              </a:rPr>
              <a:t>	Jon A. Booker, Ph.D., CPA, CIA</a:t>
            </a:r>
          </a:p>
          <a:p>
            <a:pPr eaLnBrk="1" hangingPunct="1">
              <a:defRPr/>
            </a:pPr>
            <a:r>
              <a:rPr lang="en-US" altLang="en-US" sz="1600" dirty="0" smtClean="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000" i="1" dirty="0" smtClean="0">
                <a:solidFill>
                  <a:srgbClr val="953735"/>
                </a:solidFill>
                <a:latin typeface="Times" pitchFamily="-84" charset="0"/>
                <a:ea typeface="ＭＳ Ｐゴシック" pitchFamily="-8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srcRect/>
          <a:stretch>
            <a:fillRect/>
          </a:stretch>
        </p:blipFill>
        <p:spPr bwMode="auto">
          <a:xfrm>
            <a:off x="5638800" y="3886200"/>
            <a:ext cx="3205163" cy="21574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pPr>
              <a:defRPr/>
            </a:pPr>
            <a:fld id="{2EB99EF4-267E-48FF-8F24-39DD454FF633}" type="datetime1">
              <a:rPr lang="en-US" smtClean="0"/>
              <a:pPr>
                <a:defRPr/>
              </a:pPr>
              <a:t>1/1/2018</a:t>
            </a:fld>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A2D64276-551F-401A-9D53-F3F5EAA3F5E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B4106C-AEFE-4F38-8A0A-0E9FE2B763B0}"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FD16205-B38A-4D9D-B1F0-5F2FCC7832C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3C43B9-985C-4155-9ED6-D915FA96D710}"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4812E83-5298-4600-804F-E5B321288FF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8D54CDB-70B3-4A12-8321-41875F0A68A3}"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8BF24EB-5024-4A0A-A472-AF1EB45ECFFB}" type="slidenum">
              <a:rPr lang="en-US"/>
              <a:pPr>
                <a:defRPr/>
              </a:pPr>
              <a:t>‹#›</a:t>
            </a:fld>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A7161D0-BEA9-4B83-B160-37C167EB4103}"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7AF7E92-ED83-453B-821F-3E0DE6A90C5F}" type="slidenum">
              <a:rPr lang="en-US"/>
              <a:pPr>
                <a:defRPr/>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4EEA0AB-D592-4579-A54F-CA1371B4CD70}"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8C17D1A-0862-47C7-AC2F-3139C731A508}" type="slidenum">
              <a:rPr lang="en-US"/>
              <a:pPr>
                <a:defRPr/>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496868F-1B3A-47B6-811C-388748FF4007}"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A7A4970-29E9-411C-9DAC-4E3A911390EE}" type="slidenum">
              <a:rPr lang="en-US"/>
              <a:pPr>
                <a:defRPr/>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4C2A35A-CFEE-4BB5-BB3C-BF732E2FC832}"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E86ACFD-7A5B-41DA-AF91-B06EEB6BC636}" type="slidenum">
              <a:rPr lang="en-US"/>
              <a:pPr>
                <a:defRPr/>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0393A6F-1117-4C98-A954-EB9960E1ED00}"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A941236-6186-4A00-860F-C529FDB4247B}" type="slidenum">
              <a:rPr lang="en-US"/>
              <a:pPr>
                <a:defRPr/>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D79D942-9678-4AC6-B81E-125EB78711E5}"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75AB8A7-BCEA-4822-992F-0561ABBA57E4}"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1B618F-4DD0-425C-AEF8-15432432EB9F}"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893F855-7302-490A-9B19-2099D8824147}"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E66AAEE-D392-4C87-ABAB-E27EEC517291}"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D932DD5-4713-42C2-B54E-E8A6EF92691E}" type="slidenum">
              <a:rPr lang="en-US"/>
              <a:pPr>
                <a:defRPr/>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AC69B0A-FB82-45F2-81BD-E04C35EA5EF3}"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A207E2E-F07F-4924-A194-4BAADD7AE15E}" type="slidenum">
              <a:rPr lang="en-US"/>
              <a:pPr>
                <a:defRPr/>
              </a:pPr>
              <a:t>‹#›</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807869C-776D-4ABA-9EFD-A2EAB286733B}"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52B5999-14F2-4211-85D3-0675AF07F605}" type="slidenum">
              <a:rPr lang="en-US"/>
              <a:pPr>
                <a:defRPr/>
              </a:pPr>
              <a:t>‹#›</a:t>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6F55D70-B087-40E7-8F57-90FB6A967B87}"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A36ED51-B84C-43E4-8CBC-55522BD1803D}" type="slidenum">
              <a:rPr lang="en-US"/>
              <a:pPr>
                <a:defRPr/>
              </a:pPr>
              <a:t>‹#›</a:t>
            </a:fld>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852BEFB-BC59-4AFC-8EE9-86D1B69285C3}"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2A19857-9DDB-491D-AE0B-CFE151DDD39D}" type="slidenum">
              <a:rPr lang="en-US"/>
              <a:pPr>
                <a:defRPr/>
              </a:pPr>
              <a:t>‹#›</a:t>
            </a:fld>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6A1E5FD-F3F6-44F1-B882-CF332D889932}"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B8DF6F7-93B9-4650-A2D8-3196E98F85FC}" type="slidenum">
              <a:rPr lang="en-US"/>
              <a:pPr>
                <a:defRPr/>
              </a:pPr>
              <a:t>‹#›</a:t>
            </a:fld>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2D13C97-BD49-4B6E-A450-45D17741778D}"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C7F1207-72BE-4D20-BE81-19087009A9B0}"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913054D-D5CC-445E-986A-C3717E4F3221}"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01E265F-B7C4-49CD-826B-EA2060D2F87D}"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B18DF32-4332-4DAF-A931-3916ABF6805A}"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948BCF2-D6C2-43B2-B13F-93CBC5E1B23B}" type="slidenum">
              <a:rPr lang="en-US"/>
              <a:pPr>
                <a:defRPr/>
              </a:pPr>
              <a:t>‹#›</a:t>
            </a:fld>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44AAD94-75A4-4A10-95C4-E18350D0FB58}"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9B727C1-F145-477C-B68C-3AA67EC0DE9E}" type="slidenum">
              <a:rPr lang="en-US"/>
              <a:pPr>
                <a:defRPr/>
              </a:pPr>
              <a:t>‹#›</a:t>
            </a:fld>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9DFBBB9-3588-439F-B76A-25606F59390A}"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E42E610-B873-4466-B43E-1A12B495D55D}" type="slidenum">
              <a:rPr lang="en-US"/>
              <a:pPr>
                <a:defRPr/>
              </a:pPr>
              <a:t>‹#›</a:t>
            </a:fld>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38D5275-6E4D-40CB-8BFC-F5DE37DDCAD1}"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E6634CB-5D1E-450E-88D7-E9B8C276E8E6}" type="slidenum">
              <a:rPr lang="en-US"/>
              <a:pPr>
                <a:defRPr/>
              </a:pPr>
              <a:t>‹#›</a:t>
            </a:fld>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4BB9F0B-4259-4606-8737-0C871039646D}"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AF02F94-0AF4-4946-AEE2-8F9FB12E3E8E}" type="slidenum">
              <a:rPr lang="en-US"/>
              <a:pPr>
                <a:defRPr/>
              </a:pPr>
              <a:t>‹#›</a:t>
            </a:fld>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8050BB3-5E00-4E12-A05A-AF1AC875631C}"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BFABBB1-41F7-4BAC-B7A5-CEB49E8AD700}" type="slidenum">
              <a:rPr lang="en-US"/>
              <a:pPr>
                <a:defRPr/>
              </a:pPr>
              <a:t>‹#›</a:t>
            </a:fld>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9EDB92E-4D9E-46F5-9BBF-5659F201BCE3}"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0FF28D3-853B-4D14-BDBD-F4EDC9293A46}" type="slidenum">
              <a:rPr lang="en-US"/>
              <a:pPr>
                <a:defRPr/>
              </a:pPr>
              <a:t>‹#›</a:t>
            </a:fld>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DA4201E-9E1B-424F-9E92-3A811EC00392}"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0BDFF5E-0F26-403C-8F5E-ECDB940C8C5C}" type="slidenum">
              <a:rPr lang="en-US"/>
              <a:pPr>
                <a:defRPr/>
              </a:pPr>
              <a:t>‹#›</a:t>
            </a:fld>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E450F4A-C62D-4625-A5B7-FE49CC8DC578}"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D9DAF71-30E9-424E-96BF-80D28EFA0C7C}" type="slidenum">
              <a:rPr lang="en-US"/>
              <a:pPr>
                <a:defRPr/>
              </a:pPr>
              <a:t>‹#›</a:t>
            </a:fld>
            <a:endParaRPr lang="en-US"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C4A1A1F-0239-42E2-A18C-980AB5578483}"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2C811F2-D74E-4B76-B811-99E38F289B78}"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495C830-A973-45D2-8E19-E06D181DCC61}" type="datetime1">
              <a:rPr lang="en-US" smtClean="0"/>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0313438-6C87-4A7A-9E1E-90CC403C885A}"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F52C284-356A-4822-B978-2899996BC958}"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711F67E-D5D9-484E-8687-EAC449D2273B}" type="slidenum">
              <a:rPr lang="en-US"/>
              <a:pPr>
                <a:defRPr/>
              </a:pPr>
              <a:t>‹#›</a:t>
            </a:fld>
            <a:endParaRPr lang="en-US" dirty="0"/>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3F8BB81-022D-4350-BEA6-8AC5D4E10051}"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BC951CA-21B6-4378-9955-557AFD8779E9}" type="slidenum">
              <a:rPr lang="en-US"/>
              <a:pPr>
                <a:defRPr/>
              </a:pPr>
              <a:t>‹#›</a:t>
            </a:fld>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C642164-6FD9-42B3-A0A9-25B572C8BB56}"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80BD85E-2012-4FDC-B35C-D7B4A129DFED}" type="slidenum">
              <a:rPr lang="en-US"/>
              <a:pPr>
                <a:defRPr/>
              </a:pPr>
              <a:t>‹#›</a:t>
            </a:fld>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E498670-6818-4B03-BB60-1D24128B6B40}"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A4027C6-72FE-4018-853A-76ADF2DAB19F}" type="slidenum">
              <a:rPr lang="en-US"/>
              <a:pPr>
                <a:defRPr/>
              </a:pPr>
              <a:t>‹#›</a:t>
            </a:fld>
            <a:endParaRPr lang="en-US"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88BE35B-7C68-4187-8B8E-AF86DB66E67C}"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6A3DFE6-50D3-4E70-B287-DB56D140E5D8}" type="slidenum">
              <a:rPr lang="en-US"/>
              <a:pPr>
                <a:defRPr/>
              </a:pPr>
              <a:t>‹#›</a:t>
            </a:fld>
            <a:endParaRPr lang="en-US" dirty="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42BF0A7-E406-4810-BADA-520ACCC64DF7}"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E68DD40-3C46-4ECD-B962-06CC97F1551E}" type="slidenum">
              <a:rPr lang="en-US"/>
              <a:pPr>
                <a:defRPr/>
              </a:pPr>
              <a:t>‹#›</a:t>
            </a:fld>
            <a:endParaRPr lang="en-US" dirty="0"/>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492DE95-34E5-47D3-92C6-6A5A4BF5166C}"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10AB30F-230F-41E3-9313-24E00D9EB996}" type="slidenum">
              <a:rPr lang="en-US"/>
              <a:pPr>
                <a:defRPr/>
              </a:pPr>
              <a:t>‹#›</a:t>
            </a:fld>
            <a:endParaRPr lang="en-US" dirty="0"/>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241FE2E-2A71-4B1F-9A19-FF8D3869FF06}"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787CC20-5996-447A-AB64-9FA25D4A974A}" type="slidenum">
              <a:rPr lang="en-US"/>
              <a:pPr>
                <a:defRPr/>
              </a:pPr>
              <a:t>‹#›</a:t>
            </a:fld>
            <a:endParaRPr lang="en-US" dirty="0"/>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5B51DB9-BA6E-407E-8B5B-465E329E2287}"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F1B64FE-2D8C-4DC0-B055-1593EF4505EE}" type="slidenum">
              <a:rPr lang="en-US"/>
              <a:pPr>
                <a:defRPr/>
              </a:pPr>
              <a:t>‹#›</a:t>
            </a:fld>
            <a:endParaRPr lang="en-US" dirty="0"/>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897260D-3096-496F-A33A-43F68E9DD05C}"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BA36DEE-6459-40BD-A437-3D2467D297CF}"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5420450-9C78-41A5-B27D-54FC441FA2CE}" type="datetime1">
              <a:rPr lang="en-US" smtClean="0"/>
              <a:pPr>
                <a:defRPr/>
              </a:pPr>
              <a:t>1/1/2018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F497A6A-46DF-4A37-B860-07458E0A7640}"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9482A61-8B21-4C5B-9EF3-1B8CE64AC303}"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7C30A4E-A635-4F77-94D2-6B56F3ADAEEE}" type="slidenum">
              <a:rPr lang="en-US"/>
              <a:pPr>
                <a:defRPr/>
              </a:pPr>
              <a:t>‹#›</a:t>
            </a:fld>
            <a:endParaRPr lang="en-US" dirty="0"/>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A60307F-F152-4BD2-B01C-C96096985F16}"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AEE7127-345C-4AB1-BF12-575B70AD1065}" type="slidenum">
              <a:rPr lang="en-US"/>
              <a:pPr>
                <a:defRPr/>
              </a:pPr>
              <a:t>‹#›</a:t>
            </a:fld>
            <a:endParaRPr lang="en-US" dirty="0"/>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412FA16-D2B0-4E4E-AACA-40D497BE2F92}"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71B7300-7DAF-49DF-9462-849C12612BAD}" type="slidenum">
              <a:rPr lang="en-US"/>
              <a:pPr>
                <a:defRPr/>
              </a:pPr>
              <a:t>‹#›</a:t>
            </a:fld>
            <a:endParaRPr lang="en-US" dirty="0"/>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F573450-D89F-4BA3-A2DB-8D070284E0BA}"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7C79B68-EF1C-42C6-8DB4-B04153380D47}" type="slidenum">
              <a:rPr lang="en-US"/>
              <a:pPr>
                <a:defRPr/>
              </a:pPr>
              <a:t>‹#›</a:t>
            </a:fld>
            <a:endParaRPr lang="en-US" dirty="0"/>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9D4AAFD-14C6-4F51-B4D3-E28F9AD5AB16}"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347A034-D193-4E0A-A0D5-42F0996320A6}" type="slidenum">
              <a:rPr lang="en-US"/>
              <a:pPr>
                <a:defRPr/>
              </a:pPr>
              <a:t>‹#›</a:t>
            </a:fld>
            <a:endParaRPr lang="en-US" dirty="0"/>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DE07926-C375-40D2-B138-42E42231480A}"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108D26D-9A71-4F5E-8E97-1E4AA44FA143}" type="slidenum">
              <a:rPr lang="en-US"/>
              <a:pPr>
                <a:defRPr/>
              </a:pPr>
              <a:t>‹#›</a:t>
            </a:fld>
            <a:endParaRPr lang="en-US" dirty="0"/>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4B247A8-6D10-4E0B-9C20-FC6241F2A978}"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437FDAE-CC86-41D1-8635-CA53D18B2417}" type="slidenum">
              <a:rPr lang="en-US"/>
              <a:pPr>
                <a:defRPr/>
              </a:pPr>
              <a:t>‹#›</a:t>
            </a:fld>
            <a:endParaRPr lang="en-US" dirty="0"/>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8CB6A4B-21A8-47DA-8F33-B9FEDEF6ECE3}"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BBCBC25-9C39-4D79-8126-F6C46708BEAD}" type="slidenum">
              <a:rPr lang="en-US"/>
              <a:pPr>
                <a:defRPr/>
              </a:pPr>
              <a:t>‹#›</a:t>
            </a:fld>
            <a:endParaRPr lang="en-US" dirty="0"/>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636F5B2-8C0C-4747-AA03-F83824600571}"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BB86126-7E6B-4214-8164-B40B0680EFF7}" type="slidenum">
              <a:rPr lang="en-US"/>
              <a:pPr>
                <a:defRPr/>
              </a:pPr>
              <a:t>‹#›</a:t>
            </a:fld>
            <a:endParaRPr lang="en-US" dirty="0"/>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F56B29B-2587-4892-8C4B-CA0873FDF905}"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0930822-0668-4DBE-80CA-1FA885BBE5A6}"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38EAB14-3B29-497D-BC60-B8FBEFEF3114}" type="datetime1">
              <a:rPr lang="en-US" smtClean="0"/>
              <a:pPr>
                <a:defRPr/>
              </a:pPr>
              <a:t>1/1/2018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2AB13E1-0154-4F40-B4BA-A2EE81E096D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07EB97-D242-4589-A468-749DA07828AB}" type="datetime1">
              <a:rPr lang="en-US" smtClean="0"/>
              <a:pPr>
                <a:defRPr/>
              </a:pPr>
              <a:t>1/1/2018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0B2ECB3-9D41-4379-A4B3-68BA8555101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8ADAEF-5898-4C9B-80EB-9AAF5006C23F}" type="datetime1">
              <a:rPr lang="en-US" smtClean="0"/>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DCD8A21-9725-4105-B7D4-089B33EC57B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24B52E-205B-4FB5-A4C4-F88869189297}" type="datetime1">
              <a:rPr lang="en-US" smtClean="0"/>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CBC382D-D40D-45DF-9FB3-7B2B76FC8C8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9EB4EC27-5595-4A29-BA04-60219FE74872}"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D891A689-0803-4CCF-ACBA-2A1354482F94}" type="slidenum">
              <a:rPr lang="en-US"/>
              <a:pPr>
                <a:defRPr/>
              </a:pPr>
              <a:t>‹#›</a:t>
            </a:fld>
            <a:endParaRPr lang="en-US" dirty="0"/>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p>
            <a:pPr algn="ctr">
              <a:defRPr/>
            </a:pPr>
            <a:r>
              <a:rPr lang="en-US" sz="1000" dirty="0">
                <a:solidFill>
                  <a:schemeClr val="bg1"/>
                </a:solidFill>
                <a:latin typeface="Calibri" pitchFamily="-84" charset="0"/>
              </a:rPr>
              <a:t>11 - </a:t>
            </a:r>
            <a:fld id="{EBA22FDC-2EC4-4C71-81B8-15F6E812B458}" type="slidenum">
              <a:rPr lang="en-US" sz="1000">
                <a:solidFill>
                  <a:schemeClr val="bg1"/>
                </a:solidFill>
                <a:latin typeface="Calibri" pitchFamily="-84" charset="0"/>
              </a:rPr>
              <a:pPr algn="ctr">
                <a:defRPr/>
              </a:pPr>
              <a:t>‹#›</a:t>
            </a:fld>
            <a:endParaRPr lang="en-US" sz="1000" dirty="0">
              <a:solidFill>
                <a:schemeClr val="bg1"/>
              </a:solidFill>
              <a:latin typeface="Calibri" pitchFamily="-84" charset="0"/>
            </a:endParaRPr>
          </a:p>
        </p:txBody>
      </p:sp>
    </p:spTree>
  </p:cSld>
  <p:clrMap bg1="lt1" tx1="dk1" bg2="lt2" tx2="dk2" accent1="accent1" accent2="accent2" accent3="accent3" accent4="accent4" accent5="accent5" accent6="accent6" hlink="hlink" folHlink="folHlink"/>
  <p:sldLayoutIdLst>
    <p:sldLayoutId id="2147484252"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 id="2147484253"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E24F63AC-0274-4A53-8724-3337B30A99D1}"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1F35AA77-E703-439A-B68B-5C83E95B5F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 id="2147484265" r:id="rId12"/>
    <p:sldLayoutId id="2147484266" r:id="rId13"/>
    <p:sldLayoutId id="2147484267" r:id="rId14"/>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2AE4C466-8AA2-44DD-84A6-30A6F3C3A78A}"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9C84E529-7172-40D3-90C7-B9A3CF3D60A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84" charset="0"/>
        </a:defRPr>
      </a:lvl2pPr>
      <a:lvl3pPr algn="ctr" rtl="0" fontAlgn="base">
        <a:spcBef>
          <a:spcPct val="0"/>
        </a:spcBef>
        <a:spcAft>
          <a:spcPct val="0"/>
        </a:spcAft>
        <a:defRPr sz="4400">
          <a:solidFill>
            <a:schemeClr val="tx1"/>
          </a:solidFill>
          <a:latin typeface="Calibri" pitchFamily="-84" charset="0"/>
        </a:defRPr>
      </a:lvl3pPr>
      <a:lvl4pPr algn="ctr" rtl="0" fontAlgn="base">
        <a:spcBef>
          <a:spcPct val="0"/>
        </a:spcBef>
        <a:spcAft>
          <a:spcPct val="0"/>
        </a:spcAft>
        <a:defRPr sz="4400">
          <a:solidFill>
            <a:schemeClr val="tx1"/>
          </a:solidFill>
          <a:latin typeface="Calibri" pitchFamily="-84" charset="0"/>
        </a:defRPr>
      </a:lvl4pPr>
      <a:lvl5pPr algn="ctr" rtl="0" fontAlgn="base">
        <a:spcBef>
          <a:spcPct val="0"/>
        </a:spcBef>
        <a:spcAft>
          <a:spcPct val="0"/>
        </a:spcAft>
        <a:defRPr sz="4400">
          <a:solidFill>
            <a:schemeClr val="tx1"/>
          </a:solidFill>
          <a:latin typeface="Calibri" pitchFamily="-84" charset="0"/>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EF58F096-E29C-45A6-9FE7-ED64D7472BEF}"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E1B53001-9B20-48D7-A2D1-50928E96090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84" charset="0"/>
        </a:defRPr>
      </a:lvl2pPr>
      <a:lvl3pPr algn="ctr" rtl="0" fontAlgn="base">
        <a:spcBef>
          <a:spcPct val="0"/>
        </a:spcBef>
        <a:spcAft>
          <a:spcPct val="0"/>
        </a:spcAft>
        <a:defRPr sz="4400">
          <a:solidFill>
            <a:schemeClr val="tx1"/>
          </a:solidFill>
          <a:latin typeface="Calibri" pitchFamily="-84" charset="0"/>
        </a:defRPr>
      </a:lvl3pPr>
      <a:lvl4pPr algn="ctr" rtl="0" fontAlgn="base">
        <a:spcBef>
          <a:spcPct val="0"/>
        </a:spcBef>
        <a:spcAft>
          <a:spcPct val="0"/>
        </a:spcAft>
        <a:defRPr sz="4400">
          <a:solidFill>
            <a:schemeClr val="tx1"/>
          </a:solidFill>
          <a:latin typeface="Calibri" pitchFamily="-84" charset="0"/>
        </a:defRPr>
      </a:lvl4pPr>
      <a:lvl5pPr algn="ctr" rtl="0" fontAlgn="base">
        <a:spcBef>
          <a:spcPct val="0"/>
        </a:spcBef>
        <a:spcAft>
          <a:spcPct val="0"/>
        </a:spcAft>
        <a:defRPr sz="4400">
          <a:solidFill>
            <a:schemeClr val="tx1"/>
          </a:solidFill>
          <a:latin typeface="Calibri" pitchFamily="-84" charset="0"/>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FA1378A7-5C62-43D7-A332-44EA45E30719}"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72E30AAF-8A1D-4303-9B32-564DF4E0F64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84" charset="0"/>
        </a:defRPr>
      </a:lvl2pPr>
      <a:lvl3pPr algn="ctr" rtl="0" fontAlgn="base">
        <a:spcBef>
          <a:spcPct val="0"/>
        </a:spcBef>
        <a:spcAft>
          <a:spcPct val="0"/>
        </a:spcAft>
        <a:defRPr sz="4400">
          <a:solidFill>
            <a:schemeClr val="tx1"/>
          </a:solidFill>
          <a:latin typeface="Calibri" pitchFamily="-84" charset="0"/>
        </a:defRPr>
      </a:lvl3pPr>
      <a:lvl4pPr algn="ctr" rtl="0" fontAlgn="base">
        <a:spcBef>
          <a:spcPct val="0"/>
        </a:spcBef>
        <a:spcAft>
          <a:spcPct val="0"/>
        </a:spcAft>
        <a:defRPr sz="4400">
          <a:solidFill>
            <a:schemeClr val="tx1"/>
          </a:solidFill>
          <a:latin typeface="Calibri" pitchFamily="-84" charset="0"/>
        </a:defRPr>
      </a:lvl4pPr>
      <a:lvl5pPr algn="ctr" rtl="0" fontAlgn="base">
        <a:spcBef>
          <a:spcPct val="0"/>
        </a:spcBef>
        <a:spcAft>
          <a:spcPct val="0"/>
        </a:spcAft>
        <a:defRPr sz="4400">
          <a:solidFill>
            <a:schemeClr val="tx1"/>
          </a:solidFill>
          <a:latin typeface="Calibri" pitchFamily="-84" charset="0"/>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22.wmf"/><Relationship Id="rId4" Type="http://schemas.openxmlformats.org/officeDocument/2006/relationships/image" Target="../media/image21.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ctrTitle"/>
          </p:nvPr>
        </p:nvSpPr>
        <p:spPr>
          <a:xfrm>
            <a:off x="609599" y="664502"/>
            <a:ext cx="7772400" cy="1524000"/>
          </a:xfrm>
        </p:spPr>
        <p:txBody>
          <a:bodyPr/>
          <a:lstStyle/>
          <a:p>
            <a:pPr algn="l"/>
            <a:r>
              <a:rPr lang="en-US" b="1" dirty="0" smtClean="0"/>
              <a:t>Current Liabilities and </a:t>
            </a:r>
            <a:br>
              <a:rPr lang="en-US" b="1" dirty="0" smtClean="0"/>
            </a:br>
            <a:r>
              <a:rPr lang="en-US" b="1" dirty="0" smtClean="0"/>
              <a:t>Payroll Accounting</a:t>
            </a:r>
            <a:endParaRPr lang="en-GB" b="1" dirty="0"/>
          </a:p>
        </p:txBody>
      </p:sp>
      <p:sp>
        <p:nvSpPr>
          <p:cNvPr id="56323" name="Subtitle 2"/>
          <p:cNvSpPr>
            <a:spLocks noGrp="1"/>
          </p:cNvSpPr>
          <p:nvPr>
            <p:ph type="subTitle" idx="1"/>
          </p:nvPr>
        </p:nvSpPr>
        <p:spPr>
          <a:xfrm>
            <a:off x="660114" y="2286000"/>
            <a:ext cx="5283486" cy="1905000"/>
          </a:xfrm>
        </p:spPr>
        <p:txBody>
          <a:bodyPr/>
          <a:lstStyle/>
          <a:p>
            <a:pPr algn="l" eaLnBrk="1" hangingPunct="1">
              <a:buFont typeface="Wingdings" pitchFamily="-84" charset="2"/>
              <a:buNone/>
            </a:pPr>
            <a:r>
              <a:rPr lang="en-US" altLang="en-US" dirty="0" smtClean="0">
                <a:solidFill>
                  <a:srgbClr val="898989"/>
                </a:solidFill>
              </a:rPr>
              <a:t>Chapter 11</a:t>
            </a:r>
          </a:p>
          <a:p>
            <a:pPr eaLnBrk="1" hangingPunct="1">
              <a:buFont typeface="Wingdings" pitchFamily="-84" charset="2"/>
              <a:buNone/>
            </a:pPr>
            <a:endParaRPr lang="en-US" altLang="en-US" dirty="0" smtClean="0">
              <a:solidFill>
                <a:srgbClr val="898989"/>
              </a:solidFill>
            </a:endParaRP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ectangle 3"/>
          <p:cNvSpPr txBox="1">
            <a:spLocks noChangeArrowheads="1"/>
          </p:cNvSpPr>
          <p:nvPr/>
        </p:nvSpPr>
        <p:spPr bwMode="auto">
          <a:xfrm>
            <a:off x="660114" y="4191000"/>
            <a:ext cx="7721885" cy="16002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ea typeface="ＭＳ Ｐゴシック" pitchFamily="34" charset="-128"/>
              </a:rPr>
              <a:t>Wild, Shaw, and </a:t>
            </a:r>
            <a:r>
              <a:rPr lang="en-US" sz="2800" b="1" dirty="0" err="1">
                <a:solidFill>
                  <a:srgbClr val="002060"/>
                </a:solidFill>
                <a:ea typeface="ＭＳ Ｐゴシック" pitchFamily="34" charset="-128"/>
              </a:rPr>
              <a:t>Chiappetta</a:t>
            </a:r>
            <a:endParaRPr lang="en-US" sz="2800" b="1" dirty="0">
              <a:solidFill>
                <a:srgbClr val="002060"/>
              </a:solidFill>
              <a:ea typeface="ＭＳ Ｐゴシック" pitchFamily="34" charset="-128"/>
            </a:endParaRPr>
          </a:p>
          <a:p>
            <a:pPr algn="l" eaLnBrk="1" hangingPunct="1">
              <a:defRPr/>
            </a:pPr>
            <a:r>
              <a:rPr lang="en-US" sz="2800" b="1" dirty="0">
                <a:solidFill>
                  <a:srgbClr val="002060"/>
                </a:solidFill>
                <a:ea typeface="ＭＳ Ｐゴシック" pitchFamily="34" charset="-128"/>
              </a:rPr>
              <a:t>Fundamental Accounting Principles</a:t>
            </a:r>
          </a:p>
          <a:p>
            <a:pPr algn="l" eaLnBrk="1" hangingPunct="1">
              <a:defRPr/>
            </a:pPr>
            <a:r>
              <a:rPr lang="en-US" sz="2800" b="1" dirty="0">
                <a:solidFill>
                  <a:srgbClr val="002060"/>
                </a:solidFill>
                <a:ea typeface="ＭＳ Ｐゴシック" pitchFamily="34" charset="-128"/>
              </a:rPr>
              <a:t>23rd Edition</a:t>
            </a:r>
          </a:p>
          <a:p>
            <a:pPr eaLnBrk="1" hangingPunct="1">
              <a:defRPr/>
            </a:pPr>
            <a:r>
              <a:rPr lang="en-US" sz="3900" b="1" dirty="0" smtClean="0">
                <a:solidFill>
                  <a:srgbClr val="002060"/>
                </a:solidFill>
                <a:ea typeface="ＭＳ Ｐゴシック" pitchFamily="34" charset="-128"/>
              </a:rPr>
              <a:t> 	</a:t>
            </a:r>
            <a:endParaRPr lang="en-US" b="1" dirty="0" smtClean="0">
              <a:solidFill>
                <a:srgbClr val="002060"/>
              </a:solidFill>
              <a:ea typeface="ＭＳ Ｐゴシック" pitchFamily="34" charset="-128"/>
            </a:endParaRPr>
          </a:p>
        </p:txBody>
      </p:sp>
      <p:sp>
        <p:nvSpPr>
          <p:cNvPr id="12" name="Rectangle 4"/>
          <p:cNvSpPr>
            <a:spLocks noGrp="1" noChangeArrowheads="1"/>
          </p:cNvSpPr>
          <p:nvPr>
            <p:ph type="ftr" sz="quarter" idx="10"/>
          </p:nvPr>
        </p:nvSpPr>
        <p:spPr bwMode="auto">
          <a:xfrm>
            <a:off x="685800" y="6172200"/>
            <a:ext cx="7391400" cy="533400"/>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smtClean="0"/>
              <a:t>Copyright © 2017 McGraw-Hill Education.  All rights reserved.</a:t>
            </a:r>
          </a:p>
          <a:p>
            <a:pPr>
              <a:defRPr/>
            </a:pPr>
            <a:r>
              <a:rPr lang="en-US" dirty="0" smtClean="0"/>
              <a:t>No reproduction or distribution without the prior written consent of McGraw-Hill Education.</a:t>
            </a:r>
          </a:p>
          <a:p>
            <a:pPr>
              <a:defRPr/>
            </a:pPr>
            <a:endParaRPr lang="en-US" sz="1600" dirty="0" smtClean="0"/>
          </a:p>
        </p:txBody>
      </p:sp>
      <p:pic>
        <p:nvPicPr>
          <p:cNvPr id="1026" name="Picture 2" descr="C:\Users\User\AppData\Local\Temp\SNAGHTML2ce89f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2686" y="1617483"/>
            <a:ext cx="2251075" cy="28967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153988" y="1601788"/>
            <a:ext cx="8683625" cy="1074737"/>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3200" dirty="0">
                <a:solidFill>
                  <a:srgbClr val="244583"/>
                </a:solidFill>
                <a:latin typeface="Calibri" pitchFamily="-84" charset="0"/>
                <a:ea typeface="ＭＳ Ｐゴシック" pitchFamily="-84" charset="-128"/>
              </a:rPr>
              <a:t>On August 31, Home Depot sold materials for $6,000 that are subject to a 5% sales tax.</a:t>
            </a:r>
          </a:p>
        </p:txBody>
      </p:sp>
      <p:sp>
        <p:nvSpPr>
          <p:cNvPr id="62467" name="Rectangle 4"/>
          <p:cNvSpPr>
            <a:spLocks noGrp="1" noChangeArrowheads="1"/>
          </p:cNvSpPr>
          <p:nvPr>
            <p:ph type="title"/>
          </p:nvPr>
        </p:nvSpPr>
        <p:spPr>
          <a:xfrm>
            <a:off x="457200" y="457200"/>
            <a:ext cx="8229600" cy="1066800"/>
          </a:xfrm>
        </p:spPr>
        <p:txBody>
          <a:bodyPr/>
          <a:lstStyle/>
          <a:p>
            <a:r>
              <a:rPr lang="en-US" altLang="en-US" b="1" dirty="0" smtClean="0"/>
              <a:t>Sales Tax Payable</a:t>
            </a:r>
          </a:p>
        </p:txBody>
      </p:sp>
      <p:pic>
        <p:nvPicPr>
          <p:cNvPr id="12297" name="Picture 9"/>
          <p:cNvPicPr>
            <a:picLocks noChangeAspect="1" noChangeArrowheads="1"/>
          </p:cNvPicPr>
          <p:nvPr/>
        </p:nvPicPr>
        <p:blipFill>
          <a:blip r:embed="rId3" cstate="print"/>
          <a:srcRect/>
          <a:stretch>
            <a:fillRect/>
          </a:stretch>
        </p:blipFill>
        <p:spPr bwMode="auto">
          <a:xfrm>
            <a:off x="381000" y="3492090"/>
            <a:ext cx="8456613" cy="1122771"/>
          </a:xfrm>
          <a:prstGeom prst="rect">
            <a:avLst/>
          </a:prstGeom>
          <a:noFill/>
          <a:ln w="9525">
            <a:solidFill>
              <a:schemeClr val="accent2">
                <a:lumMod val="50000"/>
              </a:schemeClr>
            </a:solidFill>
            <a:miter lim="800000"/>
            <a:headEnd/>
            <a:tailEnd/>
          </a:ln>
        </p:spPr>
      </p:pic>
      <p:grpSp>
        <p:nvGrpSpPr>
          <p:cNvPr id="2" name="Group 6"/>
          <p:cNvGrpSpPr>
            <a:grpSpLocks/>
          </p:cNvGrpSpPr>
          <p:nvPr/>
        </p:nvGrpSpPr>
        <p:grpSpPr bwMode="auto">
          <a:xfrm>
            <a:off x="5743575" y="4267200"/>
            <a:ext cx="3019425" cy="2062163"/>
            <a:chOff x="3234" y="2352"/>
            <a:chExt cx="1902" cy="1299"/>
          </a:xfrm>
        </p:grpSpPr>
        <p:sp>
          <p:nvSpPr>
            <p:cNvPr id="2057" name="Text Box 8"/>
            <p:cNvSpPr txBox="1">
              <a:spLocks noChangeArrowheads="1"/>
            </p:cNvSpPr>
            <p:nvPr/>
          </p:nvSpPr>
          <p:spPr bwMode="auto">
            <a:xfrm>
              <a:off x="3234" y="3360"/>
              <a:ext cx="1863" cy="291"/>
            </a:xfrm>
            <a:prstGeom prst="rect">
              <a:avLst/>
            </a:prstGeom>
            <a:solidFill>
              <a:schemeClr val="accent5">
                <a:lumMod val="75000"/>
              </a:schemeClr>
            </a:solidFill>
            <a:ln w="12700">
              <a:solidFill>
                <a:schemeClr val="accent2">
                  <a:lumMod val="50000"/>
                </a:schemeClr>
              </a:solidFill>
              <a:miter lim="800000"/>
              <a:headEnd/>
              <a:tailEnd/>
            </a:ln>
          </p:spPr>
          <p:txBody>
            <a:bodyPr wrap="none">
              <a:spAutoFit/>
            </a:bodyPr>
            <a:lstStyle/>
            <a:p>
              <a:pPr algn="r">
                <a:defRPr/>
              </a:pPr>
              <a:r>
                <a:rPr lang="en-US" sz="2400" dirty="0">
                  <a:solidFill>
                    <a:srgbClr val="FFFFCC"/>
                  </a:solidFill>
                </a:rPr>
                <a:t>$6,000 × 5% = $300</a:t>
              </a:r>
            </a:p>
          </p:txBody>
        </p:sp>
        <p:sp>
          <p:nvSpPr>
            <p:cNvPr id="62472" name="Line 7"/>
            <p:cNvSpPr>
              <a:spLocks noChangeShapeType="1"/>
            </p:cNvSpPr>
            <p:nvPr/>
          </p:nvSpPr>
          <p:spPr bwMode="auto">
            <a:xfrm flipV="1">
              <a:off x="4560" y="2352"/>
              <a:ext cx="576" cy="1008"/>
            </a:xfrm>
            <a:prstGeom prst="line">
              <a:avLst/>
            </a:prstGeom>
            <a:noFill/>
            <a:ln w="38100">
              <a:solidFill>
                <a:srgbClr val="FF0000"/>
              </a:solidFill>
              <a:round/>
              <a:headEnd/>
              <a:tailEnd type="arrow" w="med" len="med"/>
            </a:ln>
          </p:spPr>
          <p:txBody>
            <a:bodyPr/>
            <a:lstStyle/>
            <a:p>
              <a:endParaRPr lang="en-US" dirty="0"/>
            </a:p>
          </p:txBody>
        </p:sp>
      </p:gr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Slide Number Placeholder 9"/>
          <p:cNvSpPr>
            <a:spLocks noGrp="1"/>
          </p:cNvSpPr>
          <p:nvPr>
            <p:ph type="sldNum" sz="quarter" idx="12"/>
          </p:nvPr>
        </p:nvSpPr>
        <p:spPr/>
        <p:txBody>
          <a:bodyPr/>
          <a:lstStyle/>
          <a:p>
            <a:pPr>
              <a:defRPr/>
            </a:pPr>
            <a:fld id="{C2AB13E1-0154-4F40-B4BA-A2EE81E096DB}" type="slidenum">
              <a:rPr lang="en-US" smtClean="0"/>
              <a:pPr>
                <a:defRPr/>
              </a:pPr>
              <a:t>10</a:t>
            </a:fld>
            <a:endParaRPr lang="en-US" dirty="0"/>
          </a:p>
        </p:txBody>
      </p:sp>
      <p:sp>
        <p:nvSpPr>
          <p:cNvPr id="11" name="Rounded Rectangle 10"/>
          <p:cNvSpPr/>
          <p:nvPr/>
        </p:nvSpPr>
        <p:spPr>
          <a:xfrm>
            <a:off x="138113" y="6553200"/>
            <a:ext cx="4357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a:t>
            </a:r>
            <a:r>
              <a:rPr lang="en-US" sz="1100" dirty="0"/>
              <a:t>Identify and describe known current liabilities.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2000"/>
                                  </p:stCondLst>
                                  <p:childTnLst>
                                    <p:set>
                                      <p:cBhvr>
                                        <p:cTn id="6" dur="1" fill="hold">
                                          <p:stCondLst>
                                            <p:cond delay="0"/>
                                          </p:stCondLst>
                                        </p:cTn>
                                        <p:tgtEl>
                                          <p:spTgt spid="12297"/>
                                        </p:tgtEl>
                                        <p:attrNameLst>
                                          <p:attrName>style.visibility</p:attrName>
                                        </p:attrNameLst>
                                      </p:cBhvr>
                                      <p:to>
                                        <p:strVal val="visible"/>
                                      </p:to>
                                    </p:set>
                                    <p:animEffect transition="in" filter="wipe(left)">
                                      <p:cBhvr>
                                        <p:cTn id="7" dur="500"/>
                                        <p:tgtEl>
                                          <p:spTgt spid="12297"/>
                                        </p:tgtEl>
                                      </p:cBhvr>
                                    </p:animEffect>
                                  </p:childTnLst>
                                </p:cTn>
                              </p:par>
                            </p:childTnLst>
                          </p:cTn>
                        </p:par>
                        <p:par>
                          <p:cTn id="8" fill="hold" nodeType="afterGroup">
                            <p:stCondLst>
                              <p:cond delay="2500"/>
                            </p:stCondLst>
                            <p:childTnLst>
                              <p:par>
                                <p:cTn id="9" presetID="22" presetClass="entr" presetSubtype="4"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ChangeArrowheads="1"/>
          </p:cNvSpPr>
          <p:nvPr/>
        </p:nvSpPr>
        <p:spPr bwMode="auto">
          <a:xfrm>
            <a:off x="762000" y="1601788"/>
            <a:ext cx="7540625" cy="950912"/>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800" dirty="0">
                <a:solidFill>
                  <a:srgbClr val="244583"/>
                </a:solidFill>
                <a:latin typeface="Calibri" pitchFamily="-84" charset="0"/>
                <a:ea typeface="ＭＳ Ｐゴシック" pitchFamily="-84" charset="-128"/>
              </a:rPr>
              <a:t>On June 30, Rihanna sells $5,000,000 in tickets for eight concerts.</a:t>
            </a:r>
          </a:p>
        </p:txBody>
      </p:sp>
      <p:sp>
        <p:nvSpPr>
          <p:cNvPr id="63491" name="Rectangle 4"/>
          <p:cNvSpPr>
            <a:spLocks noGrp="1" noChangeArrowheads="1"/>
          </p:cNvSpPr>
          <p:nvPr>
            <p:ph type="title"/>
          </p:nvPr>
        </p:nvSpPr>
        <p:spPr>
          <a:xfrm>
            <a:off x="457200" y="457200"/>
            <a:ext cx="8229600" cy="1143000"/>
          </a:xfrm>
        </p:spPr>
        <p:txBody>
          <a:bodyPr/>
          <a:lstStyle/>
          <a:p>
            <a:r>
              <a:rPr lang="en-US" altLang="en-US" b="1" dirty="0" smtClean="0"/>
              <a:t>Unearned Revenues</a:t>
            </a:r>
          </a:p>
        </p:txBody>
      </p:sp>
      <p:pic>
        <p:nvPicPr>
          <p:cNvPr id="84997" name="Picture 5"/>
          <p:cNvPicPr>
            <a:picLocks noChangeAspect="1" noChangeArrowheads="1"/>
          </p:cNvPicPr>
          <p:nvPr/>
        </p:nvPicPr>
        <p:blipFill>
          <a:blip r:embed="rId3" cstate="print"/>
          <a:srcRect/>
          <a:stretch>
            <a:fillRect/>
          </a:stretch>
        </p:blipFill>
        <p:spPr bwMode="auto">
          <a:xfrm>
            <a:off x="152400" y="2743200"/>
            <a:ext cx="8839200" cy="960438"/>
          </a:xfrm>
          <a:prstGeom prst="rect">
            <a:avLst/>
          </a:prstGeom>
          <a:noFill/>
          <a:ln w="9525">
            <a:solidFill>
              <a:schemeClr val="accent2">
                <a:lumMod val="50000"/>
              </a:schemeClr>
            </a:solidFill>
            <a:miter lim="800000"/>
            <a:headEnd/>
            <a:tailEnd/>
          </a:ln>
        </p:spPr>
      </p:pic>
      <p:pic>
        <p:nvPicPr>
          <p:cNvPr id="84998" name="Picture 6"/>
          <p:cNvPicPr>
            <a:picLocks noChangeAspect="1" noChangeArrowheads="1"/>
          </p:cNvPicPr>
          <p:nvPr/>
        </p:nvPicPr>
        <p:blipFill>
          <a:blip r:embed="rId4" cstate="print"/>
          <a:srcRect/>
          <a:stretch>
            <a:fillRect/>
          </a:stretch>
        </p:blipFill>
        <p:spPr bwMode="auto">
          <a:xfrm>
            <a:off x="152400" y="4876800"/>
            <a:ext cx="8834438" cy="957263"/>
          </a:xfrm>
          <a:prstGeom prst="rect">
            <a:avLst/>
          </a:prstGeom>
          <a:noFill/>
          <a:ln w="9525">
            <a:solidFill>
              <a:schemeClr val="accent2">
                <a:lumMod val="50000"/>
              </a:schemeClr>
            </a:solidFill>
            <a:miter lim="800000"/>
            <a:headEnd/>
            <a:tailEnd/>
          </a:ln>
        </p:spPr>
      </p:pic>
      <p:sp>
        <p:nvSpPr>
          <p:cNvPr id="10" name="Rectangle 2"/>
          <p:cNvSpPr>
            <a:spLocks noChangeArrowheads="1"/>
          </p:cNvSpPr>
          <p:nvPr/>
        </p:nvSpPr>
        <p:spPr bwMode="auto">
          <a:xfrm>
            <a:off x="228600" y="4127500"/>
            <a:ext cx="8683625" cy="520700"/>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800" dirty="0">
                <a:solidFill>
                  <a:srgbClr val="244583"/>
                </a:solidFill>
                <a:latin typeface="Calibri" pitchFamily="-84" charset="0"/>
                <a:ea typeface="ＭＳ Ｐゴシック" pitchFamily="-84" charset="-128"/>
              </a:rPr>
              <a:t>On Oct. 31, Rihanna performs a concert.</a:t>
            </a:r>
          </a:p>
        </p:txBody>
      </p:sp>
      <p:sp>
        <p:nvSpPr>
          <p:cNvPr id="12" name="Line 7"/>
          <p:cNvSpPr>
            <a:spLocks noChangeShapeType="1"/>
          </p:cNvSpPr>
          <p:nvPr/>
        </p:nvSpPr>
        <p:spPr bwMode="auto">
          <a:xfrm flipH="1" flipV="1">
            <a:off x="7239000" y="5170486"/>
            <a:ext cx="381000" cy="934243"/>
          </a:xfrm>
          <a:prstGeom prst="line">
            <a:avLst/>
          </a:prstGeom>
          <a:noFill/>
          <a:ln w="38100">
            <a:solidFill>
              <a:srgbClr val="FF0000"/>
            </a:solidFill>
            <a:round/>
            <a:headEnd/>
            <a:tailEnd type="arrow" w="med" len="med"/>
          </a:ln>
        </p:spPr>
        <p:txBody>
          <a:bodyPr/>
          <a:lstStyle/>
          <a:p>
            <a:endParaRPr lang="en-US" dirty="0"/>
          </a:p>
        </p:txBody>
      </p:sp>
      <p:sp>
        <p:nvSpPr>
          <p:cNvPr id="13" name="Line 7"/>
          <p:cNvSpPr>
            <a:spLocks noChangeShapeType="1"/>
          </p:cNvSpPr>
          <p:nvPr/>
        </p:nvSpPr>
        <p:spPr bwMode="auto">
          <a:xfrm flipV="1">
            <a:off x="7620000" y="5476080"/>
            <a:ext cx="895350" cy="690563"/>
          </a:xfrm>
          <a:prstGeom prst="line">
            <a:avLst/>
          </a:prstGeom>
          <a:noFill/>
          <a:ln w="38100">
            <a:solidFill>
              <a:srgbClr val="FF0000"/>
            </a:solidFill>
            <a:round/>
            <a:headEnd/>
            <a:tailEnd type="arrow" w="med" len="med"/>
          </a:ln>
        </p:spPr>
        <p:txBody>
          <a:bodyPr/>
          <a:lstStyle/>
          <a:p>
            <a:endParaRPr lang="en-US" dirty="0"/>
          </a:p>
        </p:txBody>
      </p:sp>
      <p:sp>
        <p:nvSpPr>
          <p:cNvPr id="11" name="Text Box 8"/>
          <p:cNvSpPr txBox="1">
            <a:spLocks noChangeArrowheads="1"/>
          </p:cNvSpPr>
          <p:nvPr/>
        </p:nvSpPr>
        <p:spPr bwMode="auto">
          <a:xfrm>
            <a:off x="4659312" y="6104731"/>
            <a:ext cx="3787775" cy="461962"/>
          </a:xfrm>
          <a:prstGeom prst="rect">
            <a:avLst/>
          </a:prstGeom>
          <a:solidFill>
            <a:schemeClr val="accent5">
              <a:lumMod val="75000"/>
            </a:schemeClr>
          </a:solidFill>
          <a:ln w="12700">
            <a:solidFill>
              <a:schemeClr val="accent2">
                <a:lumMod val="50000"/>
              </a:schemeClr>
            </a:solidFill>
            <a:miter lim="800000"/>
            <a:headEnd/>
            <a:tailEnd/>
          </a:ln>
        </p:spPr>
        <p:txBody>
          <a:bodyPr wrap="none">
            <a:spAutoFit/>
          </a:bodyPr>
          <a:lstStyle/>
          <a:p>
            <a:pPr algn="r">
              <a:defRPr/>
            </a:pPr>
            <a:r>
              <a:rPr lang="en-US" sz="2400" dirty="0">
                <a:solidFill>
                  <a:srgbClr val="FFFFCC"/>
                </a:solidFill>
              </a:rPr>
              <a:t>$5,000,000 / 8 = $625,000</a:t>
            </a:r>
          </a:p>
        </p:txBody>
      </p:sp>
      <p:sp>
        <p:nvSpPr>
          <p:cNvPr id="14" name="Rectangle 1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5" name="Slide Number Placeholder 14"/>
          <p:cNvSpPr>
            <a:spLocks noGrp="1"/>
          </p:cNvSpPr>
          <p:nvPr>
            <p:ph type="sldNum" sz="quarter" idx="12"/>
          </p:nvPr>
        </p:nvSpPr>
        <p:spPr/>
        <p:txBody>
          <a:bodyPr/>
          <a:lstStyle/>
          <a:p>
            <a:pPr>
              <a:defRPr/>
            </a:pPr>
            <a:fld id="{C2AB13E1-0154-4F40-B4BA-A2EE81E096DB}" type="slidenum">
              <a:rPr lang="en-US" smtClean="0"/>
              <a:pPr>
                <a:defRPr/>
              </a:pPr>
              <a:t>11</a:t>
            </a:fld>
            <a:endParaRPr lang="en-US" dirty="0"/>
          </a:p>
        </p:txBody>
      </p:sp>
      <p:sp>
        <p:nvSpPr>
          <p:cNvPr id="16" name="Rounded Rectangle 15"/>
          <p:cNvSpPr/>
          <p:nvPr/>
        </p:nvSpPr>
        <p:spPr>
          <a:xfrm>
            <a:off x="138113" y="6553200"/>
            <a:ext cx="4357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a:t>
            </a:r>
            <a:r>
              <a:rPr lang="en-US" sz="1100" dirty="0"/>
              <a:t>Identify and describe known current liabilities.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500" fill="hold"/>
                                        <p:tgtEl>
                                          <p:spTgt spid="3077"/>
                                        </p:tgtEl>
                                        <p:attrNameLst>
                                          <p:attrName>ppt_x</p:attrName>
                                        </p:attrNameLst>
                                      </p:cBhvr>
                                      <p:tavLst>
                                        <p:tav tm="0">
                                          <p:val>
                                            <p:strVal val="#ppt_x"/>
                                          </p:val>
                                        </p:tav>
                                        <p:tav tm="100000">
                                          <p:val>
                                            <p:strVal val="#ppt_x"/>
                                          </p:val>
                                        </p:tav>
                                      </p:tavLst>
                                    </p:anim>
                                    <p:anim calcmode="lin" valueType="num">
                                      <p:cBhvr additive="base">
                                        <p:cTn id="8" dur="500" fill="hold"/>
                                        <p:tgtEl>
                                          <p:spTgt spid="307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84997"/>
                                        </p:tgtEl>
                                        <p:attrNameLst>
                                          <p:attrName>style.visibility</p:attrName>
                                        </p:attrNameLst>
                                      </p:cBhvr>
                                      <p:to>
                                        <p:strVal val="visible"/>
                                      </p:to>
                                    </p:set>
                                    <p:animEffect transition="in" filter="dissolve">
                                      <p:cBhvr>
                                        <p:cTn id="12" dur="500"/>
                                        <p:tgtEl>
                                          <p:spTgt spid="84997"/>
                                        </p:tgtEl>
                                      </p:cBhvr>
                                    </p:animEffect>
                                  </p:childTnLst>
                                </p:cTn>
                              </p:par>
                            </p:childTnLst>
                          </p:cTn>
                        </p:par>
                        <p:par>
                          <p:cTn id="13" fill="hold" nodeType="afterGroup">
                            <p:stCondLst>
                              <p:cond delay="1000"/>
                            </p:stCondLst>
                            <p:childTnLst>
                              <p:par>
                                <p:cTn id="14" presetID="2" presetClass="entr" presetSubtype="4" fill="hold" grpId="0" nodeType="afterEffect">
                                  <p:stCondLst>
                                    <p:cond delay="200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3500"/>
                            </p:stCondLst>
                            <p:childTnLst>
                              <p:par>
                                <p:cTn id="19" presetID="9" presetClass="entr" presetSubtype="0" fill="hold" nodeType="afterEffect">
                                  <p:stCondLst>
                                    <p:cond delay="0"/>
                                  </p:stCondLst>
                                  <p:childTnLst>
                                    <p:set>
                                      <p:cBhvr>
                                        <p:cTn id="20" dur="1" fill="hold">
                                          <p:stCondLst>
                                            <p:cond delay="0"/>
                                          </p:stCondLst>
                                        </p:cTn>
                                        <p:tgtEl>
                                          <p:spTgt spid="84998"/>
                                        </p:tgtEl>
                                        <p:attrNameLst>
                                          <p:attrName>style.visibility</p:attrName>
                                        </p:attrNameLst>
                                      </p:cBhvr>
                                      <p:to>
                                        <p:strVal val="visible"/>
                                      </p:to>
                                    </p:set>
                                    <p:animEffect transition="in" filter="dissolve">
                                      <p:cBhvr>
                                        <p:cTn id="21" dur="500"/>
                                        <p:tgtEl>
                                          <p:spTgt spid="84998"/>
                                        </p:tgtEl>
                                      </p:cBhvr>
                                    </p:animEffect>
                                  </p:childTnLst>
                                </p:cTn>
                              </p:par>
                            </p:childTnLst>
                          </p:cTn>
                        </p:par>
                        <p:par>
                          <p:cTn id="22" fill="hold" nodeType="afterGroup">
                            <p:stCondLst>
                              <p:cond delay="4000"/>
                            </p:stCondLst>
                            <p:childTnLst>
                              <p:par>
                                <p:cTn id="23" presetID="1"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2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10" grpId="0"/>
      <p:bldP spid="12" grpId="0" animBg="1"/>
      <p:bldP spid="13"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986507"/>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P1: </a:t>
            </a:r>
            <a:br>
              <a:rPr lang="en-US" altLang="en-US" dirty="0" smtClean="0"/>
            </a:br>
            <a:r>
              <a:rPr lang="en-US" dirty="0" smtClean="0"/>
              <a:t>Prepare </a:t>
            </a:r>
            <a:r>
              <a:rPr lang="en-US" dirty="0"/>
              <a:t>entries to account for short-term notes payable.</a:t>
            </a:r>
            <a:br>
              <a:rPr lang="en-US" dirty="0"/>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12</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1742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4196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26"/>
          <p:cNvSpPr>
            <a:spLocks noChangeArrowheads="1"/>
          </p:cNvSpPr>
          <p:nvPr/>
        </p:nvSpPr>
        <p:spPr bwMode="auto">
          <a:xfrm>
            <a:off x="217488" y="2438400"/>
            <a:ext cx="8683625" cy="1566862"/>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dist="38100" dir="5400000" rotWithShape="0">
              <a:srgbClr val="808080">
                <a:alpha val="42998"/>
              </a:srgbClr>
            </a:outerShdw>
          </a:effectLst>
        </p:spPr>
        <p:txBody>
          <a:bodyPr lIns="90488" tIns="44450" rIns="90488" bIns="44450">
            <a:spAutoFit/>
          </a:bodyPr>
          <a:lstStyle/>
          <a:p>
            <a:pPr algn="ctr">
              <a:spcBef>
                <a:spcPct val="50000"/>
              </a:spcBef>
            </a:pPr>
            <a:r>
              <a:rPr lang="en-US" altLang="en-US" sz="3200" dirty="0">
                <a:latin typeface="Calibri" pitchFamily="-84" charset="0"/>
                <a:ea typeface="ＭＳ Ｐゴシック" pitchFamily="-84" charset="-128"/>
              </a:rPr>
              <a:t>A written promise to pay a specified amount on a </a:t>
            </a:r>
            <a:r>
              <a:rPr lang="en-US" altLang="en-US" sz="3200" dirty="0" smtClean="0">
                <a:latin typeface="Calibri" pitchFamily="-84" charset="0"/>
                <a:ea typeface="ＭＳ Ｐゴシック" pitchFamily="-84" charset="-128"/>
              </a:rPr>
              <a:t>stated future </a:t>
            </a:r>
            <a:r>
              <a:rPr lang="en-US" altLang="en-US" sz="3200" dirty="0">
                <a:latin typeface="Calibri" pitchFamily="-84" charset="0"/>
                <a:ea typeface="ＭＳ Ｐゴシック" pitchFamily="-84" charset="-128"/>
              </a:rPr>
              <a:t>date within one year or the company’s operating cycle, whichever is longer.</a:t>
            </a:r>
          </a:p>
        </p:txBody>
      </p:sp>
      <p:sp>
        <p:nvSpPr>
          <p:cNvPr id="64515" name="Rectangle 1027"/>
          <p:cNvSpPr>
            <a:spLocks noGrp="1" noChangeArrowheads="1"/>
          </p:cNvSpPr>
          <p:nvPr>
            <p:ph type="title"/>
          </p:nvPr>
        </p:nvSpPr>
        <p:spPr>
          <a:xfrm>
            <a:off x="457200" y="457200"/>
            <a:ext cx="8229600" cy="1066800"/>
          </a:xfrm>
        </p:spPr>
        <p:txBody>
          <a:bodyPr/>
          <a:lstStyle/>
          <a:p>
            <a:r>
              <a:rPr lang="en-US" altLang="en-US" b="1" dirty="0" smtClean="0"/>
              <a:t>Short-Term Notes Payable</a:t>
            </a:r>
          </a:p>
        </p:txBody>
      </p:sp>
      <p:sp>
        <p:nvSpPr>
          <p:cNvPr id="64516" name="Picture 1028" descr="j0297161"/>
          <p:cNvSpPr>
            <a:spLocks noChangeAspect="1" noChangeArrowheads="1"/>
          </p:cNvSpPr>
          <p:nvPr/>
        </p:nvSpPr>
        <p:spPr bwMode="auto">
          <a:xfrm>
            <a:off x="3086100" y="3697288"/>
            <a:ext cx="2971800" cy="2779712"/>
          </a:xfrm>
          <a:prstGeom prst="rect">
            <a:avLst/>
          </a:prstGeom>
          <a:noFill/>
          <a:ln w="9525">
            <a:noFill/>
            <a:miter lim="800000"/>
            <a:headEnd/>
            <a:tailEnd/>
          </a:ln>
        </p:spPr>
        <p:txBody>
          <a:bodyPr/>
          <a:lstStyle/>
          <a:p>
            <a:endParaRPr lang="en-US" altLang="en-US" dirty="0">
              <a:ea typeface="ＭＳ Ｐゴシック" pitchFamily="-84" charset="-128"/>
            </a:endParaRP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C2AB13E1-0154-4F40-B4BA-A2EE81E096DB}" type="slidenum">
              <a:rPr lang="en-US" smtClean="0"/>
              <a:pPr>
                <a:defRPr/>
              </a:pPr>
              <a:t>13</a:t>
            </a:fld>
            <a:endParaRPr lang="en-US" dirty="0"/>
          </a:p>
        </p:txBody>
      </p:sp>
      <p:sp>
        <p:nvSpPr>
          <p:cNvPr id="8" name="Rounded Rectangle 7"/>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a:t>
            </a:r>
            <a:r>
              <a:rPr lang="en-US" sz="1100" dirty="0"/>
              <a:t>Prepare entries to account for short-term notes payable</a:t>
            </a:r>
            <a:r>
              <a:rPr lang="en-US" sz="1100" dirty="0" smtClean="0"/>
              <a:t>.</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228600" y="1905000"/>
            <a:ext cx="8610600" cy="1382430"/>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dist="38100" dir="2700000" algn="br" rotWithShape="0">
              <a:srgbClr val="808080">
                <a:alpha val="42998"/>
              </a:srgbClr>
            </a:outerShdw>
          </a:effectLst>
        </p:spPr>
        <p:txBody>
          <a:bodyPr wrap="square" lIns="90488" tIns="44450" rIns="90488" bIns="44450">
            <a:spAutoFit/>
          </a:bodyPr>
          <a:lstStyle/>
          <a:p>
            <a:pPr algn="ctr">
              <a:spcBef>
                <a:spcPct val="50000"/>
              </a:spcBef>
            </a:pPr>
            <a:r>
              <a:rPr lang="en-US" altLang="en-US" sz="2800" dirty="0">
                <a:solidFill>
                  <a:srgbClr val="000000"/>
                </a:solidFill>
                <a:latin typeface="Calibri" pitchFamily="-84" charset="0"/>
                <a:ea typeface="ＭＳ Ｐゴシック" pitchFamily="-84" charset="-128"/>
              </a:rPr>
              <a:t>On August 23, Brady Company asks McGraw to accept $100 cash and a 60-day, 12% $500 note to replace its existing $600 Account Payable.  </a:t>
            </a:r>
          </a:p>
        </p:txBody>
      </p:sp>
      <p:sp>
        <p:nvSpPr>
          <p:cNvPr id="65539" name="Rectangle 3"/>
          <p:cNvSpPr>
            <a:spLocks noGrp="1" noChangeArrowheads="1"/>
          </p:cNvSpPr>
          <p:nvPr>
            <p:ph type="title"/>
          </p:nvPr>
        </p:nvSpPr>
        <p:spPr>
          <a:xfrm>
            <a:off x="457200" y="609600"/>
            <a:ext cx="8229600" cy="1219200"/>
          </a:xfrm>
        </p:spPr>
        <p:txBody>
          <a:bodyPr/>
          <a:lstStyle/>
          <a:p>
            <a:r>
              <a:rPr lang="en-US" altLang="en-US" b="1" dirty="0" smtClean="0"/>
              <a:t>Note Given to Extend</a:t>
            </a:r>
            <a:br>
              <a:rPr lang="en-US" altLang="en-US" b="1" dirty="0" smtClean="0"/>
            </a:br>
            <a:r>
              <a:rPr lang="en-US" altLang="en-US" b="1" dirty="0" smtClean="0"/>
              <a:t>Credit Period</a:t>
            </a:r>
          </a:p>
        </p:txBody>
      </p:sp>
      <p:pic>
        <p:nvPicPr>
          <p:cNvPr id="86019" name="Picture 3"/>
          <p:cNvPicPr>
            <a:picLocks noChangeAspect="1" noChangeArrowheads="1"/>
          </p:cNvPicPr>
          <p:nvPr/>
        </p:nvPicPr>
        <p:blipFill>
          <a:blip r:embed="rId3" cstate="print"/>
          <a:srcRect/>
          <a:stretch>
            <a:fillRect/>
          </a:stretch>
        </p:blipFill>
        <p:spPr bwMode="auto">
          <a:xfrm>
            <a:off x="228600" y="3661732"/>
            <a:ext cx="8610600" cy="1596067"/>
          </a:xfrm>
          <a:prstGeom prst="rect">
            <a:avLst/>
          </a:prstGeom>
          <a:noFill/>
          <a:ln w="9525">
            <a:solidFill>
              <a:schemeClr val="accent2">
                <a:lumMod val="50000"/>
              </a:schemeClr>
            </a:solidFill>
            <a:miter lim="800000"/>
            <a:headEnd/>
            <a:tailEnd/>
          </a:ln>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C2AB13E1-0154-4F40-B4BA-A2EE81E096DB}" type="slidenum">
              <a:rPr lang="en-US" smtClean="0"/>
              <a:pPr>
                <a:defRPr/>
              </a:pPr>
              <a:t>14</a:t>
            </a:fld>
            <a:endParaRPr lang="en-US" dirty="0"/>
          </a:p>
        </p:txBody>
      </p:sp>
      <p:sp>
        <p:nvSpPr>
          <p:cNvPr id="8" name="Rounded Rectangle 7"/>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a:t>
            </a:r>
            <a:r>
              <a:rPr lang="en-US" sz="1100" dirty="0"/>
              <a:t>Prepare entries to account for short-term notes payable</a:t>
            </a:r>
            <a:r>
              <a:rPr lang="en-US" sz="1100" dirty="0" smtClean="0"/>
              <a:t>.</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up)">
                                      <p:cBhvr>
                                        <p:cTn id="7" dur="500"/>
                                        <p:tgtEl>
                                          <p:spTgt spid="4099"/>
                                        </p:tgtEl>
                                      </p:cBhvr>
                                    </p:animEffect>
                                  </p:childTnLst>
                                </p:cTn>
                              </p:par>
                            </p:childTnLst>
                          </p:cTn>
                        </p:par>
                        <p:par>
                          <p:cTn id="8" fill="hold" nodeType="afterGroup">
                            <p:stCondLst>
                              <p:cond delay="500"/>
                            </p:stCondLst>
                            <p:childTnLst>
                              <p:par>
                                <p:cTn id="9" presetID="5" presetClass="entr" presetSubtype="10" fill="hold" nodeType="afterEffect">
                                  <p:stCondLst>
                                    <p:cond delay="2000"/>
                                  </p:stCondLst>
                                  <p:childTnLst>
                                    <p:set>
                                      <p:cBhvr>
                                        <p:cTn id="10" dur="1" fill="hold">
                                          <p:stCondLst>
                                            <p:cond delay="0"/>
                                          </p:stCondLst>
                                        </p:cTn>
                                        <p:tgtEl>
                                          <p:spTgt spid="86019"/>
                                        </p:tgtEl>
                                        <p:attrNameLst>
                                          <p:attrName>style.visibility</p:attrName>
                                        </p:attrNameLst>
                                      </p:cBhvr>
                                      <p:to>
                                        <p:strVal val="visible"/>
                                      </p:to>
                                    </p:set>
                                    <p:animEffect transition="in" filter="checkerboard(across)">
                                      <p:cBhvr>
                                        <p:cTn id="11" dur="500"/>
                                        <p:tgtEl>
                                          <p:spTgt spid="86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915988" y="2057400"/>
            <a:ext cx="7161212" cy="951543"/>
          </a:xfrm>
          <a:prstGeom prst="rect">
            <a:avLst/>
          </a:prstGeom>
          <a:gradFill rotWithShape="1">
            <a:gsLst>
              <a:gs pos="0">
                <a:srgbClr val="F0EAF9"/>
              </a:gs>
              <a:gs pos="64999">
                <a:srgbClr val="D9CBEE"/>
              </a:gs>
              <a:gs pos="100000">
                <a:srgbClr val="C9B5E8"/>
              </a:gs>
            </a:gsLst>
            <a:lin ang="5400000" scaled="1"/>
          </a:gradFill>
          <a:ln w="9525">
            <a:solidFill>
              <a:srgbClr val="7D60A0"/>
            </a:solidFill>
            <a:miter lim="800000"/>
            <a:headEnd/>
            <a:tailEnd/>
          </a:ln>
          <a:effectLst>
            <a:outerShdw dist="38100" dir="2700000" algn="br" rotWithShape="0">
              <a:srgbClr val="808080">
                <a:alpha val="42998"/>
              </a:srgbClr>
            </a:outerShdw>
          </a:effectLst>
        </p:spPr>
        <p:txBody>
          <a:bodyPr wrap="square" lIns="90488" tIns="44450" rIns="90488" bIns="44450">
            <a:spAutoFit/>
          </a:bodyPr>
          <a:lstStyle/>
          <a:p>
            <a:pPr algn="ctr">
              <a:spcBef>
                <a:spcPct val="50000"/>
              </a:spcBef>
            </a:pPr>
            <a:r>
              <a:rPr lang="en-US" altLang="en-US" sz="2800" dirty="0">
                <a:solidFill>
                  <a:srgbClr val="000000"/>
                </a:solidFill>
                <a:latin typeface="Calibri" pitchFamily="-84" charset="0"/>
                <a:ea typeface="ＭＳ Ｐゴシック" pitchFamily="-84" charset="-128"/>
              </a:rPr>
              <a:t>On October 22, Brady pays the note plus interest to McGraw. </a:t>
            </a:r>
          </a:p>
        </p:txBody>
      </p:sp>
      <p:sp>
        <p:nvSpPr>
          <p:cNvPr id="66563" name="Rectangle 3"/>
          <p:cNvSpPr>
            <a:spLocks noGrp="1" noChangeArrowheads="1"/>
          </p:cNvSpPr>
          <p:nvPr>
            <p:ph type="title"/>
          </p:nvPr>
        </p:nvSpPr>
        <p:spPr>
          <a:xfrm>
            <a:off x="457200" y="609600"/>
            <a:ext cx="8229600" cy="1295400"/>
          </a:xfrm>
        </p:spPr>
        <p:txBody>
          <a:bodyPr/>
          <a:lstStyle/>
          <a:p>
            <a:r>
              <a:rPr lang="en-US" altLang="en-US" b="1" dirty="0" smtClean="0"/>
              <a:t>Note Given to Extend</a:t>
            </a:r>
            <a:br>
              <a:rPr lang="en-US" altLang="en-US" b="1" dirty="0" smtClean="0"/>
            </a:br>
            <a:r>
              <a:rPr lang="en-US" altLang="en-US" b="1" dirty="0" smtClean="0"/>
              <a:t>Credit Period</a:t>
            </a:r>
          </a:p>
        </p:txBody>
      </p:sp>
      <p:pic>
        <p:nvPicPr>
          <p:cNvPr id="87043" name="Picture 3"/>
          <p:cNvPicPr>
            <a:picLocks noChangeAspect="1" noChangeArrowheads="1"/>
          </p:cNvPicPr>
          <p:nvPr/>
        </p:nvPicPr>
        <p:blipFill>
          <a:blip r:embed="rId3" cstate="print"/>
          <a:srcRect/>
          <a:stretch>
            <a:fillRect/>
          </a:stretch>
        </p:blipFill>
        <p:spPr bwMode="auto">
          <a:xfrm>
            <a:off x="457200" y="3463517"/>
            <a:ext cx="8153400" cy="1184682"/>
          </a:xfrm>
          <a:prstGeom prst="rect">
            <a:avLst/>
          </a:prstGeom>
          <a:noFill/>
          <a:ln w="9525">
            <a:solidFill>
              <a:schemeClr val="accent2">
                <a:lumMod val="50000"/>
              </a:schemeClr>
            </a:solidFill>
            <a:miter lim="800000"/>
            <a:headEnd/>
            <a:tailEnd/>
          </a:ln>
        </p:spPr>
      </p:pic>
      <p:sp>
        <p:nvSpPr>
          <p:cNvPr id="10" name="Text Box 8"/>
          <p:cNvSpPr txBox="1">
            <a:spLocks noChangeArrowheads="1"/>
          </p:cNvSpPr>
          <p:nvPr/>
        </p:nvSpPr>
        <p:spPr bwMode="auto">
          <a:xfrm>
            <a:off x="1009650" y="5029200"/>
            <a:ext cx="7077075" cy="461963"/>
          </a:xfrm>
          <a:prstGeom prst="rect">
            <a:avLst/>
          </a:prstGeom>
          <a:solidFill>
            <a:schemeClr val="accent5">
              <a:lumMod val="75000"/>
            </a:schemeClr>
          </a:solidFill>
          <a:ln w="12700">
            <a:solidFill>
              <a:schemeClr val="accent2">
                <a:lumMod val="50000"/>
              </a:schemeClr>
            </a:solidFill>
            <a:miter lim="800000"/>
            <a:headEnd/>
            <a:tailEnd/>
          </a:ln>
        </p:spPr>
        <p:txBody>
          <a:bodyPr wrap="none">
            <a:spAutoFit/>
          </a:bodyPr>
          <a:lstStyle/>
          <a:p>
            <a:pPr algn="r">
              <a:defRPr/>
            </a:pPr>
            <a:r>
              <a:rPr lang="en-US" sz="2400" dirty="0">
                <a:solidFill>
                  <a:srgbClr val="FFFFFF"/>
                </a:solidFill>
              </a:rPr>
              <a:t>Interest expense = $500 × 12% × (60 ÷ 360) = $10</a:t>
            </a:r>
          </a:p>
        </p:txBody>
      </p:sp>
      <p:sp>
        <p:nvSpPr>
          <p:cNvPr id="11" name="Line 7"/>
          <p:cNvSpPr>
            <a:spLocks noChangeShapeType="1"/>
          </p:cNvSpPr>
          <p:nvPr/>
        </p:nvSpPr>
        <p:spPr bwMode="auto">
          <a:xfrm flipH="1" flipV="1">
            <a:off x="7315200" y="4017964"/>
            <a:ext cx="381000" cy="1011236"/>
          </a:xfrm>
          <a:prstGeom prst="line">
            <a:avLst/>
          </a:prstGeom>
          <a:noFill/>
          <a:ln w="38100">
            <a:solidFill>
              <a:srgbClr val="FF0000"/>
            </a:solidFill>
            <a:round/>
            <a:headEnd/>
            <a:tailEnd type="arrow" w="med" len="med"/>
          </a:ln>
        </p:spPr>
        <p:txBody>
          <a:bodyPr/>
          <a:lstStyle/>
          <a:p>
            <a:endParaRPr lang="en-US" dirty="0"/>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C2AB13E1-0154-4F40-B4BA-A2EE81E096DB}" type="slidenum">
              <a:rPr lang="en-US" smtClean="0"/>
              <a:pPr>
                <a:defRPr/>
              </a:pPr>
              <a:t>15</a:t>
            </a:fld>
            <a:endParaRPr lang="en-US" dirty="0"/>
          </a:p>
        </p:txBody>
      </p:sp>
      <p:sp>
        <p:nvSpPr>
          <p:cNvPr id="12" name="Rounded Rectangle 11"/>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a:t>
            </a:r>
            <a:r>
              <a:rPr lang="en-US" sz="1100" dirty="0"/>
              <a:t>Prepare entries to account for short-term notes payable</a:t>
            </a:r>
            <a:r>
              <a:rPr lang="en-US" sz="1100" dirty="0" smtClean="0"/>
              <a:t>.</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0-#ppt_w/2"/>
                                          </p:val>
                                        </p:tav>
                                        <p:tav tm="100000">
                                          <p:val>
                                            <p:strVal val="#ppt_x"/>
                                          </p:val>
                                        </p:tav>
                                      </p:tavLst>
                                    </p:anim>
                                    <p:anim calcmode="lin" valueType="num">
                                      <p:cBhvr additive="base">
                                        <p:cTn id="8" dur="500" fill="hold"/>
                                        <p:tgtEl>
                                          <p:spTgt spid="51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nodeType="afterEffect">
                                  <p:stCondLst>
                                    <p:cond delay="1000"/>
                                  </p:stCondLst>
                                  <p:childTnLst>
                                    <p:set>
                                      <p:cBhvr>
                                        <p:cTn id="11" dur="1" fill="hold">
                                          <p:stCondLst>
                                            <p:cond delay="0"/>
                                          </p:stCondLst>
                                        </p:cTn>
                                        <p:tgtEl>
                                          <p:spTgt spid="87043"/>
                                        </p:tgtEl>
                                        <p:attrNameLst>
                                          <p:attrName>style.visibility</p:attrName>
                                        </p:attrNameLst>
                                      </p:cBhvr>
                                      <p:to>
                                        <p:strVal val="visible"/>
                                      </p:to>
                                    </p:set>
                                    <p:animEffect transition="in" filter="wipe(left)">
                                      <p:cBhvr>
                                        <p:cTn id="12" dur="500"/>
                                        <p:tgtEl>
                                          <p:spTgt spid="87043"/>
                                        </p:tgtEl>
                                      </p:cBhvr>
                                    </p:animEffect>
                                  </p:childTnLst>
                                </p:cTn>
                              </p:par>
                            </p:childTnLst>
                          </p:cTn>
                        </p:par>
                        <p:par>
                          <p:cTn id="13" fill="hold" nodeType="afterGroup">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lide(fromLeft)">
                                      <p:cBhvr>
                                        <p:cTn id="16" dur="500"/>
                                        <p:tgtEl>
                                          <p:spTgt spid="10"/>
                                        </p:tgtEl>
                                      </p:cBhvr>
                                    </p:animEffect>
                                  </p:childTnLst>
                                </p:cTn>
                              </p:par>
                            </p:childTnLst>
                          </p:cTn>
                        </p:par>
                        <p:par>
                          <p:cTn id="17" fill="hold" nodeType="afterGroup">
                            <p:stCondLst>
                              <p:cond delay="25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457200"/>
            <a:ext cx="8229600" cy="1295400"/>
          </a:xfrm>
        </p:spPr>
        <p:txBody>
          <a:bodyPr/>
          <a:lstStyle/>
          <a:p>
            <a:r>
              <a:rPr lang="en-US" altLang="en-US" b="1" dirty="0" smtClean="0"/>
              <a:t>Note Given To Borrow </a:t>
            </a:r>
            <a:br>
              <a:rPr lang="en-US" altLang="en-US" b="1" dirty="0" smtClean="0"/>
            </a:br>
            <a:r>
              <a:rPr lang="en-US" altLang="en-US" b="1" dirty="0" smtClean="0"/>
              <a:t>From Bank</a:t>
            </a:r>
          </a:p>
        </p:txBody>
      </p:sp>
      <p:sp>
        <p:nvSpPr>
          <p:cNvPr id="6148" name="Text Box 3"/>
          <p:cNvSpPr txBox="1">
            <a:spLocks noChangeArrowheads="1"/>
          </p:cNvSpPr>
          <p:nvPr/>
        </p:nvSpPr>
        <p:spPr bwMode="auto">
          <a:xfrm>
            <a:off x="498475" y="1676400"/>
            <a:ext cx="8153400" cy="954107"/>
          </a:xfrm>
          <a:prstGeom prst="rect">
            <a:avLst/>
          </a:prstGeom>
          <a:noFill/>
          <a:ln w="12700">
            <a:noFill/>
            <a:miter lim="800000"/>
            <a:headEnd/>
            <a:tailEnd/>
          </a:ln>
        </p:spPr>
        <p:txBody>
          <a:bodyPr wrap="square">
            <a:spAutoFit/>
          </a:bodyPr>
          <a:lstStyle/>
          <a:p>
            <a:pPr algn="ctr">
              <a:spcBef>
                <a:spcPct val="50000"/>
              </a:spcBef>
            </a:pPr>
            <a:r>
              <a:rPr lang="en-US" altLang="en-US" sz="2800" dirty="0">
                <a:solidFill>
                  <a:srgbClr val="244583"/>
                </a:solidFill>
                <a:ea typeface="ＭＳ Ｐゴシック" pitchFamily="-84" charset="-128"/>
              </a:rPr>
              <a:t>On Sept. 30, a company borrows $2,000 from a bank at 12% interest for 60 days. </a:t>
            </a:r>
          </a:p>
        </p:txBody>
      </p:sp>
      <p:pic>
        <p:nvPicPr>
          <p:cNvPr id="88067" name="Picture 3"/>
          <p:cNvPicPr>
            <a:picLocks noChangeAspect="1" noChangeArrowheads="1"/>
          </p:cNvPicPr>
          <p:nvPr/>
        </p:nvPicPr>
        <p:blipFill>
          <a:blip r:embed="rId3" cstate="print"/>
          <a:srcRect/>
          <a:stretch>
            <a:fillRect/>
          </a:stretch>
        </p:blipFill>
        <p:spPr bwMode="auto">
          <a:xfrm>
            <a:off x="304800" y="2708973"/>
            <a:ext cx="8610600" cy="948626"/>
          </a:xfrm>
          <a:prstGeom prst="rect">
            <a:avLst/>
          </a:prstGeom>
          <a:noFill/>
          <a:ln w="9525">
            <a:solidFill>
              <a:schemeClr val="accent5">
                <a:lumMod val="50000"/>
              </a:schemeClr>
            </a:solidFill>
            <a:miter lim="800000"/>
            <a:headEnd/>
            <a:tailEnd/>
          </a:ln>
        </p:spPr>
      </p:pic>
      <p:pic>
        <p:nvPicPr>
          <p:cNvPr id="88068" name="Picture 4"/>
          <p:cNvPicPr>
            <a:picLocks noChangeAspect="1" noChangeArrowheads="1"/>
          </p:cNvPicPr>
          <p:nvPr/>
        </p:nvPicPr>
        <p:blipFill>
          <a:blip r:embed="rId4" cstate="print"/>
          <a:srcRect/>
          <a:stretch>
            <a:fillRect/>
          </a:stretch>
        </p:blipFill>
        <p:spPr bwMode="auto">
          <a:xfrm>
            <a:off x="319790" y="4623698"/>
            <a:ext cx="8610600" cy="1254545"/>
          </a:xfrm>
          <a:prstGeom prst="rect">
            <a:avLst/>
          </a:prstGeom>
          <a:noFill/>
          <a:ln w="9525">
            <a:solidFill>
              <a:schemeClr val="accent5">
                <a:lumMod val="50000"/>
              </a:schemeClr>
            </a:solidFill>
            <a:miter lim="800000"/>
            <a:headEnd/>
            <a:tailEnd/>
          </a:ln>
        </p:spPr>
      </p:pic>
      <p:sp>
        <p:nvSpPr>
          <p:cNvPr id="8" name="Text Box 3"/>
          <p:cNvSpPr txBox="1">
            <a:spLocks noChangeArrowheads="1"/>
          </p:cNvSpPr>
          <p:nvPr/>
        </p:nvSpPr>
        <p:spPr bwMode="auto">
          <a:xfrm>
            <a:off x="609600" y="3657600"/>
            <a:ext cx="8153400" cy="954088"/>
          </a:xfrm>
          <a:prstGeom prst="rect">
            <a:avLst/>
          </a:prstGeom>
          <a:noFill/>
          <a:ln w="12700">
            <a:noFill/>
            <a:miter lim="800000"/>
            <a:headEnd/>
            <a:tailEnd/>
          </a:ln>
        </p:spPr>
        <p:txBody>
          <a:bodyPr>
            <a:spAutoFit/>
          </a:bodyPr>
          <a:lstStyle/>
          <a:p>
            <a:pPr algn="ctr">
              <a:spcBef>
                <a:spcPct val="50000"/>
              </a:spcBef>
            </a:pPr>
            <a:r>
              <a:rPr lang="en-US" altLang="en-US" sz="2800" dirty="0">
                <a:solidFill>
                  <a:srgbClr val="244583"/>
                </a:solidFill>
                <a:ea typeface="ＭＳ Ｐゴシック" pitchFamily="-84" charset="-128"/>
              </a:rPr>
              <a:t>On Nov. 29, the company repays the principal of the note plus interest.  </a:t>
            </a:r>
          </a:p>
        </p:txBody>
      </p:sp>
      <p:sp>
        <p:nvSpPr>
          <p:cNvPr id="9" name="Text Box 8"/>
          <p:cNvSpPr txBox="1">
            <a:spLocks noChangeArrowheads="1"/>
          </p:cNvSpPr>
          <p:nvPr/>
        </p:nvSpPr>
        <p:spPr bwMode="auto">
          <a:xfrm>
            <a:off x="1028700" y="6014244"/>
            <a:ext cx="7315200" cy="461963"/>
          </a:xfrm>
          <a:prstGeom prst="rect">
            <a:avLst/>
          </a:prstGeom>
          <a:solidFill>
            <a:schemeClr val="accent5">
              <a:lumMod val="75000"/>
            </a:schemeClr>
          </a:solidFill>
          <a:ln w="12700">
            <a:solidFill>
              <a:schemeClr val="accent2">
                <a:lumMod val="50000"/>
              </a:schemeClr>
            </a:solidFill>
            <a:miter lim="800000"/>
            <a:headEnd/>
            <a:tailEnd/>
          </a:ln>
        </p:spPr>
        <p:txBody>
          <a:bodyPr wrap="square">
            <a:spAutoFit/>
          </a:bodyPr>
          <a:lstStyle/>
          <a:p>
            <a:pPr algn="r">
              <a:defRPr/>
            </a:pPr>
            <a:r>
              <a:rPr lang="en-US" sz="2400" dirty="0">
                <a:solidFill>
                  <a:srgbClr val="FFFFFF"/>
                </a:solidFill>
              </a:rPr>
              <a:t>Interest expense = $2,000 × 12% × (60 ÷ 360) = $40</a:t>
            </a:r>
          </a:p>
        </p:txBody>
      </p:sp>
      <p:sp>
        <p:nvSpPr>
          <p:cNvPr id="10" name="Line 7"/>
          <p:cNvSpPr>
            <a:spLocks noChangeShapeType="1"/>
          </p:cNvSpPr>
          <p:nvPr/>
        </p:nvSpPr>
        <p:spPr bwMode="auto">
          <a:xfrm flipH="1" flipV="1">
            <a:off x="7620000" y="5334000"/>
            <a:ext cx="228600" cy="680244"/>
          </a:xfrm>
          <a:prstGeom prst="line">
            <a:avLst/>
          </a:prstGeom>
          <a:noFill/>
          <a:ln w="38100">
            <a:solidFill>
              <a:srgbClr val="FF0000"/>
            </a:solidFill>
            <a:round/>
            <a:headEnd/>
            <a:tailEnd type="arrow" w="med" len="med"/>
          </a:ln>
        </p:spPr>
        <p:txBody>
          <a:bodyPr/>
          <a:lstStyle/>
          <a:p>
            <a:endParaRPr lang="en-US" dirty="0"/>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Slide Number Placeholder 11"/>
          <p:cNvSpPr>
            <a:spLocks noGrp="1"/>
          </p:cNvSpPr>
          <p:nvPr>
            <p:ph type="sldNum" sz="quarter" idx="12"/>
          </p:nvPr>
        </p:nvSpPr>
        <p:spPr/>
        <p:txBody>
          <a:bodyPr/>
          <a:lstStyle/>
          <a:p>
            <a:pPr>
              <a:defRPr/>
            </a:pPr>
            <a:fld id="{C2AB13E1-0154-4F40-B4BA-A2EE81E096DB}" type="slidenum">
              <a:rPr lang="en-US" smtClean="0"/>
              <a:pPr>
                <a:defRPr/>
              </a:pPr>
              <a:t>16</a:t>
            </a:fld>
            <a:endParaRPr lang="en-US" dirty="0"/>
          </a:p>
        </p:txBody>
      </p:sp>
      <p:sp>
        <p:nvSpPr>
          <p:cNvPr id="13" name="Rounded Rectangle 12"/>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a:t>
            </a:r>
            <a:r>
              <a:rPr lang="en-US" sz="1100" dirty="0"/>
              <a:t>Prepare entries to account for short-term notes payable</a:t>
            </a:r>
            <a:r>
              <a:rPr lang="en-US" sz="1100" dirty="0" smtClean="0"/>
              <a:t>.</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0-#ppt_w/2"/>
                                          </p:val>
                                        </p:tav>
                                        <p:tav tm="100000">
                                          <p:val>
                                            <p:strVal val="#ppt_x"/>
                                          </p:val>
                                        </p:tav>
                                      </p:tavLst>
                                    </p:anim>
                                    <p:anim calcmode="lin" valueType="num">
                                      <p:cBhvr additive="base">
                                        <p:cTn id="8" dur="500" fill="hold"/>
                                        <p:tgtEl>
                                          <p:spTgt spid="614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2000"/>
                                  </p:stCondLst>
                                  <p:childTnLst>
                                    <p:set>
                                      <p:cBhvr>
                                        <p:cTn id="11" dur="1" fill="hold">
                                          <p:stCondLst>
                                            <p:cond delay="0"/>
                                          </p:stCondLst>
                                        </p:cTn>
                                        <p:tgtEl>
                                          <p:spTgt spid="88067"/>
                                        </p:tgtEl>
                                        <p:attrNameLst>
                                          <p:attrName>style.visibility</p:attrName>
                                        </p:attrNameLst>
                                      </p:cBhvr>
                                      <p:to>
                                        <p:strVal val="visible"/>
                                      </p:to>
                                    </p:set>
                                    <p:animEffect transition="in" filter="dissolve">
                                      <p:cBhvr>
                                        <p:cTn id="12" dur="500"/>
                                        <p:tgtEl>
                                          <p:spTgt spid="88067"/>
                                        </p:tgtEl>
                                      </p:cBhvr>
                                    </p:animEffect>
                                  </p:childTnLst>
                                </p:cTn>
                              </p:par>
                            </p:childTnLst>
                          </p:cTn>
                        </p:par>
                        <p:par>
                          <p:cTn id="13" fill="hold" nodeType="afterGroup">
                            <p:stCondLst>
                              <p:cond delay="3000"/>
                            </p:stCondLst>
                            <p:childTnLst>
                              <p:par>
                                <p:cTn id="14" presetID="2" presetClass="entr" presetSubtype="8" fill="hold" grpId="0" nodeType="afterEffect">
                                  <p:stCondLst>
                                    <p:cond delay="20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5500"/>
                            </p:stCondLst>
                            <p:childTnLst>
                              <p:par>
                                <p:cTn id="19" presetID="9" presetClass="entr" presetSubtype="0" fill="hold" nodeType="afterEffect">
                                  <p:stCondLst>
                                    <p:cond delay="2000"/>
                                  </p:stCondLst>
                                  <p:childTnLst>
                                    <p:set>
                                      <p:cBhvr>
                                        <p:cTn id="20" dur="1" fill="hold">
                                          <p:stCondLst>
                                            <p:cond delay="0"/>
                                          </p:stCondLst>
                                        </p:cTn>
                                        <p:tgtEl>
                                          <p:spTgt spid="88068"/>
                                        </p:tgtEl>
                                        <p:attrNameLst>
                                          <p:attrName>style.visibility</p:attrName>
                                        </p:attrNameLst>
                                      </p:cBhvr>
                                      <p:to>
                                        <p:strVal val="visible"/>
                                      </p:to>
                                    </p:set>
                                    <p:animEffect transition="in" filter="dissolve">
                                      <p:cBhvr>
                                        <p:cTn id="21" dur="500"/>
                                        <p:tgtEl>
                                          <p:spTgt spid="88068"/>
                                        </p:tgtEl>
                                      </p:cBhvr>
                                    </p:animEffect>
                                  </p:childTnLst>
                                </p:cTn>
                              </p:par>
                            </p:childTnLst>
                          </p:cTn>
                        </p:par>
                        <p:par>
                          <p:cTn id="22" fill="hold" nodeType="afterGroup">
                            <p:stCondLst>
                              <p:cond delay="8000"/>
                            </p:stCondLst>
                            <p:childTnLst>
                              <p:par>
                                <p:cTn id="23" presetID="55"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strVal val="#ppt_w*0.70"/>
                                          </p:val>
                                        </p:tav>
                                        <p:tav tm="100000">
                                          <p:val>
                                            <p:strVal val="#ppt_w"/>
                                          </p:val>
                                        </p:tav>
                                      </p:tavLst>
                                    </p:anim>
                                    <p:anim calcmode="lin" valueType="num">
                                      <p:cBhvr>
                                        <p:cTn id="26" dur="1000" fill="hold"/>
                                        <p:tgtEl>
                                          <p:spTgt spid="9"/>
                                        </p:tgtEl>
                                        <p:attrNameLst>
                                          <p:attrName>ppt_h</p:attrName>
                                        </p:attrNameLst>
                                      </p:cBhvr>
                                      <p:tavLst>
                                        <p:tav tm="0">
                                          <p:val>
                                            <p:strVal val="#ppt_h"/>
                                          </p:val>
                                        </p:tav>
                                        <p:tav tm="100000">
                                          <p:val>
                                            <p:strVal val="#ppt_h"/>
                                          </p:val>
                                        </p:tav>
                                      </p:tavLst>
                                    </p:anim>
                                    <p:animEffect transition="in" filter="fade">
                                      <p:cBhvr>
                                        <p:cTn id="27" dur="1000"/>
                                        <p:tgtEl>
                                          <p:spTgt spid="9"/>
                                        </p:tgtEl>
                                      </p:cBhvr>
                                    </p:animEffect>
                                  </p:childTnLst>
                                </p:cTn>
                              </p:par>
                            </p:childTnLst>
                          </p:cTn>
                        </p:par>
                        <p:par>
                          <p:cTn id="28" fill="hold" nodeType="afterGroup">
                            <p:stCondLst>
                              <p:cond delay="9000"/>
                            </p:stCondLst>
                            <p:childTnLst>
                              <p:par>
                                <p:cTn id="29" presetID="2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8" grpId="0"/>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Line 2"/>
          <p:cNvSpPr>
            <a:spLocks noChangeShapeType="1"/>
          </p:cNvSpPr>
          <p:nvPr/>
        </p:nvSpPr>
        <p:spPr bwMode="auto">
          <a:xfrm>
            <a:off x="4572000" y="2438400"/>
            <a:ext cx="0" cy="609600"/>
          </a:xfrm>
          <a:prstGeom prst="line">
            <a:avLst/>
          </a:prstGeom>
          <a:noFill/>
          <a:ln w="57150">
            <a:solidFill>
              <a:srgbClr val="FF3300"/>
            </a:solidFill>
            <a:round/>
            <a:headEnd type="arrow" w="med" len="med"/>
            <a:tailEnd type="arrow" w="med" len="med"/>
          </a:ln>
        </p:spPr>
        <p:txBody>
          <a:bodyPr/>
          <a:lstStyle/>
          <a:p>
            <a:endParaRPr lang="en-US" dirty="0"/>
          </a:p>
        </p:txBody>
      </p:sp>
      <p:sp>
        <p:nvSpPr>
          <p:cNvPr id="69635" name="Rectangle 3"/>
          <p:cNvSpPr>
            <a:spLocks noChangeArrowheads="1"/>
          </p:cNvSpPr>
          <p:nvPr/>
        </p:nvSpPr>
        <p:spPr bwMode="auto">
          <a:xfrm>
            <a:off x="358775" y="3011488"/>
            <a:ext cx="1139825" cy="819150"/>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33CC"/>
                </a:solidFill>
                <a:ea typeface="ＭＳ Ｐゴシック" pitchFamily="-84" charset="-128"/>
              </a:rPr>
              <a:t>Note Date</a:t>
            </a:r>
          </a:p>
        </p:txBody>
      </p:sp>
      <p:sp>
        <p:nvSpPr>
          <p:cNvPr id="69636" name="Rectangle 4"/>
          <p:cNvSpPr>
            <a:spLocks noChangeArrowheads="1"/>
          </p:cNvSpPr>
          <p:nvPr/>
        </p:nvSpPr>
        <p:spPr bwMode="auto">
          <a:xfrm>
            <a:off x="3868738" y="3011488"/>
            <a:ext cx="1330325" cy="819150"/>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6600"/>
                </a:solidFill>
                <a:ea typeface="ＭＳ Ｐゴシック" pitchFamily="-84" charset="-128"/>
              </a:rPr>
              <a:t>End of Period</a:t>
            </a:r>
          </a:p>
        </p:txBody>
      </p:sp>
      <p:sp>
        <p:nvSpPr>
          <p:cNvPr id="69637" name="Rectangle 5"/>
          <p:cNvSpPr>
            <a:spLocks noChangeArrowheads="1"/>
          </p:cNvSpPr>
          <p:nvPr/>
        </p:nvSpPr>
        <p:spPr bwMode="auto">
          <a:xfrm>
            <a:off x="7505700" y="3011488"/>
            <a:ext cx="1425575" cy="819150"/>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33CC"/>
                </a:solidFill>
                <a:ea typeface="ＭＳ Ｐゴシック" pitchFamily="-84" charset="-128"/>
              </a:rPr>
              <a:t>Maturity Date</a:t>
            </a:r>
          </a:p>
        </p:txBody>
      </p:sp>
      <p:grpSp>
        <p:nvGrpSpPr>
          <p:cNvPr id="69638" name="Group 6"/>
          <p:cNvGrpSpPr>
            <a:grpSpLocks/>
          </p:cNvGrpSpPr>
          <p:nvPr/>
        </p:nvGrpSpPr>
        <p:grpSpPr bwMode="auto">
          <a:xfrm>
            <a:off x="3043238" y="3810000"/>
            <a:ext cx="2981325" cy="2247900"/>
            <a:chOff x="1917" y="2400"/>
            <a:chExt cx="1878" cy="1416"/>
          </a:xfrm>
        </p:grpSpPr>
        <p:sp>
          <p:nvSpPr>
            <p:cNvPr id="18442" name="Line 7"/>
            <p:cNvSpPr>
              <a:spLocks noChangeShapeType="1"/>
            </p:cNvSpPr>
            <p:nvPr/>
          </p:nvSpPr>
          <p:spPr bwMode="auto">
            <a:xfrm flipV="1">
              <a:off x="2856" y="2400"/>
              <a:ext cx="0" cy="480"/>
            </a:xfrm>
            <a:prstGeom prst="line">
              <a:avLst/>
            </a:prstGeom>
            <a:noFill/>
            <a:ln w="50800">
              <a:solidFill>
                <a:srgbClr val="FF3300"/>
              </a:solidFill>
              <a:round/>
              <a:headEnd/>
              <a:tailEnd type="arrow"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18443" name="Rectangle 8"/>
            <p:cNvSpPr>
              <a:spLocks noChangeArrowheads="1"/>
            </p:cNvSpPr>
            <p:nvPr/>
          </p:nvSpPr>
          <p:spPr bwMode="auto">
            <a:xfrm>
              <a:off x="1917" y="2829"/>
              <a:ext cx="1878" cy="987"/>
            </a:xfrm>
            <a:prstGeom prst="rect">
              <a:avLst/>
            </a:prstGeom>
            <a:solidFill>
              <a:srgbClr val="F6E9B4"/>
            </a:solidFill>
            <a:ln w="12700">
              <a:solidFill>
                <a:schemeClr val="tx1"/>
              </a:solidFill>
              <a:miter lim="800000"/>
              <a:headEnd/>
              <a:tailEnd/>
            </a:ln>
            <a:effectLst>
              <a:outerShdw blurRad="63500" dist="38099" dir="2700000" algn="ctr" rotWithShape="0">
                <a:schemeClr val="bg2">
                  <a:alpha val="74997"/>
                </a:schemeClr>
              </a:outerShdw>
            </a:effectLst>
          </p:spPr>
          <p:txBody>
            <a:bodyPr lIns="90488" tIns="44450" rIns="90488" bIns="44450">
              <a:spAutoFit/>
            </a:bodyPr>
            <a:lstStyle/>
            <a:p>
              <a:pPr algn="ctr">
                <a:spcBef>
                  <a:spcPct val="50000"/>
                </a:spcBef>
                <a:defRPr/>
              </a:pPr>
              <a:r>
                <a:rPr lang="en-US" sz="2400" b="1" dirty="0">
                  <a:solidFill>
                    <a:srgbClr val="663300"/>
                  </a:solidFill>
                  <a:latin typeface="Calibri" pitchFamily="-84" charset="0"/>
                </a:rPr>
                <a:t>An adjusting entry is required to record Interest Expense incurred to date.</a:t>
              </a:r>
            </a:p>
          </p:txBody>
        </p:sp>
      </p:grpSp>
      <p:sp>
        <p:nvSpPr>
          <p:cNvPr id="69639" name="Rectangle 9"/>
          <p:cNvSpPr>
            <a:spLocks noGrp="1" noChangeArrowheads="1"/>
          </p:cNvSpPr>
          <p:nvPr>
            <p:ph type="title"/>
          </p:nvPr>
        </p:nvSpPr>
        <p:spPr>
          <a:xfrm>
            <a:off x="457200" y="533400"/>
            <a:ext cx="8229600" cy="1371600"/>
          </a:xfrm>
        </p:spPr>
        <p:txBody>
          <a:bodyPr/>
          <a:lstStyle/>
          <a:p>
            <a:r>
              <a:rPr lang="en-US" altLang="en-US" b="1" dirty="0" smtClean="0"/>
              <a:t>When Note Extends over </a:t>
            </a:r>
            <a:br>
              <a:rPr lang="en-US" altLang="en-US" b="1" dirty="0" smtClean="0"/>
            </a:br>
            <a:r>
              <a:rPr lang="en-US" altLang="en-US" b="1" dirty="0" smtClean="0"/>
              <a:t>Period-End</a:t>
            </a:r>
          </a:p>
        </p:txBody>
      </p:sp>
      <p:sp>
        <p:nvSpPr>
          <p:cNvPr id="69640" name="AutoShape 10"/>
          <p:cNvSpPr>
            <a:spLocks/>
          </p:cNvSpPr>
          <p:nvPr/>
        </p:nvSpPr>
        <p:spPr bwMode="auto">
          <a:xfrm rot="-5400000" flipH="1" flipV="1">
            <a:off x="4076700" y="-1104900"/>
            <a:ext cx="990600" cy="7315200"/>
          </a:xfrm>
          <a:prstGeom prst="leftBrace">
            <a:avLst>
              <a:gd name="adj1" fmla="val 61538"/>
              <a:gd name="adj2" fmla="val 50000"/>
            </a:avLst>
          </a:prstGeom>
          <a:noFill/>
          <a:ln w="38100">
            <a:solidFill>
              <a:srgbClr val="FF3300"/>
            </a:solidFill>
            <a:round/>
            <a:headEnd/>
            <a:tailEnd/>
          </a:ln>
        </p:spPr>
        <p:txBody>
          <a:bodyPr wrap="none" anchor="ctr"/>
          <a:lstStyle/>
          <a:p>
            <a:endParaRPr lang="en-US" altLang="en-US" dirty="0">
              <a:ea typeface="ＭＳ Ｐゴシック" pitchFamily="-84" charset="-128"/>
            </a:endParaRPr>
          </a:p>
        </p:txBody>
      </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Slide Number Placeholder 12"/>
          <p:cNvSpPr>
            <a:spLocks noGrp="1"/>
          </p:cNvSpPr>
          <p:nvPr>
            <p:ph type="sldNum" sz="quarter" idx="12"/>
          </p:nvPr>
        </p:nvSpPr>
        <p:spPr/>
        <p:txBody>
          <a:bodyPr/>
          <a:lstStyle/>
          <a:p>
            <a:pPr>
              <a:defRPr/>
            </a:pPr>
            <a:fld id="{C2AB13E1-0154-4F40-B4BA-A2EE81E096DB}" type="slidenum">
              <a:rPr lang="en-US" smtClean="0"/>
              <a:pPr>
                <a:defRPr/>
              </a:pPr>
              <a:t>17</a:t>
            </a:fld>
            <a:endParaRPr lang="en-US" dirty="0"/>
          </a:p>
        </p:txBody>
      </p:sp>
      <p:sp>
        <p:nvSpPr>
          <p:cNvPr id="14" name="Rounded Rectangle 13"/>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a:t>
            </a:r>
            <a:r>
              <a:rPr lang="en-US" sz="1100" dirty="0"/>
              <a:t>Prepare entries to account for short-term notes payable</a:t>
            </a:r>
            <a:r>
              <a:rPr lang="en-US" sz="1100" dirty="0" smtClean="0"/>
              <a:t>.</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9"/>
          <p:cNvSpPr>
            <a:spLocks noGrp="1" noChangeArrowheads="1"/>
          </p:cNvSpPr>
          <p:nvPr>
            <p:ph type="title"/>
          </p:nvPr>
        </p:nvSpPr>
        <p:spPr>
          <a:xfrm>
            <a:off x="457200" y="533400"/>
            <a:ext cx="8229600" cy="1066800"/>
          </a:xfrm>
        </p:spPr>
        <p:txBody>
          <a:bodyPr/>
          <a:lstStyle/>
          <a:p>
            <a:r>
              <a:rPr lang="en-US" altLang="en-US" sz="4000" b="1" dirty="0" smtClean="0"/>
              <a:t>End-of-Period Adjustment</a:t>
            </a:r>
            <a:br>
              <a:rPr lang="en-US" altLang="en-US" sz="4000" b="1" dirty="0" smtClean="0"/>
            </a:br>
            <a:r>
              <a:rPr lang="en-US" altLang="en-US" sz="4000" b="1" dirty="0" smtClean="0"/>
              <a:t>to Notes</a:t>
            </a:r>
          </a:p>
        </p:txBody>
      </p:sp>
      <p:sp>
        <p:nvSpPr>
          <p:cNvPr id="9" name="Text Box 3"/>
          <p:cNvSpPr txBox="1">
            <a:spLocks noChangeArrowheads="1"/>
          </p:cNvSpPr>
          <p:nvPr/>
        </p:nvSpPr>
        <p:spPr bwMode="auto">
          <a:xfrm>
            <a:off x="171102" y="1604191"/>
            <a:ext cx="8915400" cy="707886"/>
          </a:xfrm>
          <a:prstGeom prst="rect">
            <a:avLst/>
          </a:prstGeom>
          <a:noFill/>
          <a:ln w="12700">
            <a:noFill/>
            <a:miter lim="800000"/>
            <a:headEnd/>
            <a:tailEnd/>
          </a:ln>
        </p:spPr>
        <p:txBody>
          <a:bodyPr wrap="square">
            <a:spAutoFit/>
          </a:bodyPr>
          <a:lstStyle/>
          <a:p>
            <a:pPr algn="ctr">
              <a:spcBef>
                <a:spcPct val="50000"/>
              </a:spcBef>
            </a:pPr>
            <a:r>
              <a:rPr lang="en-US" altLang="en-US" sz="2000" b="1" dirty="0">
                <a:solidFill>
                  <a:srgbClr val="244583"/>
                </a:solidFill>
                <a:latin typeface="Calibri" pitchFamily="-84" charset="0"/>
                <a:ea typeface="ＭＳ Ｐゴシック" pitchFamily="-84" charset="-128"/>
              </a:rPr>
              <a:t>On Dec. 16, </a:t>
            </a:r>
            <a:r>
              <a:rPr lang="en-US" altLang="en-US" sz="2000" b="1" dirty="0" smtClean="0">
                <a:solidFill>
                  <a:srgbClr val="244583"/>
                </a:solidFill>
                <a:latin typeface="Calibri" pitchFamily="-84" charset="0"/>
                <a:ea typeface="ＭＳ Ｐゴシック" pitchFamily="-84" charset="-128"/>
              </a:rPr>
              <a:t>2017, </a:t>
            </a:r>
            <a:r>
              <a:rPr lang="en-US" altLang="en-US" sz="2000" b="1" dirty="0">
                <a:solidFill>
                  <a:srgbClr val="244583"/>
                </a:solidFill>
                <a:latin typeface="Calibri" pitchFamily="-84" charset="0"/>
                <a:ea typeface="ＭＳ Ｐゴシック" pitchFamily="-84" charset="-128"/>
              </a:rPr>
              <a:t>a company borrows $2,000 from a bank at 12% interest for 60 days. An adjusting entry is needed on December 31. </a:t>
            </a:r>
          </a:p>
        </p:txBody>
      </p:sp>
      <p:sp>
        <p:nvSpPr>
          <p:cNvPr id="12" name="Text Box 3"/>
          <p:cNvSpPr txBox="1">
            <a:spLocks noChangeArrowheads="1"/>
          </p:cNvSpPr>
          <p:nvPr/>
        </p:nvSpPr>
        <p:spPr bwMode="auto">
          <a:xfrm>
            <a:off x="0" y="3762907"/>
            <a:ext cx="8915400" cy="400110"/>
          </a:xfrm>
          <a:prstGeom prst="rect">
            <a:avLst/>
          </a:prstGeom>
          <a:noFill/>
          <a:ln w="12700">
            <a:noFill/>
            <a:miter lim="800000"/>
            <a:headEnd/>
            <a:tailEnd/>
          </a:ln>
        </p:spPr>
        <p:txBody>
          <a:bodyPr wrap="square">
            <a:spAutoFit/>
          </a:bodyPr>
          <a:lstStyle/>
          <a:p>
            <a:pPr algn="ctr">
              <a:spcBef>
                <a:spcPct val="50000"/>
              </a:spcBef>
            </a:pPr>
            <a:r>
              <a:rPr lang="en-US" altLang="en-US" sz="2000" b="1" dirty="0">
                <a:solidFill>
                  <a:srgbClr val="244583"/>
                </a:solidFill>
                <a:latin typeface="Calibri" pitchFamily="-84" charset="0"/>
                <a:ea typeface="ＭＳ Ｐゴシック" pitchFamily="-84" charset="-128"/>
              </a:rPr>
              <a:t>On Feb. 14, </a:t>
            </a:r>
            <a:r>
              <a:rPr lang="en-US" altLang="en-US" sz="2000" b="1" dirty="0" smtClean="0">
                <a:solidFill>
                  <a:srgbClr val="244583"/>
                </a:solidFill>
                <a:latin typeface="Calibri" pitchFamily="-84" charset="0"/>
                <a:ea typeface="ＭＳ Ｐゴシック" pitchFamily="-84" charset="-128"/>
              </a:rPr>
              <a:t>2018, </a:t>
            </a:r>
            <a:r>
              <a:rPr lang="en-US" altLang="en-US" sz="2000" b="1" dirty="0">
                <a:solidFill>
                  <a:srgbClr val="244583"/>
                </a:solidFill>
                <a:latin typeface="Calibri" pitchFamily="-84" charset="0"/>
                <a:ea typeface="ＭＳ Ｐゴシック" pitchFamily="-84" charset="-128"/>
              </a:rPr>
              <a:t>the company repays this principal and interest on the note. </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Slide Number Placeholder 9"/>
          <p:cNvSpPr>
            <a:spLocks noGrp="1"/>
          </p:cNvSpPr>
          <p:nvPr>
            <p:ph type="sldNum" sz="quarter" idx="12"/>
          </p:nvPr>
        </p:nvSpPr>
        <p:spPr/>
        <p:txBody>
          <a:bodyPr/>
          <a:lstStyle/>
          <a:p>
            <a:pPr>
              <a:defRPr/>
            </a:pPr>
            <a:fld id="{C2AB13E1-0154-4F40-B4BA-A2EE81E096DB}" type="slidenum">
              <a:rPr lang="en-US" smtClean="0"/>
              <a:pPr>
                <a:defRPr/>
              </a:pPr>
              <a:t>18</a:t>
            </a:fld>
            <a:endParaRPr lang="en-US" dirty="0"/>
          </a:p>
        </p:txBody>
      </p:sp>
      <p:sp>
        <p:nvSpPr>
          <p:cNvPr id="11" name="Rounded Rectangle 10"/>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a:t>
            </a:r>
            <a:r>
              <a:rPr lang="en-US" sz="1100" dirty="0"/>
              <a:t>Prepare entries to account for short-term notes payable</a:t>
            </a:r>
            <a:r>
              <a:rPr lang="en-US" sz="1100" dirty="0" smtClean="0"/>
              <a:t>.</a:t>
            </a:r>
            <a:endParaRPr lang="en-US" sz="1100" dirty="0"/>
          </a:p>
        </p:txBody>
      </p:sp>
      <p:pic>
        <p:nvPicPr>
          <p:cNvPr id="4" name="Picture 3"/>
          <p:cNvPicPr>
            <a:picLocks noChangeAspect="1"/>
          </p:cNvPicPr>
          <p:nvPr/>
        </p:nvPicPr>
        <p:blipFill>
          <a:blip r:embed="rId3"/>
          <a:stretch>
            <a:fillRect/>
          </a:stretch>
        </p:blipFill>
        <p:spPr>
          <a:xfrm>
            <a:off x="803513" y="2405783"/>
            <a:ext cx="7026378" cy="995641"/>
          </a:xfrm>
          <a:prstGeom prst="rect">
            <a:avLst/>
          </a:prstGeom>
        </p:spPr>
      </p:pic>
      <p:pic>
        <p:nvPicPr>
          <p:cNvPr id="5" name="Picture 4"/>
          <p:cNvPicPr>
            <a:picLocks noChangeAspect="1"/>
          </p:cNvPicPr>
          <p:nvPr/>
        </p:nvPicPr>
        <p:blipFill>
          <a:blip r:embed="rId4"/>
          <a:stretch>
            <a:fillRect/>
          </a:stretch>
        </p:blipFill>
        <p:spPr>
          <a:xfrm>
            <a:off x="753607" y="4345396"/>
            <a:ext cx="7076284" cy="13696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500"/>
                            </p:stCondLst>
                            <p:childTnLst>
                              <p:par>
                                <p:cTn id="9" presetID="22" presetClass="entr" presetSubtype="8" fill="hold" grpId="0"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11-1 Part 1</a:t>
            </a:r>
            <a:endParaRPr lang="en-US" sz="2400" b="1" dirty="0">
              <a:solidFill>
                <a:prstClr val="white"/>
              </a:solidFill>
            </a:endParaRPr>
          </a:p>
        </p:txBody>
      </p:sp>
      <p:sp>
        <p:nvSpPr>
          <p:cNvPr id="4" name="AutoShape 3"/>
          <p:cNvSpPr>
            <a:spLocks noChangeAspect="1" noChangeArrowheads="1" noTextEdit="1"/>
          </p:cNvSpPr>
          <p:nvPr/>
        </p:nvSpPr>
        <p:spPr bwMode="auto">
          <a:xfrm>
            <a:off x="790575" y="685800"/>
            <a:ext cx="756285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 name="Rectangle 5"/>
          <p:cNvSpPr>
            <a:spLocks noChangeArrowheads="1"/>
          </p:cNvSpPr>
          <p:nvPr/>
        </p:nvSpPr>
        <p:spPr bwMode="auto">
          <a:xfrm>
            <a:off x="1163638" y="1728788"/>
            <a:ext cx="7189787"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32" name="Rectangle 6"/>
          <p:cNvSpPr>
            <a:spLocks noChangeArrowheads="1"/>
          </p:cNvSpPr>
          <p:nvPr/>
        </p:nvSpPr>
        <p:spPr bwMode="auto">
          <a:xfrm>
            <a:off x="6951663" y="1749425"/>
            <a:ext cx="48418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Debit</a:t>
            </a:r>
            <a:endParaRPr lang="en-US" dirty="0" smtClean="0">
              <a:solidFill>
                <a:prstClr val="black"/>
              </a:solidFill>
              <a:cs typeface="+mn-cs"/>
            </a:endParaRPr>
          </a:p>
        </p:txBody>
      </p:sp>
      <p:sp>
        <p:nvSpPr>
          <p:cNvPr id="233" name="Rectangle 7"/>
          <p:cNvSpPr>
            <a:spLocks noChangeArrowheads="1"/>
          </p:cNvSpPr>
          <p:nvPr/>
        </p:nvSpPr>
        <p:spPr bwMode="auto">
          <a:xfrm>
            <a:off x="7718425" y="1749425"/>
            <a:ext cx="54451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Credit</a:t>
            </a:r>
            <a:endParaRPr lang="en-US" dirty="0" smtClean="0">
              <a:solidFill>
                <a:prstClr val="black"/>
              </a:solidFill>
              <a:cs typeface="+mn-cs"/>
            </a:endParaRPr>
          </a:p>
        </p:txBody>
      </p:sp>
      <p:sp>
        <p:nvSpPr>
          <p:cNvPr id="234" name="Rectangle 8"/>
          <p:cNvSpPr>
            <a:spLocks noChangeArrowheads="1"/>
          </p:cNvSpPr>
          <p:nvPr/>
        </p:nvSpPr>
        <p:spPr bwMode="auto">
          <a:xfrm>
            <a:off x="1314450" y="1976438"/>
            <a:ext cx="6048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Jun. 30</a:t>
            </a:r>
            <a:endParaRPr lang="en-US" dirty="0" smtClean="0">
              <a:solidFill>
                <a:prstClr val="black"/>
              </a:solidFill>
              <a:cs typeface="+mn-cs"/>
            </a:endParaRPr>
          </a:p>
        </p:txBody>
      </p:sp>
      <p:sp>
        <p:nvSpPr>
          <p:cNvPr id="235" name="Rectangle 9"/>
          <p:cNvSpPr>
            <a:spLocks noChangeArrowheads="1"/>
          </p:cNvSpPr>
          <p:nvPr/>
        </p:nvSpPr>
        <p:spPr bwMode="auto">
          <a:xfrm>
            <a:off x="2051050" y="1976438"/>
            <a:ext cx="4429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a:t>
            </a:r>
            <a:endParaRPr lang="en-US" dirty="0" smtClean="0">
              <a:solidFill>
                <a:prstClr val="black"/>
              </a:solidFill>
              <a:cs typeface="+mn-cs"/>
            </a:endParaRPr>
          </a:p>
        </p:txBody>
      </p:sp>
      <p:sp>
        <p:nvSpPr>
          <p:cNvPr id="236" name="Rectangle 10"/>
          <p:cNvSpPr>
            <a:spLocks noChangeArrowheads="1"/>
          </p:cNvSpPr>
          <p:nvPr/>
        </p:nvSpPr>
        <p:spPr bwMode="auto">
          <a:xfrm>
            <a:off x="7194550" y="1976438"/>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535</a:t>
            </a:r>
            <a:endParaRPr lang="en-US" dirty="0" smtClean="0">
              <a:solidFill>
                <a:prstClr val="black"/>
              </a:solidFill>
              <a:cs typeface="+mn-cs"/>
            </a:endParaRPr>
          </a:p>
        </p:txBody>
      </p:sp>
      <p:sp>
        <p:nvSpPr>
          <p:cNvPr id="237" name="Rectangle 11"/>
          <p:cNvSpPr>
            <a:spLocks noChangeArrowheads="1"/>
          </p:cNvSpPr>
          <p:nvPr/>
        </p:nvSpPr>
        <p:spPr bwMode="auto">
          <a:xfrm>
            <a:off x="2363788" y="218281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Sales</a:t>
            </a:r>
            <a:endParaRPr lang="en-US" dirty="0" smtClean="0">
              <a:solidFill>
                <a:prstClr val="black"/>
              </a:solidFill>
              <a:cs typeface="+mn-cs"/>
            </a:endParaRPr>
          </a:p>
        </p:txBody>
      </p:sp>
      <p:sp>
        <p:nvSpPr>
          <p:cNvPr id="238" name="Rectangle 12"/>
          <p:cNvSpPr>
            <a:spLocks noChangeArrowheads="1"/>
          </p:cNvSpPr>
          <p:nvPr/>
        </p:nvSpPr>
        <p:spPr bwMode="auto">
          <a:xfrm>
            <a:off x="7989888" y="218281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500</a:t>
            </a:r>
            <a:endParaRPr lang="en-US" dirty="0" smtClean="0">
              <a:solidFill>
                <a:prstClr val="black"/>
              </a:solidFill>
              <a:cs typeface="+mn-cs"/>
            </a:endParaRPr>
          </a:p>
        </p:txBody>
      </p:sp>
      <p:sp>
        <p:nvSpPr>
          <p:cNvPr id="239" name="Rectangle 13"/>
          <p:cNvSpPr>
            <a:spLocks noChangeArrowheads="1"/>
          </p:cNvSpPr>
          <p:nvPr/>
        </p:nvSpPr>
        <p:spPr bwMode="auto">
          <a:xfrm>
            <a:off x="2363788" y="2389188"/>
            <a:ext cx="152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Sales taxes payable</a:t>
            </a:r>
            <a:endParaRPr lang="en-US" dirty="0" smtClean="0">
              <a:solidFill>
                <a:prstClr val="black"/>
              </a:solidFill>
              <a:cs typeface="+mn-cs"/>
            </a:endParaRPr>
          </a:p>
        </p:txBody>
      </p:sp>
      <p:sp>
        <p:nvSpPr>
          <p:cNvPr id="240" name="Rectangle 14"/>
          <p:cNvSpPr>
            <a:spLocks noChangeArrowheads="1"/>
          </p:cNvSpPr>
          <p:nvPr/>
        </p:nvSpPr>
        <p:spPr bwMode="auto">
          <a:xfrm>
            <a:off x="4875213" y="2389188"/>
            <a:ext cx="9382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($500 x .07)</a:t>
            </a:r>
            <a:endParaRPr lang="en-US" dirty="0" smtClean="0">
              <a:solidFill>
                <a:prstClr val="black"/>
              </a:solidFill>
              <a:cs typeface="+mn-cs"/>
            </a:endParaRPr>
          </a:p>
        </p:txBody>
      </p:sp>
      <p:sp>
        <p:nvSpPr>
          <p:cNvPr id="241" name="Rectangle 15"/>
          <p:cNvSpPr>
            <a:spLocks noChangeArrowheads="1"/>
          </p:cNvSpPr>
          <p:nvPr/>
        </p:nvSpPr>
        <p:spPr bwMode="auto">
          <a:xfrm>
            <a:off x="8081963" y="2389188"/>
            <a:ext cx="25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35</a:t>
            </a:r>
            <a:endParaRPr lang="en-US" dirty="0" smtClean="0">
              <a:solidFill>
                <a:prstClr val="black"/>
              </a:solidFill>
              <a:cs typeface="+mn-cs"/>
            </a:endParaRPr>
          </a:p>
        </p:txBody>
      </p:sp>
      <p:sp>
        <p:nvSpPr>
          <p:cNvPr id="242" name="Rectangle 16"/>
          <p:cNvSpPr>
            <a:spLocks noChangeArrowheads="1"/>
          </p:cNvSpPr>
          <p:nvPr/>
        </p:nvSpPr>
        <p:spPr bwMode="auto">
          <a:xfrm>
            <a:off x="1314450" y="2801938"/>
            <a:ext cx="6048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Jun. 30</a:t>
            </a:r>
            <a:endParaRPr lang="en-US" dirty="0" smtClean="0">
              <a:solidFill>
                <a:prstClr val="black"/>
              </a:solidFill>
              <a:cs typeface="+mn-cs"/>
            </a:endParaRPr>
          </a:p>
        </p:txBody>
      </p:sp>
      <p:sp>
        <p:nvSpPr>
          <p:cNvPr id="243" name="Rectangle 17"/>
          <p:cNvSpPr>
            <a:spLocks noChangeArrowheads="1"/>
          </p:cNvSpPr>
          <p:nvPr/>
        </p:nvSpPr>
        <p:spPr bwMode="auto">
          <a:xfrm>
            <a:off x="2051050" y="2801938"/>
            <a:ext cx="14112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Cost of goods sold</a:t>
            </a:r>
            <a:endParaRPr lang="en-US" dirty="0" smtClean="0">
              <a:solidFill>
                <a:prstClr val="black"/>
              </a:solidFill>
              <a:cs typeface="+mn-cs"/>
            </a:endParaRPr>
          </a:p>
        </p:txBody>
      </p:sp>
      <p:sp>
        <p:nvSpPr>
          <p:cNvPr id="244" name="Rectangle 18"/>
          <p:cNvSpPr>
            <a:spLocks noChangeArrowheads="1"/>
          </p:cNvSpPr>
          <p:nvPr/>
        </p:nvSpPr>
        <p:spPr bwMode="auto">
          <a:xfrm>
            <a:off x="7194550" y="2801938"/>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300</a:t>
            </a:r>
            <a:endParaRPr lang="en-US" dirty="0" smtClean="0">
              <a:solidFill>
                <a:prstClr val="black"/>
              </a:solidFill>
              <a:cs typeface="+mn-cs"/>
            </a:endParaRPr>
          </a:p>
        </p:txBody>
      </p:sp>
      <p:sp>
        <p:nvSpPr>
          <p:cNvPr id="245" name="Rectangle 19"/>
          <p:cNvSpPr>
            <a:spLocks noChangeArrowheads="1"/>
          </p:cNvSpPr>
          <p:nvPr/>
        </p:nvSpPr>
        <p:spPr bwMode="auto">
          <a:xfrm>
            <a:off x="2363788" y="3008313"/>
            <a:ext cx="17033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Merchandise inventory</a:t>
            </a:r>
            <a:endParaRPr lang="en-US" dirty="0" smtClean="0">
              <a:solidFill>
                <a:prstClr val="black"/>
              </a:solidFill>
              <a:cs typeface="+mn-cs"/>
            </a:endParaRPr>
          </a:p>
        </p:txBody>
      </p:sp>
      <p:sp>
        <p:nvSpPr>
          <p:cNvPr id="246" name="Rectangle 20"/>
          <p:cNvSpPr>
            <a:spLocks noChangeArrowheads="1"/>
          </p:cNvSpPr>
          <p:nvPr/>
        </p:nvSpPr>
        <p:spPr bwMode="auto">
          <a:xfrm>
            <a:off x="7989888" y="300831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300</a:t>
            </a:r>
            <a:endParaRPr lang="en-US" dirty="0" smtClean="0">
              <a:solidFill>
                <a:prstClr val="black"/>
              </a:solidFill>
              <a:cs typeface="+mn-cs"/>
            </a:endParaRPr>
          </a:p>
        </p:txBody>
      </p:sp>
      <p:sp>
        <p:nvSpPr>
          <p:cNvPr id="247" name="Rectangle 21"/>
          <p:cNvSpPr>
            <a:spLocks noChangeArrowheads="1"/>
          </p:cNvSpPr>
          <p:nvPr/>
        </p:nvSpPr>
        <p:spPr bwMode="auto">
          <a:xfrm>
            <a:off x="1344613" y="3421063"/>
            <a:ext cx="5445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Jul. 15</a:t>
            </a:r>
            <a:endParaRPr lang="en-US" dirty="0" smtClean="0">
              <a:solidFill>
                <a:prstClr val="black"/>
              </a:solidFill>
              <a:cs typeface="+mn-cs"/>
            </a:endParaRPr>
          </a:p>
        </p:txBody>
      </p:sp>
      <p:sp>
        <p:nvSpPr>
          <p:cNvPr id="248" name="Rectangle 22"/>
          <p:cNvSpPr>
            <a:spLocks noChangeArrowheads="1"/>
          </p:cNvSpPr>
          <p:nvPr/>
        </p:nvSpPr>
        <p:spPr bwMode="auto">
          <a:xfrm>
            <a:off x="2000250" y="3421063"/>
            <a:ext cx="152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Sales taxes payable</a:t>
            </a:r>
            <a:endParaRPr lang="en-US" dirty="0" smtClean="0">
              <a:solidFill>
                <a:prstClr val="black"/>
              </a:solidFill>
              <a:cs typeface="+mn-cs"/>
            </a:endParaRPr>
          </a:p>
        </p:txBody>
      </p:sp>
      <p:sp>
        <p:nvSpPr>
          <p:cNvPr id="249" name="Rectangle 23"/>
          <p:cNvSpPr>
            <a:spLocks noChangeArrowheads="1"/>
          </p:cNvSpPr>
          <p:nvPr/>
        </p:nvSpPr>
        <p:spPr bwMode="auto">
          <a:xfrm>
            <a:off x="7285038" y="3421063"/>
            <a:ext cx="25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35</a:t>
            </a:r>
            <a:endParaRPr lang="en-US" dirty="0" smtClean="0">
              <a:solidFill>
                <a:prstClr val="black"/>
              </a:solidFill>
              <a:cs typeface="+mn-cs"/>
            </a:endParaRPr>
          </a:p>
        </p:txBody>
      </p:sp>
      <p:sp>
        <p:nvSpPr>
          <p:cNvPr id="250" name="Rectangle 24"/>
          <p:cNvSpPr>
            <a:spLocks noChangeArrowheads="1"/>
          </p:cNvSpPr>
          <p:nvPr/>
        </p:nvSpPr>
        <p:spPr bwMode="auto">
          <a:xfrm>
            <a:off x="2363788" y="3627438"/>
            <a:ext cx="4429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a:t>
            </a:r>
            <a:endParaRPr lang="en-US" dirty="0" smtClean="0">
              <a:solidFill>
                <a:prstClr val="black"/>
              </a:solidFill>
              <a:cs typeface="+mn-cs"/>
            </a:endParaRPr>
          </a:p>
        </p:txBody>
      </p:sp>
      <p:sp>
        <p:nvSpPr>
          <p:cNvPr id="251" name="Rectangle 25"/>
          <p:cNvSpPr>
            <a:spLocks noChangeArrowheads="1"/>
          </p:cNvSpPr>
          <p:nvPr/>
        </p:nvSpPr>
        <p:spPr bwMode="auto">
          <a:xfrm>
            <a:off x="8081963" y="3627438"/>
            <a:ext cx="25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35</a:t>
            </a:r>
            <a:endParaRPr lang="en-US" dirty="0" smtClean="0">
              <a:solidFill>
                <a:prstClr val="black"/>
              </a:solidFill>
              <a:cs typeface="+mn-cs"/>
            </a:endParaRPr>
          </a:p>
        </p:txBody>
      </p:sp>
      <p:sp>
        <p:nvSpPr>
          <p:cNvPr id="252" name="Rectangle 26"/>
          <p:cNvSpPr>
            <a:spLocks noChangeArrowheads="1"/>
          </p:cNvSpPr>
          <p:nvPr/>
        </p:nvSpPr>
        <p:spPr bwMode="auto">
          <a:xfrm>
            <a:off x="3775075" y="1749425"/>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General Journal</a:t>
            </a:r>
            <a:endParaRPr lang="en-US" dirty="0" smtClean="0">
              <a:solidFill>
                <a:prstClr val="black"/>
              </a:solidFill>
              <a:cs typeface="+mn-cs"/>
            </a:endParaRPr>
          </a:p>
        </p:txBody>
      </p:sp>
      <p:sp>
        <p:nvSpPr>
          <p:cNvPr id="253" name="Rectangle 27"/>
          <p:cNvSpPr>
            <a:spLocks noChangeArrowheads="1"/>
          </p:cNvSpPr>
          <p:nvPr/>
        </p:nvSpPr>
        <p:spPr bwMode="auto">
          <a:xfrm>
            <a:off x="830263" y="706438"/>
            <a:ext cx="77739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Part 1.  A retailer sells merchandise for $500 cash on June 30 (cost of merchandise is $300). The sales tax </a:t>
            </a:r>
            <a:endParaRPr lang="en-US" dirty="0" smtClean="0">
              <a:solidFill>
                <a:prstClr val="black"/>
              </a:solidFill>
              <a:cs typeface="+mn-cs"/>
            </a:endParaRPr>
          </a:p>
        </p:txBody>
      </p:sp>
      <p:sp>
        <p:nvSpPr>
          <p:cNvPr id="254" name="Rectangle 28"/>
          <p:cNvSpPr>
            <a:spLocks noChangeArrowheads="1"/>
          </p:cNvSpPr>
          <p:nvPr/>
        </p:nvSpPr>
        <p:spPr bwMode="auto">
          <a:xfrm>
            <a:off x="830263" y="903288"/>
            <a:ext cx="78454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law requires the retailer to collect 7% sales tax on every dollar of merchandise sold. Record the entry for the </a:t>
            </a:r>
            <a:endParaRPr lang="en-US" dirty="0" smtClean="0">
              <a:solidFill>
                <a:prstClr val="black"/>
              </a:solidFill>
              <a:cs typeface="+mn-cs"/>
            </a:endParaRPr>
          </a:p>
        </p:txBody>
      </p:sp>
      <p:sp>
        <p:nvSpPr>
          <p:cNvPr id="255" name="Rectangle 29"/>
          <p:cNvSpPr>
            <a:spLocks noChangeArrowheads="1"/>
          </p:cNvSpPr>
          <p:nvPr/>
        </p:nvSpPr>
        <p:spPr bwMode="auto">
          <a:xfrm>
            <a:off x="830263" y="1109663"/>
            <a:ext cx="77851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$500 sale and its applicable sales tax. Also record the entry that shows the remittance of the 7% tax on this </a:t>
            </a:r>
            <a:endParaRPr lang="en-US" dirty="0" smtClean="0">
              <a:solidFill>
                <a:prstClr val="black"/>
              </a:solidFill>
              <a:cs typeface="+mn-cs"/>
            </a:endParaRPr>
          </a:p>
        </p:txBody>
      </p:sp>
      <p:sp>
        <p:nvSpPr>
          <p:cNvPr id="256" name="Rectangle 30"/>
          <p:cNvSpPr>
            <a:spLocks noChangeArrowheads="1"/>
          </p:cNvSpPr>
          <p:nvPr/>
        </p:nvSpPr>
        <p:spPr bwMode="auto">
          <a:xfrm>
            <a:off x="830263" y="1316038"/>
            <a:ext cx="29448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sale to the state government on July 15.</a:t>
            </a:r>
            <a:endParaRPr lang="en-US" dirty="0" smtClean="0">
              <a:solidFill>
                <a:prstClr val="black"/>
              </a:solidFill>
              <a:cs typeface="+mn-cs"/>
            </a:endParaRPr>
          </a:p>
        </p:txBody>
      </p:sp>
      <p:sp>
        <p:nvSpPr>
          <p:cNvPr id="257" name="Rectangle 31"/>
          <p:cNvSpPr>
            <a:spLocks noChangeArrowheads="1"/>
          </p:cNvSpPr>
          <p:nvPr/>
        </p:nvSpPr>
        <p:spPr bwMode="auto">
          <a:xfrm>
            <a:off x="1154113" y="1717675"/>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 name="Line 32"/>
          <p:cNvSpPr>
            <a:spLocks noChangeShapeType="1"/>
          </p:cNvSpPr>
          <p:nvPr/>
        </p:nvSpPr>
        <p:spPr bwMode="auto">
          <a:xfrm>
            <a:off x="1960563" y="17383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 name="Rectangle 33"/>
          <p:cNvSpPr>
            <a:spLocks noChangeArrowheads="1"/>
          </p:cNvSpPr>
          <p:nvPr/>
        </p:nvSpPr>
        <p:spPr bwMode="auto">
          <a:xfrm>
            <a:off x="1960563" y="173831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 name="Line 34"/>
          <p:cNvSpPr>
            <a:spLocks noChangeShapeType="1"/>
          </p:cNvSpPr>
          <p:nvPr/>
        </p:nvSpPr>
        <p:spPr bwMode="auto">
          <a:xfrm>
            <a:off x="6750050" y="17383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 name="Rectangle 35"/>
          <p:cNvSpPr>
            <a:spLocks noChangeArrowheads="1"/>
          </p:cNvSpPr>
          <p:nvPr/>
        </p:nvSpPr>
        <p:spPr bwMode="auto">
          <a:xfrm>
            <a:off x="6750050" y="173831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3" name="Line 36"/>
          <p:cNvSpPr>
            <a:spLocks noChangeShapeType="1"/>
          </p:cNvSpPr>
          <p:nvPr/>
        </p:nvSpPr>
        <p:spPr bwMode="auto">
          <a:xfrm>
            <a:off x="7546975" y="17383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4" name="Rectangle 37"/>
          <p:cNvSpPr>
            <a:spLocks noChangeArrowheads="1"/>
          </p:cNvSpPr>
          <p:nvPr/>
        </p:nvSpPr>
        <p:spPr bwMode="auto">
          <a:xfrm>
            <a:off x="7546975" y="173831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5" name="Rectangle 38"/>
          <p:cNvSpPr>
            <a:spLocks noChangeArrowheads="1"/>
          </p:cNvSpPr>
          <p:nvPr/>
        </p:nvSpPr>
        <p:spPr bwMode="auto">
          <a:xfrm>
            <a:off x="8332788" y="1738313"/>
            <a:ext cx="20637"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6" name="Line 39"/>
          <p:cNvSpPr>
            <a:spLocks noChangeShapeType="1"/>
          </p:cNvSpPr>
          <p:nvPr/>
        </p:nvSpPr>
        <p:spPr bwMode="auto">
          <a:xfrm>
            <a:off x="1163638" y="1965325"/>
            <a:ext cx="0" cy="20637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7" name="Rectangle 40"/>
          <p:cNvSpPr>
            <a:spLocks noChangeArrowheads="1"/>
          </p:cNvSpPr>
          <p:nvPr/>
        </p:nvSpPr>
        <p:spPr bwMode="auto">
          <a:xfrm>
            <a:off x="1163638" y="1965325"/>
            <a:ext cx="9525" cy="20637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4" name="Line 41"/>
          <p:cNvSpPr>
            <a:spLocks noChangeShapeType="1"/>
          </p:cNvSpPr>
          <p:nvPr/>
        </p:nvSpPr>
        <p:spPr bwMode="auto">
          <a:xfrm>
            <a:off x="1960563" y="1965325"/>
            <a:ext cx="0" cy="20637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5" name="Rectangle 42"/>
          <p:cNvSpPr>
            <a:spLocks noChangeArrowheads="1"/>
          </p:cNvSpPr>
          <p:nvPr/>
        </p:nvSpPr>
        <p:spPr bwMode="auto">
          <a:xfrm>
            <a:off x="1960563" y="1965325"/>
            <a:ext cx="9525" cy="20637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6" name="Line 43"/>
          <p:cNvSpPr>
            <a:spLocks noChangeShapeType="1"/>
          </p:cNvSpPr>
          <p:nvPr/>
        </p:nvSpPr>
        <p:spPr bwMode="auto">
          <a:xfrm>
            <a:off x="6750050" y="1965325"/>
            <a:ext cx="0" cy="20637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8" name="Rectangle 44"/>
          <p:cNvSpPr>
            <a:spLocks noChangeArrowheads="1"/>
          </p:cNvSpPr>
          <p:nvPr/>
        </p:nvSpPr>
        <p:spPr bwMode="auto">
          <a:xfrm>
            <a:off x="6750050" y="1965325"/>
            <a:ext cx="9525" cy="20637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9" name="Line 45"/>
          <p:cNvSpPr>
            <a:spLocks noChangeShapeType="1"/>
          </p:cNvSpPr>
          <p:nvPr/>
        </p:nvSpPr>
        <p:spPr bwMode="auto">
          <a:xfrm>
            <a:off x="7546975" y="1965325"/>
            <a:ext cx="0" cy="20637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0" name="Rectangle 46"/>
          <p:cNvSpPr>
            <a:spLocks noChangeArrowheads="1"/>
          </p:cNvSpPr>
          <p:nvPr/>
        </p:nvSpPr>
        <p:spPr bwMode="auto">
          <a:xfrm>
            <a:off x="7546975" y="1965325"/>
            <a:ext cx="9525" cy="20637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1" name="Line 47"/>
          <p:cNvSpPr>
            <a:spLocks noChangeShapeType="1"/>
          </p:cNvSpPr>
          <p:nvPr/>
        </p:nvSpPr>
        <p:spPr bwMode="auto">
          <a:xfrm>
            <a:off x="8343900" y="1965325"/>
            <a:ext cx="0" cy="20637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3" name="Rectangle 48"/>
          <p:cNvSpPr>
            <a:spLocks noChangeArrowheads="1"/>
          </p:cNvSpPr>
          <p:nvPr/>
        </p:nvSpPr>
        <p:spPr bwMode="auto">
          <a:xfrm>
            <a:off x="8343900" y="1965325"/>
            <a:ext cx="9525" cy="20637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4" name="Rectangle 49"/>
          <p:cNvSpPr>
            <a:spLocks noChangeArrowheads="1"/>
          </p:cNvSpPr>
          <p:nvPr/>
        </p:nvSpPr>
        <p:spPr bwMode="auto">
          <a:xfrm>
            <a:off x="1173163" y="1717675"/>
            <a:ext cx="7180262"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5" name="Rectangle 50"/>
          <p:cNvSpPr>
            <a:spLocks noChangeArrowheads="1"/>
          </p:cNvSpPr>
          <p:nvPr/>
        </p:nvSpPr>
        <p:spPr bwMode="auto">
          <a:xfrm>
            <a:off x="1173163" y="1944688"/>
            <a:ext cx="718026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6" name="Line 51"/>
          <p:cNvSpPr>
            <a:spLocks noChangeShapeType="1"/>
          </p:cNvSpPr>
          <p:nvPr/>
        </p:nvSpPr>
        <p:spPr bwMode="auto">
          <a:xfrm>
            <a:off x="1173163" y="216217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7" name="Rectangle 52"/>
          <p:cNvSpPr>
            <a:spLocks noChangeArrowheads="1"/>
          </p:cNvSpPr>
          <p:nvPr/>
        </p:nvSpPr>
        <p:spPr bwMode="auto">
          <a:xfrm>
            <a:off x="1173163" y="2162175"/>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8" name="Line 53"/>
          <p:cNvSpPr>
            <a:spLocks noChangeShapeType="1"/>
          </p:cNvSpPr>
          <p:nvPr/>
        </p:nvSpPr>
        <p:spPr bwMode="auto">
          <a:xfrm>
            <a:off x="1173163" y="236855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9" name="Rectangle 54"/>
          <p:cNvSpPr>
            <a:spLocks noChangeArrowheads="1"/>
          </p:cNvSpPr>
          <p:nvPr/>
        </p:nvSpPr>
        <p:spPr bwMode="auto">
          <a:xfrm>
            <a:off x="1173163" y="2368550"/>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0" name="Line 55"/>
          <p:cNvSpPr>
            <a:spLocks noChangeShapeType="1"/>
          </p:cNvSpPr>
          <p:nvPr/>
        </p:nvSpPr>
        <p:spPr bwMode="auto">
          <a:xfrm>
            <a:off x="1173163" y="257492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1" name="Rectangle 56"/>
          <p:cNvSpPr>
            <a:spLocks noChangeArrowheads="1"/>
          </p:cNvSpPr>
          <p:nvPr/>
        </p:nvSpPr>
        <p:spPr bwMode="auto">
          <a:xfrm>
            <a:off x="1173163" y="2574925"/>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2" name="Line 57"/>
          <p:cNvSpPr>
            <a:spLocks noChangeShapeType="1"/>
          </p:cNvSpPr>
          <p:nvPr/>
        </p:nvSpPr>
        <p:spPr bwMode="auto">
          <a:xfrm>
            <a:off x="1173163" y="278130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5" name="Rectangle 58"/>
          <p:cNvSpPr>
            <a:spLocks noChangeArrowheads="1"/>
          </p:cNvSpPr>
          <p:nvPr/>
        </p:nvSpPr>
        <p:spPr bwMode="auto">
          <a:xfrm>
            <a:off x="1173163" y="2781300"/>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6" name="Line 59"/>
          <p:cNvSpPr>
            <a:spLocks noChangeShapeType="1"/>
          </p:cNvSpPr>
          <p:nvPr/>
        </p:nvSpPr>
        <p:spPr bwMode="auto">
          <a:xfrm>
            <a:off x="1173163" y="298767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7" name="Rectangle 60"/>
          <p:cNvSpPr>
            <a:spLocks noChangeArrowheads="1"/>
          </p:cNvSpPr>
          <p:nvPr/>
        </p:nvSpPr>
        <p:spPr bwMode="auto">
          <a:xfrm>
            <a:off x="1173163" y="2987675"/>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8" name="Line 61"/>
          <p:cNvSpPr>
            <a:spLocks noChangeShapeType="1"/>
          </p:cNvSpPr>
          <p:nvPr/>
        </p:nvSpPr>
        <p:spPr bwMode="auto">
          <a:xfrm>
            <a:off x="1173163" y="319405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9" name="Rectangle 62"/>
          <p:cNvSpPr>
            <a:spLocks noChangeArrowheads="1"/>
          </p:cNvSpPr>
          <p:nvPr/>
        </p:nvSpPr>
        <p:spPr bwMode="auto">
          <a:xfrm>
            <a:off x="1173163" y="3194050"/>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0" name="Line 63"/>
          <p:cNvSpPr>
            <a:spLocks noChangeShapeType="1"/>
          </p:cNvSpPr>
          <p:nvPr/>
        </p:nvSpPr>
        <p:spPr bwMode="auto">
          <a:xfrm>
            <a:off x="1173163" y="340042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1" name="Rectangle 64"/>
          <p:cNvSpPr>
            <a:spLocks noChangeArrowheads="1"/>
          </p:cNvSpPr>
          <p:nvPr/>
        </p:nvSpPr>
        <p:spPr bwMode="auto">
          <a:xfrm>
            <a:off x="1173163" y="3400425"/>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2" name="Line 65"/>
          <p:cNvSpPr>
            <a:spLocks noChangeShapeType="1"/>
          </p:cNvSpPr>
          <p:nvPr/>
        </p:nvSpPr>
        <p:spPr bwMode="auto">
          <a:xfrm>
            <a:off x="1173163" y="360680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3" name="Rectangle 66"/>
          <p:cNvSpPr>
            <a:spLocks noChangeArrowheads="1"/>
          </p:cNvSpPr>
          <p:nvPr/>
        </p:nvSpPr>
        <p:spPr bwMode="auto">
          <a:xfrm>
            <a:off x="1173163" y="3606800"/>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4" name="Line 67"/>
          <p:cNvSpPr>
            <a:spLocks noChangeShapeType="1"/>
          </p:cNvSpPr>
          <p:nvPr/>
        </p:nvSpPr>
        <p:spPr bwMode="auto">
          <a:xfrm>
            <a:off x="1173163" y="381317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5" name="Rectangle 68"/>
          <p:cNvSpPr>
            <a:spLocks noChangeArrowheads="1"/>
          </p:cNvSpPr>
          <p:nvPr/>
        </p:nvSpPr>
        <p:spPr bwMode="auto">
          <a:xfrm>
            <a:off x="1173163" y="3813175"/>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6" name="Line 69"/>
          <p:cNvSpPr>
            <a:spLocks noChangeShapeType="1"/>
          </p:cNvSpPr>
          <p:nvPr/>
        </p:nvSpPr>
        <p:spPr bwMode="auto">
          <a:xfrm>
            <a:off x="1173163" y="401955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7" name="Rectangle 70"/>
          <p:cNvSpPr>
            <a:spLocks noChangeArrowheads="1"/>
          </p:cNvSpPr>
          <p:nvPr/>
        </p:nvSpPr>
        <p:spPr bwMode="auto">
          <a:xfrm>
            <a:off x="1173163" y="4019550"/>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3" name="Slide Number Placeholder 82"/>
          <p:cNvSpPr>
            <a:spLocks noGrp="1"/>
          </p:cNvSpPr>
          <p:nvPr>
            <p:ph type="sldNum" sz="quarter" idx="12"/>
          </p:nvPr>
        </p:nvSpPr>
        <p:spPr/>
        <p:txBody>
          <a:bodyPr/>
          <a:lstStyle/>
          <a:p>
            <a:pPr>
              <a:defRPr/>
            </a:pPr>
            <a:fld id="{E2A19857-9DDB-491D-AE0B-CFE151DDD39D}" type="slidenum">
              <a:rPr lang="en-US" smtClean="0"/>
              <a:pPr>
                <a:defRPr/>
              </a:pPr>
              <a:t>19</a:t>
            </a:fld>
            <a:endParaRPr lang="en-US" dirty="0"/>
          </a:p>
        </p:txBody>
      </p:sp>
      <p:sp>
        <p:nvSpPr>
          <p:cNvPr id="84" name="Rounded Rectangle 83"/>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a:t>
            </a:r>
            <a:r>
              <a:rPr lang="en-US" sz="1100" dirty="0"/>
              <a:t>Prepare entries to account for short-term notes payable</a:t>
            </a:r>
            <a:r>
              <a:rPr lang="en-US" sz="1100" dirty="0" smtClean="0"/>
              <a:t>.</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500"/>
                                        <p:tgtEl>
                                          <p:spTgt spid="2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8"/>
                                        </p:tgtEl>
                                        <p:attrNameLst>
                                          <p:attrName>style.visibility</p:attrName>
                                        </p:attrNameLst>
                                      </p:cBhvr>
                                      <p:to>
                                        <p:strVal val="visible"/>
                                      </p:to>
                                    </p:set>
                                    <p:animEffect transition="in" filter="fade">
                                      <p:cBhvr>
                                        <p:cTn id="10" dur="500"/>
                                        <p:tgtEl>
                                          <p:spTgt spid="2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9"/>
                                        </p:tgtEl>
                                        <p:attrNameLst>
                                          <p:attrName>style.visibility</p:attrName>
                                        </p:attrNameLst>
                                      </p:cBhvr>
                                      <p:to>
                                        <p:strVal val="visible"/>
                                      </p:to>
                                    </p:set>
                                    <p:animEffect transition="in" filter="fade">
                                      <p:cBhvr>
                                        <p:cTn id="13" dur="500"/>
                                        <p:tgtEl>
                                          <p:spTgt spid="2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0"/>
                                        </p:tgtEl>
                                        <p:attrNameLst>
                                          <p:attrName>style.visibility</p:attrName>
                                        </p:attrNameLst>
                                      </p:cBhvr>
                                      <p:to>
                                        <p:strVal val="visible"/>
                                      </p:to>
                                    </p:set>
                                    <p:animEffect transition="in" filter="fade">
                                      <p:cBhvr>
                                        <p:cTn id="16" dur="500"/>
                                        <p:tgtEl>
                                          <p:spTgt spid="24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1"/>
                                        </p:tgtEl>
                                        <p:attrNameLst>
                                          <p:attrName>style.visibility</p:attrName>
                                        </p:attrNameLst>
                                      </p:cBhvr>
                                      <p:to>
                                        <p:strVal val="visible"/>
                                      </p:to>
                                    </p:set>
                                    <p:animEffect transition="in" filter="fade">
                                      <p:cBhvr>
                                        <p:cTn id="19" dur="500"/>
                                        <p:tgtEl>
                                          <p:spTgt spid="24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5"/>
                                        </p:tgtEl>
                                        <p:attrNameLst>
                                          <p:attrName>style.visibility</p:attrName>
                                        </p:attrNameLst>
                                      </p:cBhvr>
                                      <p:to>
                                        <p:strVal val="visible"/>
                                      </p:to>
                                    </p:set>
                                    <p:animEffect transition="in" filter="fade">
                                      <p:cBhvr>
                                        <p:cTn id="22" dur="500"/>
                                        <p:tgtEl>
                                          <p:spTgt spid="2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6"/>
                                        </p:tgtEl>
                                        <p:attrNameLst>
                                          <p:attrName>style.visibility</p:attrName>
                                        </p:attrNameLst>
                                      </p:cBhvr>
                                      <p:to>
                                        <p:strVal val="visible"/>
                                      </p:to>
                                    </p:set>
                                    <p:animEffect transition="in" filter="fade">
                                      <p:cBhvr>
                                        <p:cTn id="25" dur="500"/>
                                        <p:tgtEl>
                                          <p:spTgt spid="2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4"/>
                                        </p:tgtEl>
                                        <p:attrNameLst>
                                          <p:attrName>style.visibility</p:attrName>
                                        </p:attrNameLst>
                                      </p:cBhvr>
                                      <p:to>
                                        <p:strVal val="visible"/>
                                      </p:to>
                                    </p:set>
                                    <p:animEffect transition="in" filter="fade">
                                      <p:cBhvr>
                                        <p:cTn id="28" dur="500"/>
                                        <p:tgtEl>
                                          <p:spTgt spid="23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2"/>
                                        </p:tgtEl>
                                        <p:attrNameLst>
                                          <p:attrName>style.visibility</p:attrName>
                                        </p:attrNameLst>
                                      </p:cBhvr>
                                      <p:to>
                                        <p:strVal val="visible"/>
                                      </p:to>
                                    </p:set>
                                    <p:animEffect transition="in" filter="fade">
                                      <p:cBhvr>
                                        <p:cTn id="33" dur="500"/>
                                        <p:tgtEl>
                                          <p:spTgt spid="24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3"/>
                                        </p:tgtEl>
                                        <p:attrNameLst>
                                          <p:attrName>style.visibility</p:attrName>
                                        </p:attrNameLst>
                                      </p:cBhvr>
                                      <p:to>
                                        <p:strVal val="visible"/>
                                      </p:to>
                                    </p:set>
                                    <p:animEffect transition="in" filter="fade">
                                      <p:cBhvr>
                                        <p:cTn id="36" dur="500"/>
                                        <p:tgtEl>
                                          <p:spTgt spid="24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4"/>
                                        </p:tgtEl>
                                        <p:attrNameLst>
                                          <p:attrName>style.visibility</p:attrName>
                                        </p:attrNameLst>
                                      </p:cBhvr>
                                      <p:to>
                                        <p:strVal val="visible"/>
                                      </p:to>
                                    </p:set>
                                    <p:animEffect transition="in" filter="fade">
                                      <p:cBhvr>
                                        <p:cTn id="39" dur="500"/>
                                        <p:tgtEl>
                                          <p:spTgt spid="24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5"/>
                                        </p:tgtEl>
                                        <p:attrNameLst>
                                          <p:attrName>style.visibility</p:attrName>
                                        </p:attrNameLst>
                                      </p:cBhvr>
                                      <p:to>
                                        <p:strVal val="visible"/>
                                      </p:to>
                                    </p:set>
                                    <p:animEffect transition="in" filter="fade">
                                      <p:cBhvr>
                                        <p:cTn id="42" dur="500"/>
                                        <p:tgtEl>
                                          <p:spTgt spid="24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6"/>
                                        </p:tgtEl>
                                        <p:attrNameLst>
                                          <p:attrName>style.visibility</p:attrName>
                                        </p:attrNameLst>
                                      </p:cBhvr>
                                      <p:to>
                                        <p:strVal val="visible"/>
                                      </p:to>
                                    </p:set>
                                    <p:animEffect transition="in" filter="fade">
                                      <p:cBhvr>
                                        <p:cTn id="45" dur="500"/>
                                        <p:tgtEl>
                                          <p:spTgt spid="24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47"/>
                                        </p:tgtEl>
                                        <p:attrNameLst>
                                          <p:attrName>style.visibility</p:attrName>
                                        </p:attrNameLst>
                                      </p:cBhvr>
                                      <p:to>
                                        <p:strVal val="visible"/>
                                      </p:to>
                                    </p:set>
                                    <p:animEffect transition="in" filter="fade">
                                      <p:cBhvr>
                                        <p:cTn id="50" dur="500"/>
                                        <p:tgtEl>
                                          <p:spTgt spid="24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48"/>
                                        </p:tgtEl>
                                        <p:attrNameLst>
                                          <p:attrName>style.visibility</p:attrName>
                                        </p:attrNameLst>
                                      </p:cBhvr>
                                      <p:to>
                                        <p:strVal val="visible"/>
                                      </p:to>
                                    </p:set>
                                    <p:animEffect transition="in" filter="fade">
                                      <p:cBhvr>
                                        <p:cTn id="53" dur="500"/>
                                        <p:tgtEl>
                                          <p:spTgt spid="24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49"/>
                                        </p:tgtEl>
                                        <p:attrNameLst>
                                          <p:attrName>style.visibility</p:attrName>
                                        </p:attrNameLst>
                                      </p:cBhvr>
                                      <p:to>
                                        <p:strVal val="visible"/>
                                      </p:to>
                                    </p:set>
                                    <p:animEffect transition="in" filter="fade">
                                      <p:cBhvr>
                                        <p:cTn id="56" dur="500"/>
                                        <p:tgtEl>
                                          <p:spTgt spid="24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50"/>
                                        </p:tgtEl>
                                        <p:attrNameLst>
                                          <p:attrName>style.visibility</p:attrName>
                                        </p:attrNameLst>
                                      </p:cBhvr>
                                      <p:to>
                                        <p:strVal val="visible"/>
                                      </p:to>
                                    </p:set>
                                    <p:animEffect transition="in" filter="fade">
                                      <p:cBhvr>
                                        <p:cTn id="59" dur="500"/>
                                        <p:tgtEl>
                                          <p:spTgt spid="25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51"/>
                                        </p:tgtEl>
                                        <p:attrNameLst>
                                          <p:attrName>style.visibility</p:attrName>
                                        </p:attrNameLst>
                                      </p:cBhvr>
                                      <p:to>
                                        <p:strVal val="visible"/>
                                      </p:to>
                                    </p:set>
                                    <p:animEffect transition="in" filter="fade">
                                      <p:cBhvr>
                                        <p:cTn id="62" dur="5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p:bldP spid="235" grpId="0"/>
      <p:bldP spid="236" grpId="0"/>
      <p:bldP spid="237" grpId="0"/>
      <p:bldP spid="238" grpId="0"/>
      <p:bldP spid="239" grpId="0"/>
      <p:bldP spid="240" grpId="0"/>
      <p:bldP spid="241" grpId="0"/>
      <p:bldP spid="242" grpId="0"/>
      <p:bldP spid="243" grpId="0"/>
      <p:bldP spid="244" grpId="0"/>
      <p:bldP spid="245" grpId="0"/>
      <p:bldP spid="246" grpId="0"/>
      <p:bldP spid="247" grpId="0"/>
      <p:bldP spid="248" grpId="0"/>
      <p:bldP spid="249" grpId="0"/>
      <p:bldP spid="250" grpId="0"/>
      <p:bldP spid="2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0B2ECB3-9D41-4379-A4B3-68BA85551018}" type="slidenum">
              <a:rPr lang="en-US" smtClean="0"/>
              <a:pPr>
                <a:defRPr/>
              </a:pPr>
              <a:t>2</a:t>
            </a:fld>
            <a:endParaRPr lang="en-US" dirty="0"/>
          </a:p>
        </p:txBody>
      </p:sp>
      <p:sp>
        <p:nvSpPr>
          <p:cNvPr id="4"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mtClean="0"/>
              <a:t/>
            </a:r>
            <a:br>
              <a:rPr lang="en-US" altLang="en-US" smtClean="0"/>
            </a:br>
            <a:r>
              <a:rPr lang="en-US" altLang="en-US" smtClean="0"/>
              <a:t/>
            </a:r>
            <a:br>
              <a:rPr lang="en-US" altLang="en-US" smtClean="0"/>
            </a:br>
            <a:r>
              <a:rPr lang="en-US" smtClean="0"/>
              <a:t/>
            </a:r>
            <a:br>
              <a:rPr lang="en-US" smtClean="0"/>
            </a:br>
            <a:r>
              <a:rPr lang="en-US" altLang="en-US" smtClean="0"/>
              <a:t/>
            </a:r>
            <a:br>
              <a:rPr lang="en-US" altLang="en-US" smtClean="0"/>
            </a:br>
            <a:endParaRPr lang="en-US" altLang="en-US" dirty="0" smtClean="0"/>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6"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7" name="TextBox 6"/>
          <p:cNvSpPr txBox="1"/>
          <p:nvPr/>
        </p:nvSpPr>
        <p:spPr>
          <a:xfrm>
            <a:off x="762000" y="760115"/>
            <a:ext cx="7391400" cy="769441"/>
          </a:xfrm>
          <a:prstGeom prst="rect">
            <a:avLst/>
          </a:prstGeom>
          <a:noFill/>
        </p:spPr>
        <p:txBody>
          <a:bodyPr wrap="square" rtlCol="0">
            <a:spAutoFit/>
          </a:bodyPr>
          <a:lstStyle/>
          <a:p>
            <a:r>
              <a:rPr lang="en-US" altLang="en-US" sz="4400" b="1" dirty="0" smtClean="0">
                <a:latin typeface="+mj-lt"/>
              </a:rPr>
              <a:t>Chapter 11 Learning Objectives</a:t>
            </a:r>
            <a:endParaRPr lang="en-US" sz="4400" dirty="0">
              <a:latin typeface="+mj-lt"/>
            </a:endParaRPr>
          </a:p>
        </p:txBody>
      </p:sp>
      <p:sp>
        <p:nvSpPr>
          <p:cNvPr id="8" name="Rectangle 7"/>
          <p:cNvSpPr/>
          <p:nvPr/>
        </p:nvSpPr>
        <p:spPr>
          <a:xfrm>
            <a:off x="228600" y="1964722"/>
            <a:ext cx="8610600" cy="3539430"/>
          </a:xfrm>
          <a:prstGeom prst="rect">
            <a:avLst/>
          </a:prstGeom>
        </p:spPr>
        <p:txBody>
          <a:bodyPr wrap="square">
            <a:spAutoFit/>
          </a:bodyPr>
          <a:lstStyle/>
          <a:p>
            <a:r>
              <a:rPr lang="en-US" sz="1600" b="1" dirty="0">
                <a:latin typeface="+mn-lt"/>
              </a:rPr>
              <a:t>CONCEPTUAL</a:t>
            </a:r>
          </a:p>
          <a:p>
            <a:r>
              <a:rPr lang="en-US" sz="1600" b="1" dirty="0" smtClean="0">
                <a:latin typeface="+mn-lt"/>
              </a:rPr>
              <a:t>C1  </a:t>
            </a:r>
            <a:r>
              <a:rPr lang="en-US" sz="1600" dirty="0" smtClean="0">
                <a:latin typeface="+mn-lt"/>
              </a:rPr>
              <a:t>Describe current and long-term liabilities and their characteristics.</a:t>
            </a:r>
            <a:endParaRPr lang="en-US" sz="1600" dirty="0">
              <a:latin typeface="+mn-lt"/>
            </a:endParaRPr>
          </a:p>
          <a:p>
            <a:r>
              <a:rPr lang="en-US" sz="1600" b="1" dirty="0" smtClean="0">
                <a:latin typeface="+mn-lt"/>
              </a:rPr>
              <a:t>C2  </a:t>
            </a:r>
            <a:r>
              <a:rPr lang="en-US" sz="1600" dirty="0" smtClean="0">
                <a:latin typeface="+mn-lt"/>
              </a:rPr>
              <a:t>Identify and describe known current liabilities.</a:t>
            </a:r>
          </a:p>
          <a:p>
            <a:r>
              <a:rPr lang="en-US" sz="1600" b="1" dirty="0" smtClean="0">
                <a:latin typeface="+mn-lt"/>
              </a:rPr>
              <a:t>C3</a:t>
            </a:r>
            <a:r>
              <a:rPr lang="en-US" sz="1600" dirty="0" smtClean="0">
                <a:latin typeface="+mn-lt"/>
              </a:rPr>
              <a:t>  Explain how to account for contingent liabilities.</a:t>
            </a:r>
          </a:p>
          <a:p>
            <a:endParaRPr lang="en-US" sz="1600" dirty="0">
              <a:latin typeface="+mn-lt"/>
            </a:endParaRPr>
          </a:p>
          <a:p>
            <a:r>
              <a:rPr lang="en-US" sz="1600" b="1" dirty="0">
                <a:latin typeface="+mn-lt"/>
              </a:rPr>
              <a:t>ANALYTICAL</a:t>
            </a:r>
          </a:p>
          <a:p>
            <a:r>
              <a:rPr lang="en-US" sz="1600" b="1" dirty="0" smtClean="0">
                <a:latin typeface="+mn-lt"/>
              </a:rPr>
              <a:t>A1  </a:t>
            </a:r>
            <a:r>
              <a:rPr lang="en-US" sz="1600" dirty="0">
                <a:latin typeface="+mn-lt"/>
              </a:rPr>
              <a:t>Compute </a:t>
            </a:r>
            <a:r>
              <a:rPr lang="en-US" sz="1600" dirty="0" smtClean="0">
                <a:latin typeface="+mn-lt"/>
              </a:rPr>
              <a:t>the times interest earned ratio and use it to analyze liabilities.</a:t>
            </a:r>
          </a:p>
          <a:p>
            <a:endParaRPr lang="en-US" sz="1600" dirty="0">
              <a:latin typeface="+mn-lt"/>
            </a:endParaRPr>
          </a:p>
          <a:p>
            <a:r>
              <a:rPr lang="en-US" sz="1600" b="1" dirty="0" smtClean="0">
                <a:latin typeface="+mn-lt"/>
              </a:rPr>
              <a:t>PROCEDURAL</a:t>
            </a:r>
            <a:endParaRPr lang="en-US" sz="1600" b="1" dirty="0">
              <a:latin typeface="+mn-lt"/>
            </a:endParaRPr>
          </a:p>
          <a:p>
            <a:r>
              <a:rPr lang="en-US" sz="1600" b="1" dirty="0" smtClean="0">
                <a:latin typeface="+mn-lt"/>
              </a:rPr>
              <a:t>P1  </a:t>
            </a:r>
            <a:r>
              <a:rPr lang="en-US" sz="1600" dirty="0" smtClean="0">
                <a:latin typeface="+mn-lt"/>
              </a:rPr>
              <a:t>Prepare entries to account for short-term notes payable.</a:t>
            </a:r>
            <a:endParaRPr lang="en-US" sz="1600" dirty="0">
              <a:latin typeface="+mn-lt"/>
            </a:endParaRPr>
          </a:p>
          <a:p>
            <a:r>
              <a:rPr lang="en-US" sz="1600" b="1" dirty="0" smtClean="0">
                <a:latin typeface="+mn-lt"/>
              </a:rPr>
              <a:t>P2  </a:t>
            </a:r>
            <a:r>
              <a:rPr lang="en-US" sz="1600" dirty="0" smtClean="0">
                <a:latin typeface="+mn-lt"/>
              </a:rPr>
              <a:t>Compute and record </a:t>
            </a:r>
            <a:r>
              <a:rPr lang="en-US" sz="1600" i="1" dirty="0" smtClean="0">
                <a:latin typeface="+mn-lt"/>
              </a:rPr>
              <a:t>employee</a:t>
            </a:r>
            <a:r>
              <a:rPr lang="en-US" sz="1600" dirty="0" smtClean="0">
                <a:latin typeface="+mn-lt"/>
              </a:rPr>
              <a:t> payroll deductions and liabilities. </a:t>
            </a:r>
          </a:p>
          <a:p>
            <a:r>
              <a:rPr lang="en-US" sz="1600" b="1" dirty="0" smtClean="0">
                <a:latin typeface="+mn-lt"/>
              </a:rPr>
              <a:t>P3  </a:t>
            </a:r>
            <a:r>
              <a:rPr lang="en-US" sz="1600" dirty="0" smtClean="0">
                <a:latin typeface="+mn-lt"/>
              </a:rPr>
              <a:t>Compute </a:t>
            </a:r>
            <a:r>
              <a:rPr lang="en-US" sz="1600" dirty="0">
                <a:latin typeface="+mn-lt"/>
              </a:rPr>
              <a:t>and record </a:t>
            </a:r>
            <a:r>
              <a:rPr lang="en-US" sz="1600" i="1" dirty="0" smtClean="0">
                <a:latin typeface="+mn-lt"/>
              </a:rPr>
              <a:t>employer</a:t>
            </a:r>
            <a:r>
              <a:rPr lang="en-US" sz="1600" dirty="0" smtClean="0">
                <a:latin typeface="+mn-lt"/>
              </a:rPr>
              <a:t> </a:t>
            </a:r>
            <a:r>
              <a:rPr lang="en-US" sz="1600" dirty="0">
                <a:latin typeface="+mn-lt"/>
              </a:rPr>
              <a:t>payroll deductions and liabilities</a:t>
            </a:r>
            <a:r>
              <a:rPr lang="en-US" sz="1600" dirty="0" smtClean="0">
                <a:latin typeface="+mn-lt"/>
              </a:rPr>
              <a:t>.</a:t>
            </a:r>
          </a:p>
          <a:p>
            <a:r>
              <a:rPr lang="en-US" sz="1600" b="1" dirty="0" smtClean="0">
                <a:latin typeface="+mn-lt"/>
              </a:rPr>
              <a:t>P4</a:t>
            </a:r>
            <a:r>
              <a:rPr lang="en-US" sz="1600" dirty="0" smtClean="0">
                <a:latin typeface="+mn-lt"/>
              </a:rPr>
              <a:t>  Account for estimated liabilities, including warranties and bonuses.</a:t>
            </a:r>
          </a:p>
          <a:p>
            <a:r>
              <a:rPr lang="en-US" sz="1600" b="1" dirty="0" smtClean="0">
                <a:latin typeface="+mn-lt"/>
              </a:rPr>
              <a:t>P5</a:t>
            </a:r>
            <a:r>
              <a:rPr lang="en-US" sz="1600" dirty="0" smtClean="0">
                <a:latin typeface="+mn-lt"/>
              </a:rPr>
              <a:t>  </a:t>
            </a:r>
            <a:r>
              <a:rPr lang="en-US" sz="1600" i="1" dirty="0" smtClean="0">
                <a:latin typeface="+mn-lt"/>
              </a:rPr>
              <a:t>Appendix 11A </a:t>
            </a:r>
            <a:r>
              <a:rPr lang="en-US" sz="1600" dirty="0" smtClean="0">
                <a:latin typeface="+mn-lt"/>
              </a:rPr>
              <a:t>– Identify and describe the details of payroll reports, records, and procedures.</a:t>
            </a:r>
            <a:endParaRPr lang="en-US" sz="1600" dirty="0">
              <a:latin typeface="+mn-lt"/>
            </a:endParaRPr>
          </a:p>
        </p:txBody>
      </p:sp>
    </p:spTree>
    <p:extLst>
      <p:ext uri="{BB962C8B-B14F-4D97-AF65-F5344CB8AC3E}">
        <p14:creationId xmlns:p14="http://schemas.microsoft.com/office/powerpoint/2010/main" val="437524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11-1 Part 2</a:t>
            </a:r>
            <a:endParaRPr lang="en-US" sz="2400" b="1" dirty="0">
              <a:solidFill>
                <a:prstClr val="white"/>
              </a:solidFill>
            </a:endParaRPr>
          </a:p>
        </p:txBody>
      </p:sp>
      <p:sp>
        <p:nvSpPr>
          <p:cNvPr id="7" name="Rectangle 5"/>
          <p:cNvSpPr>
            <a:spLocks noChangeArrowheads="1"/>
          </p:cNvSpPr>
          <p:nvPr/>
        </p:nvSpPr>
        <p:spPr bwMode="auto">
          <a:xfrm>
            <a:off x="1163638" y="1416050"/>
            <a:ext cx="7189787"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 name="Rectangle 7"/>
          <p:cNvSpPr>
            <a:spLocks noChangeArrowheads="1"/>
          </p:cNvSpPr>
          <p:nvPr/>
        </p:nvSpPr>
        <p:spPr bwMode="auto">
          <a:xfrm>
            <a:off x="6951663" y="1436688"/>
            <a:ext cx="4841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Debit</a:t>
            </a:r>
            <a:endParaRPr lang="en-US" dirty="0" smtClean="0">
              <a:solidFill>
                <a:prstClr val="black"/>
              </a:solidFill>
              <a:cs typeface="+mn-cs"/>
            </a:endParaRPr>
          </a:p>
        </p:txBody>
      </p:sp>
      <p:sp>
        <p:nvSpPr>
          <p:cNvPr id="10" name="Rectangle 8"/>
          <p:cNvSpPr>
            <a:spLocks noChangeArrowheads="1"/>
          </p:cNvSpPr>
          <p:nvPr/>
        </p:nvSpPr>
        <p:spPr bwMode="auto">
          <a:xfrm>
            <a:off x="7718425" y="1436688"/>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Credit</a:t>
            </a:r>
            <a:endParaRPr lang="en-US" dirty="0" smtClean="0">
              <a:solidFill>
                <a:prstClr val="black"/>
              </a:solidFill>
              <a:cs typeface="+mn-cs"/>
            </a:endParaRPr>
          </a:p>
        </p:txBody>
      </p:sp>
      <p:sp>
        <p:nvSpPr>
          <p:cNvPr id="11" name="Rectangle 9"/>
          <p:cNvSpPr>
            <a:spLocks noChangeArrowheads="1"/>
          </p:cNvSpPr>
          <p:nvPr/>
        </p:nvSpPr>
        <p:spPr bwMode="auto">
          <a:xfrm>
            <a:off x="1314450" y="1663700"/>
            <a:ext cx="595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Apr. 30</a:t>
            </a:r>
            <a:endParaRPr lang="en-US" dirty="0" smtClean="0">
              <a:solidFill>
                <a:prstClr val="black"/>
              </a:solidFill>
              <a:cs typeface="+mn-cs"/>
            </a:endParaRPr>
          </a:p>
        </p:txBody>
      </p:sp>
      <p:sp>
        <p:nvSpPr>
          <p:cNvPr id="12" name="Rectangle 10"/>
          <p:cNvSpPr>
            <a:spLocks noChangeArrowheads="1"/>
          </p:cNvSpPr>
          <p:nvPr/>
        </p:nvSpPr>
        <p:spPr bwMode="auto">
          <a:xfrm>
            <a:off x="2051050" y="1663700"/>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a:t>
            </a:r>
            <a:endParaRPr lang="en-US" dirty="0" smtClean="0">
              <a:solidFill>
                <a:prstClr val="black"/>
              </a:solidFill>
              <a:cs typeface="+mn-cs"/>
            </a:endParaRPr>
          </a:p>
        </p:txBody>
      </p:sp>
      <p:sp>
        <p:nvSpPr>
          <p:cNvPr id="13" name="Rectangle 11"/>
          <p:cNvSpPr>
            <a:spLocks noChangeArrowheads="1"/>
          </p:cNvSpPr>
          <p:nvPr/>
        </p:nvSpPr>
        <p:spPr bwMode="auto">
          <a:xfrm>
            <a:off x="6972300" y="166370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40,000</a:t>
            </a:r>
            <a:endParaRPr lang="en-US" dirty="0" smtClean="0">
              <a:solidFill>
                <a:prstClr val="black"/>
              </a:solidFill>
              <a:cs typeface="+mn-cs"/>
            </a:endParaRPr>
          </a:p>
        </p:txBody>
      </p:sp>
      <p:sp>
        <p:nvSpPr>
          <p:cNvPr id="14" name="Rectangle 12"/>
          <p:cNvSpPr>
            <a:spLocks noChangeArrowheads="1"/>
          </p:cNvSpPr>
          <p:nvPr/>
        </p:nvSpPr>
        <p:spPr bwMode="auto">
          <a:xfrm>
            <a:off x="2273300" y="1868488"/>
            <a:ext cx="183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Unearned ticket revenue</a:t>
            </a:r>
            <a:endParaRPr lang="en-US" dirty="0" smtClean="0">
              <a:solidFill>
                <a:prstClr val="black"/>
              </a:solidFill>
              <a:cs typeface="+mn-cs"/>
            </a:endParaRPr>
          </a:p>
        </p:txBody>
      </p:sp>
      <p:sp>
        <p:nvSpPr>
          <p:cNvPr id="15" name="Rectangle 13"/>
          <p:cNvSpPr>
            <a:spLocks noChangeArrowheads="1"/>
          </p:cNvSpPr>
          <p:nvPr/>
        </p:nvSpPr>
        <p:spPr bwMode="auto">
          <a:xfrm>
            <a:off x="7769225" y="186848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40,000</a:t>
            </a:r>
            <a:endParaRPr lang="en-US" dirty="0" smtClean="0">
              <a:solidFill>
                <a:prstClr val="black"/>
              </a:solidFill>
              <a:cs typeface="+mn-cs"/>
            </a:endParaRPr>
          </a:p>
        </p:txBody>
      </p:sp>
      <p:sp>
        <p:nvSpPr>
          <p:cNvPr id="16" name="Rectangle 14"/>
          <p:cNvSpPr>
            <a:spLocks noChangeArrowheads="1"/>
          </p:cNvSpPr>
          <p:nvPr/>
        </p:nvSpPr>
        <p:spPr bwMode="auto">
          <a:xfrm>
            <a:off x="1295400" y="2281238"/>
            <a:ext cx="54822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May 15</a:t>
            </a:r>
            <a:endParaRPr lang="en-US" dirty="0" smtClean="0">
              <a:solidFill>
                <a:prstClr val="black"/>
              </a:solidFill>
              <a:cs typeface="+mn-cs"/>
            </a:endParaRPr>
          </a:p>
        </p:txBody>
      </p:sp>
      <p:sp>
        <p:nvSpPr>
          <p:cNvPr id="17" name="Rectangle 15"/>
          <p:cNvSpPr>
            <a:spLocks noChangeArrowheads="1"/>
          </p:cNvSpPr>
          <p:nvPr/>
        </p:nvSpPr>
        <p:spPr bwMode="auto">
          <a:xfrm>
            <a:off x="2051050" y="2281238"/>
            <a:ext cx="183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Unearned ticket revenue</a:t>
            </a:r>
            <a:endParaRPr lang="en-US" dirty="0" smtClean="0">
              <a:solidFill>
                <a:prstClr val="black"/>
              </a:solidFill>
              <a:cs typeface="+mn-cs"/>
            </a:endParaRPr>
          </a:p>
        </p:txBody>
      </p:sp>
      <p:sp>
        <p:nvSpPr>
          <p:cNvPr id="18" name="Rectangle 16"/>
          <p:cNvSpPr>
            <a:spLocks noChangeArrowheads="1"/>
          </p:cNvSpPr>
          <p:nvPr/>
        </p:nvSpPr>
        <p:spPr bwMode="auto">
          <a:xfrm>
            <a:off x="4108450" y="2281238"/>
            <a:ext cx="1514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$40,000 / 4 concerts</a:t>
            </a:r>
            <a:endParaRPr lang="en-US" dirty="0" smtClean="0">
              <a:solidFill>
                <a:prstClr val="black"/>
              </a:solidFill>
              <a:cs typeface="+mn-cs"/>
            </a:endParaRPr>
          </a:p>
        </p:txBody>
      </p:sp>
      <p:sp>
        <p:nvSpPr>
          <p:cNvPr id="19" name="Rectangle 17"/>
          <p:cNvSpPr>
            <a:spLocks noChangeArrowheads="1"/>
          </p:cNvSpPr>
          <p:nvPr/>
        </p:nvSpPr>
        <p:spPr bwMode="auto">
          <a:xfrm>
            <a:off x="6972300" y="228123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10,000</a:t>
            </a:r>
            <a:endParaRPr lang="en-US" dirty="0" smtClean="0">
              <a:solidFill>
                <a:prstClr val="black"/>
              </a:solidFill>
              <a:cs typeface="+mn-cs"/>
            </a:endParaRPr>
          </a:p>
        </p:txBody>
      </p:sp>
      <p:sp>
        <p:nvSpPr>
          <p:cNvPr id="20" name="Rectangle 18"/>
          <p:cNvSpPr>
            <a:spLocks noChangeArrowheads="1"/>
          </p:cNvSpPr>
          <p:nvPr/>
        </p:nvSpPr>
        <p:spPr bwMode="auto">
          <a:xfrm>
            <a:off x="2324100" y="2487613"/>
            <a:ext cx="16430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Earned ticket revenue</a:t>
            </a:r>
            <a:endParaRPr lang="en-US" dirty="0" smtClean="0">
              <a:solidFill>
                <a:prstClr val="black"/>
              </a:solidFill>
              <a:cs typeface="+mn-cs"/>
            </a:endParaRPr>
          </a:p>
        </p:txBody>
      </p:sp>
      <p:sp>
        <p:nvSpPr>
          <p:cNvPr id="21" name="Rectangle 19"/>
          <p:cNvSpPr>
            <a:spLocks noChangeArrowheads="1"/>
          </p:cNvSpPr>
          <p:nvPr/>
        </p:nvSpPr>
        <p:spPr bwMode="auto">
          <a:xfrm>
            <a:off x="7769225" y="248761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10,000</a:t>
            </a:r>
            <a:endParaRPr lang="en-US" dirty="0" smtClean="0">
              <a:solidFill>
                <a:prstClr val="black"/>
              </a:solidFill>
              <a:cs typeface="+mn-cs"/>
            </a:endParaRPr>
          </a:p>
        </p:txBody>
      </p:sp>
      <p:sp>
        <p:nvSpPr>
          <p:cNvPr id="269" name="Rectangle 48"/>
          <p:cNvSpPr>
            <a:spLocks noChangeArrowheads="1"/>
          </p:cNvSpPr>
          <p:nvPr/>
        </p:nvSpPr>
        <p:spPr bwMode="auto">
          <a:xfrm>
            <a:off x="3775075" y="1436688"/>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General Journal</a:t>
            </a:r>
            <a:endParaRPr lang="en-US" dirty="0" smtClean="0">
              <a:solidFill>
                <a:prstClr val="black"/>
              </a:solidFill>
              <a:cs typeface="+mn-cs"/>
            </a:endParaRPr>
          </a:p>
        </p:txBody>
      </p:sp>
      <p:sp>
        <p:nvSpPr>
          <p:cNvPr id="271" name="Rectangle 50"/>
          <p:cNvSpPr>
            <a:spLocks noChangeArrowheads="1"/>
          </p:cNvSpPr>
          <p:nvPr/>
        </p:nvSpPr>
        <p:spPr bwMode="auto">
          <a:xfrm>
            <a:off x="830263" y="601663"/>
            <a:ext cx="77247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Part 2.  A ticket agency receives $40,000 cash in advance ticket sales for a four-date tour of Haim. Record </a:t>
            </a:r>
            <a:endParaRPr lang="en-US" dirty="0" smtClean="0">
              <a:solidFill>
                <a:prstClr val="black"/>
              </a:solidFill>
              <a:cs typeface="+mn-cs"/>
            </a:endParaRPr>
          </a:p>
        </p:txBody>
      </p:sp>
      <p:sp>
        <p:nvSpPr>
          <p:cNvPr id="272" name="Rectangle 51"/>
          <p:cNvSpPr>
            <a:spLocks noChangeArrowheads="1"/>
          </p:cNvSpPr>
          <p:nvPr/>
        </p:nvSpPr>
        <p:spPr bwMode="auto">
          <a:xfrm>
            <a:off x="830263" y="796925"/>
            <a:ext cx="72802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the advance ticket sales on April 30. Record the revenue earned for the first concert date of May 15, </a:t>
            </a:r>
            <a:endParaRPr lang="en-US" dirty="0" smtClean="0">
              <a:solidFill>
                <a:prstClr val="black"/>
              </a:solidFill>
              <a:cs typeface="+mn-cs"/>
            </a:endParaRPr>
          </a:p>
        </p:txBody>
      </p:sp>
      <p:sp>
        <p:nvSpPr>
          <p:cNvPr id="273" name="Rectangle 52"/>
          <p:cNvSpPr>
            <a:spLocks noChangeArrowheads="1"/>
          </p:cNvSpPr>
          <p:nvPr/>
        </p:nvSpPr>
        <p:spPr bwMode="auto">
          <a:xfrm>
            <a:off x="830263" y="1003300"/>
            <a:ext cx="44878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assuming it represents one-fourth of the advance ticket sales.</a:t>
            </a:r>
            <a:endParaRPr lang="en-US" dirty="0" smtClean="0">
              <a:solidFill>
                <a:prstClr val="black"/>
              </a:solidFill>
              <a:cs typeface="+mn-cs"/>
            </a:endParaRPr>
          </a:p>
        </p:txBody>
      </p:sp>
      <p:sp>
        <p:nvSpPr>
          <p:cNvPr id="274" name="Rectangle 53"/>
          <p:cNvSpPr>
            <a:spLocks noChangeArrowheads="1"/>
          </p:cNvSpPr>
          <p:nvPr/>
        </p:nvSpPr>
        <p:spPr bwMode="auto">
          <a:xfrm>
            <a:off x="1154113" y="1404938"/>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5" name="Line 54"/>
          <p:cNvSpPr>
            <a:spLocks noChangeShapeType="1"/>
          </p:cNvSpPr>
          <p:nvPr/>
        </p:nvSpPr>
        <p:spPr bwMode="auto">
          <a:xfrm>
            <a:off x="1960563" y="142557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6" name="Rectangle 55"/>
          <p:cNvSpPr>
            <a:spLocks noChangeArrowheads="1"/>
          </p:cNvSpPr>
          <p:nvPr/>
        </p:nvSpPr>
        <p:spPr bwMode="auto">
          <a:xfrm>
            <a:off x="1960563" y="142557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7" name="Line 56"/>
          <p:cNvSpPr>
            <a:spLocks noChangeShapeType="1"/>
          </p:cNvSpPr>
          <p:nvPr/>
        </p:nvSpPr>
        <p:spPr bwMode="auto">
          <a:xfrm>
            <a:off x="6750050" y="142557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8" name="Rectangle 57"/>
          <p:cNvSpPr>
            <a:spLocks noChangeArrowheads="1"/>
          </p:cNvSpPr>
          <p:nvPr/>
        </p:nvSpPr>
        <p:spPr bwMode="auto">
          <a:xfrm>
            <a:off x="6750050" y="142557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7" name="Line 58"/>
          <p:cNvSpPr>
            <a:spLocks noChangeShapeType="1"/>
          </p:cNvSpPr>
          <p:nvPr/>
        </p:nvSpPr>
        <p:spPr bwMode="auto">
          <a:xfrm>
            <a:off x="7546975" y="142557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2" name="Rectangle 59"/>
          <p:cNvSpPr>
            <a:spLocks noChangeArrowheads="1"/>
          </p:cNvSpPr>
          <p:nvPr/>
        </p:nvSpPr>
        <p:spPr bwMode="auto">
          <a:xfrm>
            <a:off x="7546975" y="142557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3" name="Rectangle 60"/>
          <p:cNvSpPr>
            <a:spLocks noChangeArrowheads="1"/>
          </p:cNvSpPr>
          <p:nvPr/>
        </p:nvSpPr>
        <p:spPr bwMode="auto">
          <a:xfrm>
            <a:off x="8332788" y="1425575"/>
            <a:ext cx="20637"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4" name="Line 61"/>
          <p:cNvSpPr>
            <a:spLocks noChangeShapeType="1"/>
          </p:cNvSpPr>
          <p:nvPr/>
        </p:nvSpPr>
        <p:spPr bwMode="auto">
          <a:xfrm>
            <a:off x="1163638" y="1652588"/>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8" name="Rectangle 62"/>
          <p:cNvSpPr>
            <a:spLocks noChangeArrowheads="1"/>
          </p:cNvSpPr>
          <p:nvPr/>
        </p:nvSpPr>
        <p:spPr bwMode="auto">
          <a:xfrm>
            <a:off x="1163638" y="1652588"/>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9" name="Line 63"/>
          <p:cNvSpPr>
            <a:spLocks noChangeShapeType="1"/>
          </p:cNvSpPr>
          <p:nvPr/>
        </p:nvSpPr>
        <p:spPr bwMode="auto">
          <a:xfrm>
            <a:off x="1960563" y="1652588"/>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0" name="Rectangle 64"/>
          <p:cNvSpPr>
            <a:spLocks noChangeArrowheads="1"/>
          </p:cNvSpPr>
          <p:nvPr/>
        </p:nvSpPr>
        <p:spPr bwMode="auto">
          <a:xfrm>
            <a:off x="1960563" y="1652588"/>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1" name="Line 65"/>
          <p:cNvSpPr>
            <a:spLocks noChangeShapeType="1"/>
          </p:cNvSpPr>
          <p:nvPr/>
        </p:nvSpPr>
        <p:spPr bwMode="auto">
          <a:xfrm>
            <a:off x="6750050" y="1652588"/>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2" name="Rectangle 66"/>
          <p:cNvSpPr>
            <a:spLocks noChangeArrowheads="1"/>
          </p:cNvSpPr>
          <p:nvPr/>
        </p:nvSpPr>
        <p:spPr bwMode="auto">
          <a:xfrm>
            <a:off x="6750050" y="1652588"/>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3" name="Line 67"/>
          <p:cNvSpPr>
            <a:spLocks noChangeShapeType="1"/>
          </p:cNvSpPr>
          <p:nvPr/>
        </p:nvSpPr>
        <p:spPr bwMode="auto">
          <a:xfrm>
            <a:off x="7546975" y="1652588"/>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4" name="Rectangle 68"/>
          <p:cNvSpPr>
            <a:spLocks noChangeArrowheads="1"/>
          </p:cNvSpPr>
          <p:nvPr/>
        </p:nvSpPr>
        <p:spPr bwMode="auto">
          <a:xfrm>
            <a:off x="7546975" y="1652588"/>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5" name="Line 69"/>
          <p:cNvSpPr>
            <a:spLocks noChangeShapeType="1"/>
          </p:cNvSpPr>
          <p:nvPr/>
        </p:nvSpPr>
        <p:spPr bwMode="auto">
          <a:xfrm>
            <a:off x="8343900" y="1652588"/>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6" name="Rectangle 70"/>
          <p:cNvSpPr>
            <a:spLocks noChangeArrowheads="1"/>
          </p:cNvSpPr>
          <p:nvPr/>
        </p:nvSpPr>
        <p:spPr bwMode="auto">
          <a:xfrm>
            <a:off x="8343900" y="1652588"/>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5" name="Rectangle 89"/>
          <p:cNvSpPr>
            <a:spLocks noChangeArrowheads="1"/>
          </p:cNvSpPr>
          <p:nvPr/>
        </p:nvSpPr>
        <p:spPr bwMode="auto">
          <a:xfrm>
            <a:off x="1173163" y="1404938"/>
            <a:ext cx="718026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6" name="Rectangle 90"/>
          <p:cNvSpPr>
            <a:spLocks noChangeArrowheads="1"/>
          </p:cNvSpPr>
          <p:nvPr/>
        </p:nvSpPr>
        <p:spPr bwMode="auto">
          <a:xfrm>
            <a:off x="1173163" y="1631950"/>
            <a:ext cx="7180262"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7" name="Line 91"/>
          <p:cNvSpPr>
            <a:spLocks noChangeShapeType="1"/>
          </p:cNvSpPr>
          <p:nvPr/>
        </p:nvSpPr>
        <p:spPr bwMode="auto">
          <a:xfrm>
            <a:off x="1173163" y="184785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9" name="Rectangle 92"/>
          <p:cNvSpPr>
            <a:spLocks noChangeArrowheads="1"/>
          </p:cNvSpPr>
          <p:nvPr/>
        </p:nvSpPr>
        <p:spPr bwMode="auto">
          <a:xfrm>
            <a:off x="1173163" y="1847850"/>
            <a:ext cx="718026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0" name="Line 93"/>
          <p:cNvSpPr>
            <a:spLocks noChangeShapeType="1"/>
          </p:cNvSpPr>
          <p:nvPr/>
        </p:nvSpPr>
        <p:spPr bwMode="auto">
          <a:xfrm>
            <a:off x="1173163" y="205422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1" name="Rectangle 94"/>
          <p:cNvSpPr>
            <a:spLocks noChangeArrowheads="1"/>
          </p:cNvSpPr>
          <p:nvPr/>
        </p:nvSpPr>
        <p:spPr bwMode="auto">
          <a:xfrm>
            <a:off x="1173163" y="2054225"/>
            <a:ext cx="718026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2" name="Line 95"/>
          <p:cNvSpPr>
            <a:spLocks noChangeShapeType="1"/>
          </p:cNvSpPr>
          <p:nvPr/>
        </p:nvSpPr>
        <p:spPr bwMode="auto">
          <a:xfrm>
            <a:off x="1173163" y="226060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3" name="Rectangle 96"/>
          <p:cNvSpPr>
            <a:spLocks noChangeArrowheads="1"/>
          </p:cNvSpPr>
          <p:nvPr/>
        </p:nvSpPr>
        <p:spPr bwMode="auto">
          <a:xfrm>
            <a:off x="1173163" y="2260600"/>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4" name="Line 97"/>
          <p:cNvSpPr>
            <a:spLocks noChangeShapeType="1"/>
          </p:cNvSpPr>
          <p:nvPr/>
        </p:nvSpPr>
        <p:spPr bwMode="auto">
          <a:xfrm>
            <a:off x="1173163" y="246697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5" name="Rectangle 98"/>
          <p:cNvSpPr>
            <a:spLocks noChangeArrowheads="1"/>
          </p:cNvSpPr>
          <p:nvPr/>
        </p:nvSpPr>
        <p:spPr bwMode="auto">
          <a:xfrm>
            <a:off x="1173163" y="2466975"/>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6" name="Line 99"/>
          <p:cNvSpPr>
            <a:spLocks noChangeShapeType="1"/>
          </p:cNvSpPr>
          <p:nvPr/>
        </p:nvSpPr>
        <p:spPr bwMode="auto">
          <a:xfrm>
            <a:off x="1173163" y="267335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7" name="Rectangle 100"/>
          <p:cNvSpPr>
            <a:spLocks noChangeArrowheads="1"/>
          </p:cNvSpPr>
          <p:nvPr/>
        </p:nvSpPr>
        <p:spPr bwMode="auto">
          <a:xfrm>
            <a:off x="1173163" y="2673350"/>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8" name="Line 101"/>
          <p:cNvSpPr>
            <a:spLocks noChangeShapeType="1"/>
          </p:cNvSpPr>
          <p:nvPr/>
        </p:nvSpPr>
        <p:spPr bwMode="auto">
          <a:xfrm>
            <a:off x="1173163" y="2878138"/>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9" name="Rectangle 102"/>
          <p:cNvSpPr>
            <a:spLocks noChangeArrowheads="1"/>
          </p:cNvSpPr>
          <p:nvPr/>
        </p:nvSpPr>
        <p:spPr bwMode="auto">
          <a:xfrm>
            <a:off x="1173163" y="2878138"/>
            <a:ext cx="718026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4" name="Slide Number Placeholder 53"/>
          <p:cNvSpPr>
            <a:spLocks noGrp="1"/>
          </p:cNvSpPr>
          <p:nvPr>
            <p:ph type="sldNum" sz="quarter" idx="12"/>
          </p:nvPr>
        </p:nvSpPr>
        <p:spPr/>
        <p:txBody>
          <a:bodyPr/>
          <a:lstStyle/>
          <a:p>
            <a:pPr>
              <a:defRPr/>
            </a:pPr>
            <a:fld id="{E2A19857-9DDB-491D-AE0B-CFE151DDD39D}" type="slidenum">
              <a:rPr lang="en-US" smtClean="0"/>
              <a:pPr>
                <a:defRPr/>
              </a:pPr>
              <a:t>20</a:t>
            </a:fld>
            <a:endParaRPr lang="en-US" dirty="0"/>
          </a:p>
        </p:txBody>
      </p:sp>
      <p:sp>
        <p:nvSpPr>
          <p:cNvPr id="55" name="Rounded Rectangle 54"/>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a:t>
            </a:r>
            <a:r>
              <a:rPr lang="en-US" sz="1100" dirty="0"/>
              <a:t>Prepare entries to account for short-term notes payable</a:t>
            </a:r>
            <a:r>
              <a:rPr lang="en-US" sz="1100" dirty="0" smtClean="0"/>
              <a:t>.</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11-1 Part 3</a:t>
            </a:r>
            <a:endParaRPr lang="en-US" sz="2400" b="1" dirty="0">
              <a:solidFill>
                <a:prstClr val="white"/>
              </a:solidFill>
            </a:endParaRPr>
          </a:p>
        </p:txBody>
      </p:sp>
      <p:sp>
        <p:nvSpPr>
          <p:cNvPr id="8" name="Rectangle 6"/>
          <p:cNvSpPr>
            <a:spLocks noChangeArrowheads="1"/>
          </p:cNvSpPr>
          <p:nvPr/>
        </p:nvSpPr>
        <p:spPr bwMode="auto">
          <a:xfrm>
            <a:off x="1163638" y="1630363"/>
            <a:ext cx="7189787"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 name="Rectangle 20"/>
          <p:cNvSpPr>
            <a:spLocks noChangeArrowheads="1"/>
          </p:cNvSpPr>
          <p:nvPr/>
        </p:nvSpPr>
        <p:spPr bwMode="auto">
          <a:xfrm>
            <a:off x="6951663" y="1651000"/>
            <a:ext cx="4841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Debit</a:t>
            </a:r>
            <a:endParaRPr lang="en-US" dirty="0" smtClean="0">
              <a:solidFill>
                <a:prstClr val="black"/>
              </a:solidFill>
              <a:cs typeface="+mn-cs"/>
            </a:endParaRPr>
          </a:p>
        </p:txBody>
      </p:sp>
      <p:sp>
        <p:nvSpPr>
          <p:cNvPr id="23" name="Rectangle 21"/>
          <p:cNvSpPr>
            <a:spLocks noChangeArrowheads="1"/>
          </p:cNvSpPr>
          <p:nvPr/>
        </p:nvSpPr>
        <p:spPr bwMode="auto">
          <a:xfrm>
            <a:off x="7718425" y="1651000"/>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Credit</a:t>
            </a:r>
            <a:endParaRPr lang="en-US" dirty="0" smtClean="0">
              <a:solidFill>
                <a:prstClr val="black"/>
              </a:solidFill>
              <a:cs typeface="+mn-cs"/>
            </a:endParaRPr>
          </a:p>
        </p:txBody>
      </p:sp>
      <p:sp>
        <p:nvSpPr>
          <p:cNvPr id="24" name="Rectangle 22"/>
          <p:cNvSpPr>
            <a:spLocks noChangeArrowheads="1"/>
          </p:cNvSpPr>
          <p:nvPr/>
        </p:nvSpPr>
        <p:spPr bwMode="auto">
          <a:xfrm>
            <a:off x="1304925" y="187801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Nov. 25</a:t>
            </a:r>
            <a:endParaRPr lang="en-US" dirty="0" smtClean="0">
              <a:solidFill>
                <a:prstClr val="black"/>
              </a:solidFill>
              <a:cs typeface="+mn-cs"/>
            </a:endParaRPr>
          </a:p>
        </p:txBody>
      </p:sp>
      <p:sp>
        <p:nvSpPr>
          <p:cNvPr id="25" name="Rectangle 23"/>
          <p:cNvSpPr>
            <a:spLocks noChangeArrowheads="1"/>
          </p:cNvSpPr>
          <p:nvPr/>
        </p:nvSpPr>
        <p:spPr bwMode="auto">
          <a:xfrm>
            <a:off x="2090738" y="1878013"/>
            <a:ext cx="4540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a:t>
            </a:r>
            <a:endParaRPr lang="en-US" dirty="0" smtClean="0">
              <a:solidFill>
                <a:prstClr val="black"/>
              </a:solidFill>
              <a:cs typeface="+mn-cs"/>
            </a:endParaRPr>
          </a:p>
        </p:txBody>
      </p:sp>
      <p:sp>
        <p:nvSpPr>
          <p:cNvPr id="26" name="Rectangle 24"/>
          <p:cNvSpPr>
            <a:spLocks noChangeArrowheads="1"/>
          </p:cNvSpPr>
          <p:nvPr/>
        </p:nvSpPr>
        <p:spPr bwMode="auto">
          <a:xfrm>
            <a:off x="7062788" y="187801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8,000</a:t>
            </a:r>
            <a:endParaRPr lang="en-US" dirty="0" smtClean="0">
              <a:solidFill>
                <a:prstClr val="black"/>
              </a:solidFill>
              <a:cs typeface="+mn-cs"/>
            </a:endParaRPr>
          </a:p>
        </p:txBody>
      </p:sp>
      <p:sp>
        <p:nvSpPr>
          <p:cNvPr id="27" name="Rectangle 25"/>
          <p:cNvSpPr>
            <a:spLocks noChangeArrowheads="1"/>
          </p:cNvSpPr>
          <p:nvPr/>
        </p:nvSpPr>
        <p:spPr bwMode="auto">
          <a:xfrm>
            <a:off x="2273300" y="2082800"/>
            <a:ext cx="1109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Notes payable</a:t>
            </a:r>
            <a:endParaRPr lang="en-US" dirty="0" smtClean="0">
              <a:solidFill>
                <a:prstClr val="black"/>
              </a:solidFill>
              <a:cs typeface="+mn-cs"/>
            </a:endParaRPr>
          </a:p>
        </p:txBody>
      </p:sp>
      <p:sp>
        <p:nvSpPr>
          <p:cNvPr id="28" name="Rectangle 26"/>
          <p:cNvSpPr>
            <a:spLocks noChangeArrowheads="1"/>
          </p:cNvSpPr>
          <p:nvPr/>
        </p:nvSpPr>
        <p:spPr bwMode="auto">
          <a:xfrm>
            <a:off x="7859713" y="2082800"/>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8,000</a:t>
            </a:r>
            <a:endParaRPr lang="en-US" dirty="0" smtClean="0">
              <a:solidFill>
                <a:prstClr val="black"/>
              </a:solidFill>
              <a:cs typeface="+mn-cs"/>
            </a:endParaRPr>
          </a:p>
        </p:txBody>
      </p:sp>
      <p:sp>
        <p:nvSpPr>
          <p:cNvPr id="29" name="Rectangle 27"/>
          <p:cNvSpPr>
            <a:spLocks noChangeArrowheads="1"/>
          </p:cNvSpPr>
          <p:nvPr/>
        </p:nvSpPr>
        <p:spPr bwMode="auto">
          <a:xfrm>
            <a:off x="1295400" y="249555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Dec. 31</a:t>
            </a:r>
            <a:endParaRPr lang="en-US" dirty="0" smtClean="0">
              <a:solidFill>
                <a:prstClr val="black"/>
              </a:solidFill>
              <a:cs typeface="+mn-cs"/>
            </a:endParaRPr>
          </a:p>
        </p:txBody>
      </p:sp>
      <p:sp>
        <p:nvSpPr>
          <p:cNvPr id="30" name="Rectangle 28"/>
          <p:cNvSpPr>
            <a:spLocks noChangeArrowheads="1"/>
          </p:cNvSpPr>
          <p:nvPr/>
        </p:nvSpPr>
        <p:spPr bwMode="auto">
          <a:xfrm>
            <a:off x="2090738" y="2495550"/>
            <a:ext cx="1270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Interest expense</a:t>
            </a:r>
            <a:endParaRPr lang="en-US" dirty="0" smtClean="0">
              <a:solidFill>
                <a:prstClr val="black"/>
              </a:solidFill>
              <a:cs typeface="+mn-cs"/>
            </a:endParaRPr>
          </a:p>
        </p:txBody>
      </p:sp>
      <p:sp>
        <p:nvSpPr>
          <p:cNvPr id="224" name="Rectangle 29"/>
          <p:cNvSpPr>
            <a:spLocks noChangeArrowheads="1"/>
          </p:cNvSpPr>
          <p:nvPr/>
        </p:nvSpPr>
        <p:spPr bwMode="auto">
          <a:xfrm>
            <a:off x="4875213" y="2495550"/>
            <a:ext cx="17351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($8,000 x .05 x 36/360)</a:t>
            </a:r>
            <a:endParaRPr lang="en-US" dirty="0" smtClean="0">
              <a:solidFill>
                <a:prstClr val="black"/>
              </a:solidFill>
              <a:cs typeface="+mn-cs"/>
            </a:endParaRPr>
          </a:p>
        </p:txBody>
      </p:sp>
      <p:sp>
        <p:nvSpPr>
          <p:cNvPr id="225" name="Rectangle 30"/>
          <p:cNvSpPr>
            <a:spLocks noChangeArrowheads="1"/>
          </p:cNvSpPr>
          <p:nvPr/>
        </p:nvSpPr>
        <p:spPr bwMode="auto">
          <a:xfrm>
            <a:off x="7285038" y="2495550"/>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a:t>
            </a:r>
            <a:endParaRPr lang="en-US" dirty="0" smtClean="0">
              <a:solidFill>
                <a:prstClr val="black"/>
              </a:solidFill>
              <a:cs typeface="+mn-cs"/>
            </a:endParaRPr>
          </a:p>
        </p:txBody>
      </p:sp>
      <p:sp>
        <p:nvSpPr>
          <p:cNvPr id="226" name="Rectangle 31"/>
          <p:cNvSpPr>
            <a:spLocks noChangeArrowheads="1"/>
          </p:cNvSpPr>
          <p:nvPr/>
        </p:nvSpPr>
        <p:spPr bwMode="auto">
          <a:xfrm>
            <a:off x="2273300" y="2701925"/>
            <a:ext cx="12207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Interest payable</a:t>
            </a:r>
            <a:endParaRPr lang="en-US" dirty="0" smtClean="0">
              <a:solidFill>
                <a:prstClr val="black"/>
              </a:solidFill>
              <a:cs typeface="+mn-cs"/>
            </a:endParaRPr>
          </a:p>
        </p:txBody>
      </p:sp>
      <p:sp>
        <p:nvSpPr>
          <p:cNvPr id="227" name="Rectangle 32"/>
          <p:cNvSpPr>
            <a:spLocks noChangeArrowheads="1"/>
          </p:cNvSpPr>
          <p:nvPr/>
        </p:nvSpPr>
        <p:spPr bwMode="auto">
          <a:xfrm>
            <a:off x="8081963" y="2701925"/>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a:t>
            </a:r>
            <a:endParaRPr lang="en-US" dirty="0" smtClean="0">
              <a:solidFill>
                <a:prstClr val="black"/>
              </a:solidFill>
              <a:cs typeface="+mn-cs"/>
            </a:endParaRPr>
          </a:p>
        </p:txBody>
      </p:sp>
      <p:sp>
        <p:nvSpPr>
          <p:cNvPr id="228" name="Rectangle 33"/>
          <p:cNvSpPr>
            <a:spLocks noChangeArrowheads="1"/>
          </p:cNvSpPr>
          <p:nvPr/>
        </p:nvSpPr>
        <p:spPr bwMode="auto">
          <a:xfrm>
            <a:off x="1295400" y="3114675"/>
            <a:ext cx="6143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Feb. 23</a:t>
            </a:r>
            <a:endParaRPr lang="en-US" dirty="0" smtClean="0">
              <a:solidFill>
                <a:prstClr val="black"/>
              </a:solidFill>
              <a:cs typeface="+mn-cs"/>
            </a:endParaRPr>
          </a:p>
        </p:txBody>
      </p:sp>
      <p:sp>
        <p:nvSpPr>
          <p:cNvPr id="229" name="Rectangle 34"/>
          <p:cNvSpPr>
            <a:spLocks noChangeArrowheads="1"/>
          </p:cNvSpPr>
          <p:nvPr/>
        </p:nvSpPr>
        <p:spPr bwMode="auto">
          <a:xfrm>
            <a:off x="2090738" y="3114675"/>
            <a:ext cx="1270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Interest expense</a:t>
            </a:r>
            <a:endParaRPr lang="en-US" dirty="0" smtClean="0">
              <a:solidFill>
                <a:prstClr val="black"/>
              </a:solidFill>
              <a:cs typeface="+mn-cs"/>
            </a:endParaRPr>
          </a:p>
        </p:txBody>
      </p:sp>
      <p:sp>
        <p:nvSpPr>
          <p:cNvPr id="230" name="Rectangle 35"/>
          <p:cNvSpPr>
            <a:spLocks noChangeArrowheads="1"/>
          </p:cNvSpPr>
          <p:nvPr/>
        </p:nvSpPr>
        <p:spPr bwMode="auto">
          <a:xfrm>
            <a:off x="4875213" y="3114675"/>
            <a:ext cx="17351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($8,000 x .05 x 54/360)</a:t>
            </a:r>
            <a:endParaRPr lang="en-US" dirty="0" smtClean="0">
              <a:solidFill>
                <a:prstClr val="black"/>
              </a:solidFill>
              <a:cs typeface="+mn-cs"/>
            </a:endParaRPr>
          </a:p>
        </p:txBody>
      </p:sp>
      <p:sp>
        <p:nvSpPr>
          <p:cNvPr id="231" name="Rectangle 36"/>
          <p:cNvSpPr>
            <a:spLocks noChangeArrowheads="1"/>
          </p:cNvSpPr>
          <p:nvPr/>
        </p:nvSpPr>
        <p:spPr bwMode="auto">
          <a:xfrm>
            <a:off x="7285038" y="3114675"/>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60</a:t>
            </a:r>
            <a:endParaRPr lang="en-US" dirty="0" smtClean="0">
              <a:solidFill>
                <a:prstClr val="black"/>
              </a:solidFill>
              <a:cs typeface="+mn-cs"/>
            </a:endParaRPr>
          </a:p>
        </p:txBody>
      </p:sp>
      <p:sp>
        <p:nvSpPr>
          <p:cNvPr id="258" name="Rectangle 37"/>
          <p:cNvSpPr>
            <a:spLocks noChangeArrowheads="1"/>
          </p:cNvSpPr>
          <p:nvPr/>
        </p:nvSpPr>
        <p:spPr bwMode="auto">
          <a:xfrm>
            <a:off x="2090738" y="3319463"/>
            <a:ext cx="12207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Interest payable</a:t>
            </a:r>
            <a:endParaRPr lang="en-US" dirty="0" smtClean="0">
              <a:solidFill>
                <a:prstClr val="black"/>
              </a:solidFill>
              <a:cs typeface="+mn-cs"/>
            </a:endParaRPr>
          </a:p>
        </p:txBody>
      </p:sp>
      <p:sp>
        <p:nvSpPr>
          <p:cNvPr id="259" name="Rectangle 38"/>
          <p:cNvSpPr>
            <a:spLocks noChangeArrowheads="1"/>
          </p:cNvSpPr>
          <p:nvPr/>
        </p:nvSpPr>
        <p:spPr bwMode="auto">
          <a:xfrm>
            <a:off x="4875213" y="3319463"/>
            <a:ext cx="17351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($8,000 x .05 x 36/360)</a:t>
            </a:r>
            <a:endParaRPr lang="en-US" dirty="0" smtClean="0">
              <a:solidFill>
                <a:prstClr val="black"/>
              </a:solidFill>
              <a:cs typeface="+mn-cs"/>
            </a:endParaRPr>
          </a:p>
        </p:txBody>
      </p:sp>
      <p:sp>
        <p:nvSpPr>
          <p:cNvPr id="260" name="Rectangle 39"/>
          <p:cNvSpPr>
            <a:spLocks noChangeArrowheads="1"/>
          </p:cNvSpPr>
          <p:nvPr/>
        </p:nvSpPr>
        <p:spPr bwMode="auto">
          <a:xfrm>
            <a:off x="7285038" y="3319463"/>
            <a:ext cx="25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a:t>
            </a:r>
            <a:endParaRPr lang="en-US" dirty="0" smtClean="0">
              <a:solidFill>
                <a:prstClr val="black"/>
              </a:solidFill>
              <a:cs typeface="+mn-cs"/>
            </a:endParaRPr>
          </a:p>
        </p:txBody>
      </p:sp>
      <p:sp>
        <p:nvSpPr>
          <p:cNvPr id="261" name="Rectangle 40"/>
          <p:cNvSpPr>
            <a:spLocks noChangeArrowheads="1"/>
          </p:cNvSpPr>
          <p:nvPr/>
        </p:nvSpPr>
        <p:spPr bwMode="auto">
          <a:xfrm>
            <a:off x="2090738" y="3525838"/>
            <a:ext cx="1109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Notes payable</a:t>
            </a:r>
            <a:endParaRPr lang="en-US" dirty="0" smtClean="0">
              <a:solidFill>
                <a:prstClr val="black"/>
              </a:solidFill>
              <a:cs typeface="+mn-cs"/>
            </a:endParaRPr>
          </a:p>
        </p:txBody>
      </p:sp>
      <p:sp>
        <p:nvSpPr>
          <p:cNvPr id="262" name="Rectangle 41"/>
          <p:cNvSpPr>
            <a:spLocks noChangeArrowheads="1"/>
          </p:cNvSpPr>
          <p:nvPr/>
        </p:nvSpPr>
        <p:spPr bwMode="auto">
          <a:xfrm>
            <a:off x="7062788" y="352583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8,000</a:t>
            </a:r>
            <a:endParaRPr lang="en-US" dirty="0" smtClean="0">
              <a:solidFill>
                <a:prstClr val="black"/>
              </a:solidFill>
              <a:cs typeface="+mn-cs"/>
            </a:endParaRPr>
          </a:p>
        </p:txBody>
      </p:sp>
      <p:sp>
        <p:nvSpPr>
          <p:cNvPr id="263" name="Rectangle 42"/>
          <p:cNvSpPr>
            <a:spLocks noChangeArrowheads="1"/>
          </p:cNvSpPr>
          <p:nvPr/>
        </p:nvSpPr>
        <p:spPr bwMode="auto">
          <a:xfrm>
            <a:off x="2324100" y="3732213"/>
            <a:ext cx="4540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a:t>
            </a:r>
            <a:endParaRPr lang="en-US" dirty="0" smtClean="0">
              <a:solidFill>
                <a:prstClr val="black"/>
              </a:solidFill>
              <a:cs typeface="+mn-cs"/>
            </a:endParaRPr>
          </a:p>
        </p:txBody>
      </p:sp>
      <p:sp>
        <p:nvSpPr>
          <p:cNvPr id="264" name="Rectangle 43"/>
          <p:cNvSpPr>
            <a:spLocks noChangeArrowheads="1"/>
          </p:cNvSpPr>
          <p:nvPr/>
        </p:nvSpPr>
        <p:spPr bwMode="auto">
          <a:xfrm>
            <a:off x="7859713" y="373221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8,100</a:t>
            </a:r>
            <a:endParaRPr lang="en-US" dirty="0" smtClean="0">
              <a:solidFill>
                <a:prstClr val="black"/>
              </a:solidFill>
              <a:cs typeface="+mn-cs"/>
            </a:endParaRPr>
          </a:p>
        </p:txBody>
      </p:sp>
      <p:sp>
        <p:nvSpPr>
          <p:cNvPr id="265" name="Rectangle 44"/>
          <p:cNvSpPr>
            <a:spLocks noChangeArrowheads="1"/>
          </p:cNvSpPr>
          <p:nvPr/>
        </p:nvSpPr>
        <p:spPr bwMode="auto">
          <a:xfrm>
            <a:off x="830263" y="609600"/>
            <a:ext cx="7845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Part 3.  On November 25 of the current year, a company borrows $8,000 cash by signing a 90-day, 5% note </a:t>
            </a:r>
            <a:endParaRPr lang="en-US" dirty="0" smtClean="0">
              <a:solidFill>
                <a:prstClr val="black"/>
              </a:solidFill>
              <a:cs typeface="+mn-cs"/>
            </a:endParaRPr>
          </a:p>
        </p:txBody>
      </p:sp>
      <p:sp>
        <p:nvSpPr>
          <p:cNvPr id="266" name="Rectangle 45"/>
          <p:cNvSpPr>
            <a:spLocks noChangeArrowheads="1"/>
          </p:cNvSpPr>
          <p:nvPr/>
        </p:nvSpPr>
        <p:spPr bwMode="auto">
          <a:xfrm>
            <a:off x="830263" y="806450"/>
            <a:ext cx="74215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payable with a face value of $8,000. (a) Compute the accrued interest payable on December 31 of the </a:t>
            </a:r>
            <a:endParaRPr lang="en-US" dirty="0" smtClean="0">
              <a:solidFill>
                <a:prstClr val="black"/>
              </a:solidFill>
              <a:cs typeface="+mn-cs"/>
            </a:endParaRPr>
          </a:p>
        </p:txBody>
      </p:sp>
      <p:sp>
        <p:nvSpPr>
          <p:cNvPr id="267" name="Rectangle 46"/>
          <p:cNvSpPr>
            <a:spLocks noChangeArrowheads="1"/>
          </p:cNvSpPr>
          <p:nvPr/>
        </p:nvSpPr>
        <p:spPr bwMode="auto">
          <a:xfrm>
            <a:off x="830263" y="1011238"/>
            <a:ext cx="75422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current year, (b) prepare the journal entry to record the accrued interest expense at December 31 of the </a:t>
            </a:r>
            <a:endParaRPr lang="en-US" dirty="0" smtClean="0">
              <a:solidFill>
                <a:prstClr val="black"/>
              </a:solidFill>
              <a:cs typeface="+mn-cs"/>
            </a:endParaRPr>
          </a:p>
        </p:txBody>
      </p:sp>
      <p:sp>
        <p:nvSpPr>
          <p:cNvPr id="268" name="Rectangle 47"/>
          <p:cNvSpPr>
            <a:spLocks noChangeArrowheads="1"/>
          </p:cNvSpPr>
          <p:nvPr/>
        </p:nvSpPr>
        <p:spPr bwMode="auto">
          <a:xfrm>
            <a:off x="830263" y="1217613"/>
            <a:ext cx="63420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current year, and (c) prepare the journal entry to record payment of the note at maturity.</a:t>
            </a:r>
            <a:endParaRPr lang="en-US" dirty="0" smtClean="0">
              <a:solidFill>
                <a:prstClr val="black"/>
              </a:solidFill>
              <a:cs typeface="+mn-cs"/>
            </a:endParaRPr>
          </a:p>
        </p:txBody>
      </p:sp>
      <p:sp>
        <p:nvSpPr>
          <p:cNvPr id="270" name="Rectangle 49"/>
          <p:cNvSpPr>
            <a:spLocks noChangeArrowheads="1"/>
          </p:cNvSpPr>
          <p:nvPr/>
        </p:nvSpPr>
        <p:spPr bwMode="auto">
          <a:xfrm>
            <a:off x="3775075" y="1651000"/>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General Journal</a:t>
            </a:r>
            <a:endParaRPr lang="en-US" dirty="0" smtClean="0">
              <a:solidFill>
                <a:prstClr val="black"/>
              </a:solidFill>
              <a:cs typeface="+mn-cs"/>
            </a:endParaRPr>
          </a:p>
        </p:txBody>
      </p:sp>
      <p:sp>
        <p:nvSpPr>
          <p:cNvPr id="107" name="Rectangle 71"/>
          <p:cNvSpPr>
            <a:spLocks noChangeArrowheads="1"/>
          </p:cNvSpPr>
          <p:nvPr/>
        </p:nvSpPr>
        <p:spPr bwMode="auto">
          <a:xfrm>
            <a:off x="1154113" y="161925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8" name="Line 72"/>
          <p:cNvSpPr>
            <a:spLocks noChangeShapeType="1"/>
          </p:cNvSpPr>
          <p:nvPr/>
        </p:nvSpPr>
        <p:spPr bwMode="auto">
          <a:xfrm>
            <a:off x="1960563" y="16398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9" name="Rectangle 73"/>
          <p:cNvSpPr>
            <a:spLocks noChangeArrowheads="1"/>
          </p:cNvSpPr>
          <p:nvPr/>
        </p:nvSpPr>
        <p:spPr bwMode="auto">
          <a:xfrm>
            <a:off x="1960563" y="163988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0" name="Line 74"/>
          <p:cNvSpPr>
            <a:spLocks noChangeShapeType="1"/>
          </p:cNvSpPr>
          <p:nvPr/>
        </p:nvSpPr>
        <p:spPr bwMode="auto">
          <a:xfrm>
            <a:off x="6750050" y="16398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1" name="Rectangle 75"/>
          <p:cNvSpPr>
            <a:spLocks noChangeArrowheads="1"/>
          </p:cNvSpPr>
          <p:nvPr/>
        </p:nvSpPr>
        <p:spPr bwMode="auto">
          <a:xfrm>
            <a:off x="6750050" y="163988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2" name="Line 76"/>
          <p:cNvSpPr>
            <a:spLocks noChangeShapeType="1"/>
          </p:cNvSpPr>
          <p:nvPr/>
        </p:nvSpPr>
        <p:spPr bwMode="auto">
          <a:xfrm>
            <a:off x="7546975" y="16398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3" name="Rectangle 77"/>
          <p:cNvSpPr>
            <a:spLocks noChangeArrowheads="1"/>
          </p:cNvSpPr>
          <p:nvPr/>
        </p:nvSpPr>
        <p:spPr bwMode="auto">
          <a:xfrm>
            <a:off x="7546975" y="163988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4" name="Rectangle 78"/>
          <p:cNvSpPr>
            <a:spLocks noChangeArrowheads="1"/>
          </p:cNvSpPr>
          <p:nvPr/>
        </p:nvSpPr>
        <p:spPr bwMode="auto">
          <a:xfrm>
            <a:off x="8332788" y="1639888"/>
            <a:ext cx="20637"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5" name="Line 79"/>
          <p:cNvSpPr>
            <a:spLocks noChangeShapeType="1"/>
          </p:cNvSpPr>
          <p:nvPr/>
        </p:nvSpPr>
        <p:spPr bwMode="auto">
          <a:xfrm>
            <a:off x="1163638" y="1866900"/>
            <a:ext cx="0" cy="22669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6" name="Rectangle 80"/>
          <p:cNvSpPr>
            <a:spLocks noChangeArrowheads="1"/>
          </p:cNvSpPr>
          <p:nvPr/>
        </p:nvSpPr>
        <p:spPr bwMode="auto">
          <a:xfrm>
            <a:off x="1163638" y="1866900"/>
            <a:ext cx="9525" cy="22669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7" name="Line 81"/>
          <p:cNvSpPr>
            <a:spLocks noChangeShapeType="1"/>
          </p:cNvSpPr>
          <p:nvPr/>
        </p:nvSpPr>
        <p:spPr bwMode="auto">
          <a:xfrm>
            <a:off x="1960563" y="1866900"/>
            <a:ext cx="0" cy="22669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8" name="Rectangle 82"/>
          <p:cNvSpPr>
            <a:spLocks noChangeArrowheads="1"/>
          </p:cNvSpPr>
          <p:nvPr/>
        </p:nvSpPr>
        <p:spPr bwMode="auto">
          <a:xfrm>
            <a:off x="1960563" y="1866900"/>
            <a:ext cx="9525" cy="22669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9" name="Line 83"/>
          <p:cNvSpPr>
            <a:spLocks noChangeShapeType="1"/>
          </p:cNvSpPr>
          <p:nvPr/>
        </p:nvSpPr>
        <p:spPr bwMode="auto">
          <a:xfrm>
            <a:off x="6750050" y="1866900"/>
            <a:ext cx="0" cy="22669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0" name="Rectangle 84"/>
          <p:cNvSpPr>
            <a:spLocks noChangeArrowheads="1"/>
          </p:cNvSpPr>
          <p:nvPr/>
        </p:nvSpPr>
        <p:spPr bwMode="auto">
          <a:xfrm>
            <a:off x="6750050" y="1866900"/>
            <a:ext cx="9525" cy="22669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1" name="Line 85"/>
          <p:cNvSpPr>
            <a:spLocks noChangeShapeType="1"/>
          </p:cNvSpPr>
          <p:nvPr/>
        </p:nvSpPr>
        <p:spPr bwMode="auto">
          <a:xfrm>
            <a:off x="7546975" y="1866900"/>
            <a:ext cx="0" cy="22669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2" name="Rectangle 86"/>
          <p:cNvSpPr>
            <a:spLocks noChangeArrowheads="1"/>
          </p:cNvSpPr>
          <p:nvPr/>
        </p:nvSpPr>
        <p:spPr bwMode="auto">
          <a:xfrm>
            <a:off x="7546975" y="1866900"/>
            <a:ext cx="9525" cy="22669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3" name="Line 87"/>
          <p:cNvSpPr>
            <a:spLocks noChangeShapeType="1"/>
          </p:cNvSpPr>
          <p:nvPr/>
        </p:nvSpPr>
        <p:spPr bwMode="auto">
          <a:xfrm>
            <a:off x="8343900" y="1866900"/>
            <a:ext cx="0" cy="22669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4" name="Rectangle 88"/>
          <p:cNvSpPr>
            <a:spLocks noChangeArrowheads="1"/>
          </p:cNvSpPr>
          <p:nvPr/>
        </p:nvSpPr>
        <p:spPr bwMode="auto">
          <a:xfrm>
            <a:off x="8343900" y="1866900"/>
            <a:ext cx="9525" cy="22669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0" name="Rectangle 103"/>
          <p:cNvSpPr>
            <a:spLocks noChangeArrowheads="1"/>
          </p:cNvSpPr>
          <p:nvPr/>
        </p:nvSpPr>
        <p:spPr bwMode="auto">
          <a:xfrm>
            <a:off x="1173163" y="1619250"/>
            <a:ext cx="7180262"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1" name="Rectangle 104"/>
          <p:cNvSpPr>
            <a:spLocks noChangeArrowheads="1"/>
          </p:cNvSpPr>
          <p:nvPr/>
        </p:nvSpPr>
        <p:spPr bwMode="auto">
          <a:xfrm>
            <a:off x="1173163" y="1846263"/>
            <a:ext cx="718026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2" name="Line 105"/>
          <p:cNvSpPr>
            <a:spLocks noChangeShapeType="1"/>
          </p:cNvSpPr>
          <p:nvPr/>
        </p:nvSpPr>
        <p:spPr bwMode="auto">
          <a:xfrm>
            <a:off x="1173163" y="2062163"/>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3" name="Rectangle 106"/>
          <p:cNvSpPr>
            <a:spLocks noChangeArrowheads="1"/>
          </p:cNvSpPr>
          <p:nvPr/>
        </p:nvSpPr>
        <p:spPr bwMode="auto">
          <a:xfrm>
            <a:off x="1173163" y="2062163"/>
            <a:ext cx="718026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4" name="Line 107"/>
          <p:cNvSpPr>
            <a:spLocks noChangeShapeType="1"/>
          </p:cNvSpPr>
          <p:nvPr/>
        </p:nvSpPr>
        <p:spPr bwMode="auto">
          <a:xfrm>
            <a:off x="1173163" y="2268538"/>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5" name="Rectangle 108"/>
          <p:cNvSpPr>
            <a:spLocks noChangeArrowheads="1"/>
          </p:cNvSpPr>
          <p:nvPr/>
        </p:nvSpPr>
        <p:spPr bwMode="auto">
          <a:xfrm>
            <a:off x="1173163" y="2268538"/>
            <a:ext cx="718026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6" name="Line 109"/>
          <p:cNvSpPr>
            <a:spLocks noChangeShapeType="1"/>
          </p:cNvSpPr>
          <p:nvPr/>
        </p:nvSpPr>
        <p:spPr bwMode="auto">
          <a:xfrm>
            <a:off x="1173163" y="2474913"/>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7" name="Rectangle 110"/>
          <p:cNvSpPr>
            <a:spLocks noChangeArrowheads="1"/>
          </p:cNvSpPr>
          <p:nvPr/>
        </p:nvSpPr>
        <p:spPr bwMode="auto">
          <a:xfrm>
            <a:off x="1173163" y="2474913"/>
            <a:ext cx="718026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8" name="Line 111"/>
          <p:cNvSpPr>
            <a:spLocks noChangeShapeType="1"/>
          </p:cNvSpPr>
          <p:nvPr/>
        </p:nvSpPr>
        <p:spPr bwMode="auto">
          <a:xfrm>
            <a:off x="1173163" y="2681288"/>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9" name="Rectangle 112"/>
          <p:cNvSpPr>
            <a:spLocks noChangeArrowheads="1"/>
          </p:cNvSpPr>
          <p:nvPr/>
        </p:nvSpPr>
        <p:spPr bwMode="auto">
          <a:xfrm>
            <a:off x="1173163" y="2681288"/>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0" name="Line 113"/>
          <p:cNvSpPr>
            <a:spLocks noChangeShapeType="1"/>
          </p:cNvSpPr>
          <p:nvPr/>
        </p:nvSpPr>
        <p:spPr bwMode="auto">
          <a:xfrm>
            <a:off x="1173163" y="2887663"/>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1" name="Rectangle 114"/>
          <p:cNvSpPr>
            <a:spLocks noChangeArrowheads="1"/>
          </p:cNvSpPr>
          <p:nvPr/>
        </p:nvSpPr>
        <p:spPr bwMode="auto">
          <a:xfrm>
            <a:off x="1173163" y="2887663"/>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2" name="Line 115"/>
          <p:cNvSpPr>
            <a:spLocks noChangeShapeType="1"/>
          </p:cNvSpPr>
          <p:nvPr/>
        </p:nvSpPr>
        <p:spPr bwMode="auto">
          <a:xfrm>
            <a:off x="1173163" y="3094038"/>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3" name="Rectangle 116"/>
          <p:cNvSpPr>
            <a:spLocks noChangeArrowheads="1"/>
          </p:cNvSpPr>
          <p:nvPr/>
        </p:nvSpPr>
        <p:spPr bwMode="auto">
          <a:xfrm>
            <a:off x="1173163" y="3094038"/>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4" name="Line 117"/>
          <p:cNvSpPr>
            <a:spLocks noChangeShapeType="1"/>
          </p:cNvSpPr>
          <p:nvPr/>
        </p:nvSpPr>
        <p:spPr bwMode="auto">
          <a:xfrm>
            <a:off x="1173163" y="329882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5" name="Rectangle 118"/>
          <p:cNvSpPr>
            <a:spLocks noChangeArrowheads="1"/>
          </p:cNvSpPr>
          <p:nvPr/>
        </p:nvSpPr>
        <p:spPr bwMode="auto">
          <a:xfrm>
            <a:off x="1173163" y="3298825"/>
            <a:ext cx="718026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6" name="Line 119"/>
          <p:cNvSpPr>
            <a:spLocks noChangeShapeType="1"/>
          </p:cNvSpPr>
          <p:nvPr/>
        </p:nvSpPr>
        <p:spPr bwMode="auto">
          <a:xfrm>
            <a:off x="1173163" y="350520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7" name="Rectangle 120"/>
          <p:cNvSpPr>
            <a:spLocks noChangeArrowheads="1"/>
          </p:cNvSpPr>
          <p:nvPr/>
        </p:nvSpPr>
        <p:spPr bwMode="auto">
          <a:xfrm>
            <a:off x="1173163" y="3505200"/>
            <a:ext cx="718026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8" name="Line 121"/>
          <p:cNvSpPr>
            <a:spLocks noChangeShapeType="1"/>
          </p:cNvSpPr>
          <p:nvPr/>
        </p:nvSpPr>
        <p:spPr bwMode="auto">
          <a:xfrm>
            <a:off x="1173163" y="371157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9" name="Rectangle 122"/>
          <p:cNvSpPr>
            <a:spLocks noChangeArrowheads="1"/>
          </p:cNvSpPr>
          <p:nvPr/>
        </p:nvSpPr>
        <p:spPr bwMode="auto">
          <a:xfrm>
            <a:off x="1173163" y="3711575"/>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8" name="Line 123"/>
          <p:cNvSpPr>
            <a:spLocks noChangeShapeType="1"/>
          </p:cNvSpPr>
          <p:nvPr/>
        </p:nvSpPr>
        <p:spPr bwMode="auto">
          <a:xfrm>
            <a:off x="1173163" y="391795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9" name="Rectangle 124"/>
          <p:cNvSpPr>
            <a:spLocks noChangeArrowheads="1"/>
          </p:cNvSpPr>
          <p:nvPr/>
        </p:nvSpPr>
        <p:spPr bwMode="auto">
          <a:xfrm>
            <a:off x="1173163" y="3917950"/>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0" name="Line 125"/>
          <p:cNvSpPr>
            <a:spLocks noChangeShapeType="1"/>
          </p:cNvSpPr>
          <p:nvPr/>
        </p:nvSpPr>
        <p:spPr bwMode="auto">
          <a:xfrm>
            <a:off x="1173163" y="412432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1" name="Rectangle 126"/>
          <p:cNvSpPr>
            <a:spLocks noChangeArrowheads="1"/>
          </p:cNvSpPr>
          <p:nvPr/>
        </p:nvSpPr>
        <p:spPr bwMode="auto">
          <a:xfrm>
            <a:off x="1173163" y="4124325"/>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 name="Down Arrow Callout 1"/>
          <p:cNvSpPr/>
          <p:nvPr/>
        </p:nvSpPr>
        <p:spPr>
          <a:xfrm>
            <a:off x="1352550" y="2074863"/>
            <a:ext cx="523875" cy="44132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dirty="0">
                <a:solidFill>
                  <a:prstClr val="white"/>
                </a:solidFill>
              </a:rPr>
              <a:t>36 days</a:t>
            </a:r>
          </a:p>
        </p:txBody>
      </p:sp>
      <p:sp>
        <p:nvSpPr>
          <p:cNvPr id="160" name="Down Arrow Callout 159"/>
          <p:cNvSpPr/>
          <p:nvPr/>
        </p:nvSpPr>
        <p:spPr>
          <a:xfrm>
            <a:off x="1354138" y="2708275"/>
            <a:ext cx="523875" cy="44132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dirty="0">
                <a:solidFill>
                  <a:prstClr val="white"/>
                </a:solidFill>
              </a:rPr>
              <a:t>54</a:t>
            </a:r>
          </a:p>
          <a:p>
            <a:pPr algn="ctr" fontAlgn="auto">
              <a:spcBef>
                <a:spcPts val="0"/>
              </a:spcBef>
              <a:spcAft>
                <a:spcPts val="0"/>
              </a:spcAft>
              <a:defRPr/>
            </a:pPr>
            <a:r>
              <a:rPr lang="en-US" sz="1000" dirty="0">
                <a:solidFill>
                  <a:prstClr val="white"/>
                </a:solidFill>
              </a:rPr>
              <a:t>days</a:t>
            </a:r>
          </a:p>
        </p:txBody>
      </p:sp>
      <p:sp>
        <p:nvSpPr>
          <p:cNvPr id="78" name="Slide Number Placeholder 77"/>
          <p:cNvSpPr>
            <a:spLocks noGrp="1"/>
          </p:cNvSpPr>
          <p:nvPr>
            <p:ph type="sldNum" sz="quarter" idx="12"/>
          </p:nvPr>
        </p:nvSpPr>
        <p:spPr/>
        <p:txBody>
          <a:bodyPr/>
          <a:lstStyle/>
          <a:p>
            <a:pPr>
              <a:defRPr/>
            </a:pPr>
            <a:fld id="{E2A19857-9DDB-491D-AE0B-CFE151DDD39D}" type="slidenum">
              <a:rPr lang="en-US" smtClean="0"/>
              <a:pPr>
                <a:defRPr/>
              </a:pPr>
              <a:t>21</a:t>
            </a:fld>
            <a:endParaRPr lang="en-US" dirty="0"/>
          </a:p>
        </p:txBody>
      </p:sp>
      <p:sp>
        <p:nvSpPr>
          <p:cNvPr id="79" name="Rounded Rectangle 78"/>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a:t>
            </a:r>
            <a:r>
              <a:rPr lang="en-US" sz="1100" dirty="0"/>
              <a:t>Prepare entries to account for short-term notes payable</a:t>
            </a:r>
            <a:r>
              <a:rPr lang="en-US" sz="1100" dirty="0" smtClean="0"/>
              <a:t>.</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500"/>
                                        <p:tgtEl>
                                          <p:spTgt spid="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4"/>
                                        </p:tgtEl>
                                        <p:attrNameLst>
                                          <p:attrName>style.visibility</p:attrName>
                                        </p:attrNameLst>
                                      </p:cBhvr>
                                      <p:to>
                                        <p:strVal val="visible"/>
                                      </p:to>
                                    </p:set>
                                    <p:animEffect transition="in" filter="fade">
                                      <p:cBhvr>
                                        <p:cTn id="33" dur="500"/>
                                        <p:tgtEl>
                                          <p:spTgt spid="2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5"/>
                                        </p:tgtEl>
                                        <p:attrNameLst>
                                          <p:attrName>style.visibility</p:attrName>
                                        </p:attrNameLst>
                                      </p:cBhvr>
                                      <p:to>
                                        <p:strVal val="visible"/>
                                      </p:to>
                                    </p:set>
                                    <p:animEffect transition="in" filter="fade">
                                      <p:cBhvr>
                                        <p:cTn id="36" dur="500"/>
                                        <p:tgtEl>
                                          <p:spTgt spid="2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6"/>
                                        </p:tgtEl>
                                        <p:attrNameLst>
                                          <p:attrName>style.visibility</p:attrName>
                                        </p:attrNameLst>
                                      </p:cBhvr>
                                      <p:to>
                                        <p:strVal val="visible"/>
                                      </p:to>
                                    </p:set>
                                    <p:animEffect transition="in" filter="fade">
                                      <p:cBhvr>
                                        <p:cTn id="39" dur="500"/>
                                        <p:tgtEl>
                                          <p:spTgt spid="22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7"/>
                                        </p:tgtEl>
                                        <p:attrNameLst>
                                          <p:attrName>style.visibility</p:attrName>
                                        </p:attrNameLst>
                                      </p:cBhvr>
                                      <p:to>
                                        <p:strVal val="visible"/>
                                      </p:to>
                                    </p:set>
                                    <p:animEffect transition="in" filter="fade">
                                      <p:cBhvr>
                                        <p:cTn id="42" dur="500"/>
                                        <p:tgtEl>
                                          <p:spTgt spid="2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8"/>
                                        </p:tgtEl>
                                        <p:attrNameLst>
                                          <p:attrName>style.visibility</p:attrName>
                                        </p:attrNameLst>
                                      </p:cBhvr>
                                      <p:to>
                                        <p:strVal val="visible"/>
                                      </p:to>
                                    </p:set>
                                    <p:animEffect transition="in" filter="fade">
                                      <p:cBhvr>
                                        <p:cTn id="47" dur="500"/>
                                        <p:tgtEl>
                                          <p:spTgt spid="22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9"/>
                                        </p:tgtEl>
                                        <p:attrNameLst>
                                          <p:attrName>style.visibility</p:attrName>
                                        </p:attrNameLst>
                                      </p:cBhvr>
                                      <p:to>
                                        <p:strVal val="visible"/>
                                      </p:to>
                                    </p:set>
                                    <p:animEffect transition="in" filter="fade">
                                      <p:cBhvr>
                                        <p:cTn id="50" dur="500"/>
                                        <p:tgtEl>
                                          <p:spTgt spid="229"/>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60"/>
                                        </p:tgtEl>
                                        <p:attrNameLst>
                                          <p:attrName>style.visibility</p:attrName>
                                        </p:attrNameLst>
                                      </p:cBhvr>
                                      <p:to>
                                        <p:strVal val="visible"/>
                                      </p:to>
                                    </p:set>
                                    <p:animEffect transition="in" filter="wipe(up)">
                                      <p:cBhvr>
                                        <p:cTn id="53" dur="500"/>
                                        <p:tgtEl>
                                          <p:spTgt spid="16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30"/>
                                        </p:tgtEl>
                                        <p:attrNameLst>
                                          <p:attrName>style.visibility</p:attrName>
                                        </p:attrNameLst>
                                      </p:cBhvr>
                                      <p:to>
                                        <p:strVal val="visible"/>
                                      </p:to>
                                    </p:set>
                                    <p:animEffect transition="in" filter="fade">
                                      <p:cBhvr>
                                        <p:cTn id="56" dur="500"/>
                                        <p:tgtEl>
                                          <p:spTgt spid="23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31"/>
                                        </p:tgtEl>
                                        <p:attrNameLst>
                                          <p:attrName>style.visibility</p:attrName>
                                        </p:attrNameLst>
                                      </p:cBhvr>
                                      <p:to>
                                        <p:strVal val="visible"/>
                                      </p:to>
                                    </p:set>
                                    <p:animEffect transition="in" filter="fade">
                                      <p:cBhvr>
                                        <p:cTn id="59" dur="500"/>
                                        <p:tgtEl>
                                          <p:spTgt spid="23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58"/>
                                        </p:tgtEl>
                                        <p:attrNameLst>
                                          <p:attrName>style.visibility</p:attrName>
                                        </p:attrNameLst>
                                      </p:cBhvr>
                                      <p:to>
                                        <p:strVal val="visible"/>
                                      </p:to>
                                    </p:set>
                                    <p:animEffect transition="in" filter="fade">
                                      <p:cBhvr>
                                        <p:cTn id="62" dur="500"/>
                                        <p:tgtEl>
                                          <p:spTgt spid="25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59"/>
                                        </p:tgtEl>
                                        <p:attrNameLst>
                                          <p:attrName>style.visibility</p:attrName>
                                        </p:attrNameLst>
                                      </p:cBhvr>
                                      <p:to>
                                        <p:strVal val="visible"/>
                                      </p:to>
                                    </p:set>
                                    <p:animEffect transition="in" filter="fade">
                                      <p:cBhvr>
                                        <p:cTn id="65" dur="500"/>
                                        <p:tgtEl>
                                          <p:spTgt spid="25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60"/>
                                        </p:tgtEl>
                                        <p:attrNameLst>
                                          <p:attrName>style.visibility</p:attrName>
                                        </p:attrNameLst>
                                      </p:cBhvr>
                                      <p:to>
                                        <p:strVal val="visible"/>
                                      </p:to>
                                    </p:set>
                                    <p:animEffect transition="in" filter="fade">
                                      <p:cBhvr>
                                        <p:cTn id="68" dur="500"/>
                                        <p:tgtEl>
                                          <p:spTgt spid="26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61"/>
                                        </p:tgtEl>
                                        <p:attrNameLst>
                                          <p:attrName>style.visibility</p:attrName>
                                        </p:attrNameLst>
                                      </p:cBhvr>
                                      <p:to>
                                        <p:strVal val="visible"/>
                                      </p:to>
                                    </p:set>
                                    <p:animEffect transition="in" filter="fade">
                                      <p:cBhvr>
                                        <p:cTn id="71" dur="500"/>
                                        <p:tgtEl>
                                          <p:spTgt spid="26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62"/>
                                        </p:tgtEl>
                                        <p:attrNameLst>
                                          <p:attrName>style.visibility</p:attrName>
                                        </p:attrNameLst>
                                      </p:cBhvr>
                                      <p:to>
                                        <p:strVal val="visible"/>
                                      </p:to>
                                    </p:set>
                                    <p:animEffect transition="in" filter="fade">
                                      <p:cBhvr>
                                        <p:cTn id="74" dur="500"/>
                                        <p:tgtEl>
                                          <p:spTgt spid="26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63"/>
                                        </p:tgtEl>
                                        <p:attrNameLst>
                                          <p:attrName>style.visibility</p:attrName>
                                        </p:attrNameLst>
                                      </p:cBhvr>
                                      <p:to>
                                        <p:strVal val="visible"/>
                                      </p:to>
                                    </p:set>
                                    <p:animEffect transition="in" filter="fade">
                                      <p:cBhvr>
                                        <p:cTn id="77" dur="500"/>
                                        <p:tgtEl>
                                          <p:spTgt spid="26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64"/>
                                        </p:tgtEl>
                                        <p:attrNameLst>
                                          <p:attrName>style.visibility</p:attrName>
                                        </p:attrNameLst>
                                      </p:cBhvr>
                                      <p:to>
                                        <p:strVal val="visible"/>
                                      </p:to>
                                    </p:set>
                                    <p:animEffect transition="in" filter="fade">
                                      <p:cBhvr>
                                        <p:cTn id="80" dur="5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224" grpId="0"/>
      <p:bldP spid="225" grpId="0"/>
      <p:bldP spid="226" grpId="0"/>
      <p:bldP spid="227" grpId="0"/>
      <p:bldP spid="228" grpId="0"/>
      <p:bldP spid="229" grpId="0"/>
      <p:bldP spid="230" grpId="0"/>
      <p:bldP spid="231" grpId="0"/>
      <p:bldP spid="258" grpId="0"/>
      <p:bldP spid="259" grpId="0"/>
      <p:bldP spid="260" grpId="0"/>
      <p:bldP spid="261" grpId="0"/>
      <p:bldP spid="262" grpId="0"/>
      <p:bldP spid="263" grpId="0"/>
      <p:bldP spid="264" grpId="0"/>
      <p:bldP spid="2" grpId="0" animBg="1"/>
      <p:bldP spid="16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P2:</a:t>
            </a:r>
            <a:r>
              <a:rPr lang="en-US" dirty="0" smtClean="0"/>
              <a:t> </a:t>
            </a:r>
            <a:br>
              <a:rPr lang="en-US" dirty="0" smtClean="0"/>
            </a:br>
            <a:r>
              <a:rPr lang="en-US" dirty="0" smtClean="0"/>
              <a:t>Compute </a:t>
            </a:r>
            <a:r>
              <a:rPr lang="en-US" dirty="0"/>
              <a:t>and record </a:t>
            </a:r>
            <a:r>
              <a:rPr lang="en-US" i="1" dirty="0"/>
              <a:t>employee</a:t>
            </a:r>
            <a:r>
              <a:rPr lang="en-US" dirty="0"/>
              <a:t> payroll deductions and liabilities. </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22</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885825" y="193119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04875" y="4865687"/>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title"/>
          </p:nvPr>
        </p:nvSpPr>
        <p:spPr>
          <a:xfrm>
            <a:off x="457200" y="457200"/>
            <a:ext cx="8229600" cy="1219200"/>
          </a:xfrm>
        </p:spPr>
        <p:txBody>
          <a:bodyPr/>
          <a:lstStyle/>
          <a:p>
            <a:r>
              <a:rPr lang="en-US" altLang="en-US" b="1" dirty="0" smtClean="0"/>
              <a:t>Payroll Liabilities</a:t>
            </a:r>
          </a:p>
        </p:txBody>
      </p:sp>
      <p:sp>
        <p:nvSpPr>
          <p:cNvPr id="74755" name="Rectangle 2"/>
          <p:cNvSpPr>
            <a:spLocks noGrp="1" noChangeArrowheads="1"/>
          </p:cNvSpPr>
          <p:nvPr>
            <p:ph type="body" sz="half" idx="4294967295"/>
          </p:nvPr>
        </p:nvSpPr>
        <p:spPr>
          <a:xfrm>
            <a:off x="685800" y="1600200"/>
            <a:ext cx="7772400" cy="2743200"/>
          </a:xfrm>
          <a:solidFill>
            <a:schemeClr val="accent1">
              <a:lumMod val="40000"/>
              <a:lumOff val="60000"/>
            </a:schemeClr>
          </a:solidFill>
        </p:spPr>
        <p:txBody>
          <a:bodyPr lIns="90488" tIns="44450" rIns="90488" bIns="44450"/>
          <a:lstStyle/>
          <a:p>
            <a:pPr algn="ctr">
              <a:buFont typeface="Wingdings" pitchFamily="-84" charset="2"/>
              <a:buNone/>
            </a:pPr>
            <a:r>
              <a:rPr lang="en-US" altLang="en-US" sz="3600" dirty="0" smtClean="0">
                <a:solidFill>
                  <a:srgbClr val="0033CC"/>
                </a:solidFill>
                <a:cs typeface="Arial" charset="0"/>
              </a:rPr>
              <a:t> </a:t>
            </a:r>
          </a:p>
          <a:p>
            <a:pPr algn="ctr">
              <a:buFont typeface="Wingdings" pitchFamily="-84" charset="2"/>
              <a:buNone/>
            </a:pPr>
            <a:r>
              <a:rPr lang="en-US" altLang="en-US" sz="3600" dirty="0" smtClean="0">
                <a:solidFill>
                  <a:srgbClr val="0033CC"/>
                </a:solidFill>
                <a:cs typeface="Arial" charset="0"/>
              </a:rPr>
              <a:t>  Employers incur expenses and</a:t>
            </a:r>
            <a:br>
              <a:rPr lang="en-US" altLang="en-US" sz="3600" dirty="0" smtClean="0">
                <a:solidFill>
                  <a:srgbClr val="0033CC"/>
                </a:solidFill>
                <a:cs typeface="Arial" charset="0"/>
              </a:rPr>
            </a:br>
            <a:r>
              <a:rPr lang="en-US" altLang="en-US" sz="3600" dirty="0" smtClean="0">
                <a:solidFill>
                  <a:srgbClr val="0033CC"/>
                </a:solidFill>
                <a:cs typeface="Arial" charset="0"/>
              </a:rPr>
              <a:t>liabilities from having employees.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C2AB13E1-0154-4F40-B4BA-A2EE81E096DB}" type="slidenum">
              <a:rPr lang="en-US" smtClean="0"/>
              <a:pPr>
                <a:defRPr/>
              </a:pPr>
              <a:t>23</a:t>
            </a:fld>
            <a:endParaRPr lang="en-US" dirty="0"/>
          </a:p>
        </p:txBody>
      </p:sp>
      <p:sp>
        <p:nvSpPr>
          <p:cNvPr id="7" name="Rounded Rectangle 6"/>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Compute and record </a:t>
            </a:r>
            <a:r>
              <a:rPr lang="en-US" sz="1100" i="1" dirty="0"/>
              <a:t>employee</a:t>
            </a:r>
            <a:r>
              <a:rPr lang="en-US" sz="1100" dirty="0"/>
              <a:t> payroll deductions and liabilities.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b="1" dirty="0" smtClean="0"/>
              <a:t>Employee Payroll Deductions</a:t>
            </a:r>
          </a:p>
        </p:txBody>
      </p:sp>
      <p:sp>
        <p:nvSpPr>
          <p:cNvPr id="32" name="Down Arrow 31"/>
          <p:cNvSpPr/>
          <p:nvPr/>
        </p:nvSpPr>
        <p:spPr>
          <a:xfrm rot="14136492">
            <a:off x="6187794" y="5364108"/>
            <a:ext cx="533400" cy="873125"/>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C2AB13E1-0154-4F40-B4BA-A2EE81E096DB}" type="slidenum">
              <a:rPr lang="en-US" smtClean="0"/>
              <a:pPr>
                <a:defRPr/>
              </a:pPr>
              <a:t>24</a:t>
            </a:fld>
            <a:endParaRPr lang="en-US" dirty="0"/>
          </a:p>
        </p:txBody>
      </p:sp>
      <p:sp>
        <p:nvSpPr>
          <p:cNvPr id="8" name="Rounded Rectangle 7"/>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Compute and record </a:t>
            </a:r>
            <a:r>
              <a:rPr lang="en-US" sz="1100" i="1" dirty="0"/>
              <a:t>employee</a:t>
            </a:r>
            <a:r>
              <a:rPr lang="en-US" sz="1100" dirty="0"/>
              <a:t> payroll deductions and liabilities. </a:t>
            </a:r>
          </a:p>
        </p:txBody>
      </p:sp>
      <p:sp>
        <p:nvSpPr>
          <p:cNvPr id="9" name="TextBox 8"/>
          <p:cNvSpPr txBox="1"/>
          <p:nvPr/>
        </p:nvSpPr>
        <p:spPr>
          <a:xfrm>
            <a:off x="8077200" y="57831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11.3</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1295400" y="1516721"/>
            <a:ext cx="6462152" cy="39553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from="(-#ppt_w/2)" to="(#ppt_x)" calcmode="lin" valueType="num">
                                      <p:cBhvr>
                                        <p:cTn id="7" dur="600" fill="hold">
                                          <p:stCondLst>
                                            <p:cond delay="0"/>
                                          </p:stCondLst>
                                        </p:cTn>
                                        <p:tgtEl>
                                          <p:spTgt spid="32"/>
                                        </p:tgtEl>
                                        <p:attrNameLst>
                                          <p:attrName>ppt_x</p:attrName>
                                        </p:attrNameLst>
                                      </p:cBhvr>
                                    </p:anim>
                                    <p:anim from="0" to="-1.0" calcmode="lin" valueType="num">
                                      <p:cBhvr>
                                        <p:cTn id="8" dur="200" decel="50000" autoRev="1" fill="hold">
                                          <p:stCondLst>
                                            <p:cond delay="600"/>
                                          </p:stCondLst>
                                        </p:cTn>
                                        <p:tgtEl>
                                          <p:spTgt spid="32"/>
                                        </p:tgtEl>
                                        <p:attrNameLst>
                                          <p:attrName>xshear</p:attrName>
                                        </p:attrNameLst>
                                      </p:cBhvr>
                                    </p:anim>
                                    <p:animScale>
                                      <p:cBhvr>
                                        <p:cTn id="9" dur="200" decel="100000" autoRev="1" fill="hold">
                                          <p:stCondLst>
                                            <p:cond delay="600"/>
                                          </p:stCondLst>
                                        </p:cTn>
                                        <p:tgtEl>
                                          <p:spTgt spid="32"/>
                                        </p:tgtEl>
                                      </p:cBhvr>
                                      <p:from x="100000" y="100000"/>
                                      <p:to x="80000" y="100000"/>
                                    </p:animScale>
                                    <p:anim by="(#ppt_h/3+#ppt_w*0.1)" calcmode="lin" valueType="num">
                                      <p:cBhvr additive="sum">
                                        <p:cTn id="10" dur="200" decel="100000" autoRev="1" fill="hold">
                                          <p:stCondLst>
                                            <p:cond delay="600"/>
                                          </p:stCondLst>
                                        </p:cTn>
                                        <p:tgtEl>
                                          <p:spTgt spid="3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6" name="Rectangle 6"/>
          <p:cNvSpPr>
            <a:spLocks noChangeArrowheads="1"/>
          </p:cNvSpPr>
          <p:nvPr/>
        </p:nvSpPr>
        <p:spPr bwMode="auto">
          <a:xfrm>
            <a:off x="385763" y="4267200"/>
            <a:ext cx="8315325" cy="951543"/>
          </a:xfrm>
          <a:prstGeom prst="rect">
            <a:avLst/>
          </a:prstGeom>
          <a:solidFill>
            <a:srgbClr val="E7FFE7"/>
          </a:solidFill>
          <a:ln w="28575">
            <a:solidFill>
              <a:schemeClr val="tx1"/>
            </a:solidFill>
            <a:miter lim="800000"/>
            <a:headEnd/>
            <a:tailEnd/>
          </a:ln>
        </p:spPr>
        <p:txBody>
          <a:bodyPr wrap="square" lIns="90488" tIns="44450" rIns="90488" bIns="44450">
            <a:spAutoFit/>
          </a:bodyPr>
          <a:lstStyle/>
          <a:p>
            <a:pPr algn="ctr">
              <a:spcBef>
                <a:spcPct val="50000"/>
              </a:spcBef>
            </a:pPr>
            <a:r>
              <a:rPr lang="en-US" altLang="en-US" sz="2800" b="1" dirty="0">
                <a:solidFill>
                  <a:srgbClr val="5A160B"/>
                </a:solidFill>
                <a:ea typeface="ＭＳ Ｐゴシック" pitchFamily="-84" charset="-128"/>
              </a:rPr>
              <a:t>Employers must pay withheld taxes to</a:t>
            </a:r>
            <a:br>
              <a:rPr lang="en-US" altLang="en-US" sz="2800" b="1" dirty="0">
                <a:solidFill>
                  <a:srgbClr val="5A160B"/>
                </a:solidFill>
                <a:ea typeface="ＭＳ Ｐゴシック" pitchFamily="-84" charset="-128"/>
              </a:rPr>
            </a:br>
            <a:r>
              <a:rPr lang="en-US" altLang="en-US" sz="2800" b="1" dirty="0">
                <a:solidFill>
                  <a:srgbClr val="5A160B"/>
                </a:solidFill>
                <a:ea typeface="ＭＳ Ｐゴシック" pitchFamily="-84" charset="-128"/>
              </a:rPr>
              <a:t>the Internal Revenue Service (IRS).</a:t>
            </a:r>
          </a:p>
        </p:txBody>
      </p:sp>
      <p:grpSp>
        <p:nvGrpSpPr>
          <p:cNvPr id="2" name="Group 11"/>
          <p:cNvGrpSpPr>
            <a:grpSpLocks/>
          </p:cNvGrpSpPr>
          <p:nvPr/>
        </p:nvGrpSpPr>
        <p:grpSpPr bwMode="auto">
          <a:xfrm>
            <a:off x="525463" y="2324100"/>
            <a:ext cx="3733800" cy="1592263"/>
            <a:chOff x="457200" y="3644900"/>
            <a:chExt cx="3733800" cy="1593052"/>
          </a:xfrm>
        </p:grpSpPr>
        <p:sp>
          <p:nvSpPr>
            <p:cNvPr id="76810" name="Rectangle 2"/>
            <p:cNvSpPr>
              <a:spLocks noChangeArrowheads="1"/>
            </p:cNvSpPr>
            <p:nvPr/>
          </p:nvSpPr>
          <p:spPr bwMode="auto">
            <a:xfrm>
              <a:off x="457200" y="3644900"/>
              <a:ext cx="3733800" cy="459100"/>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33CC"/>
                  </a:solidFill>
                  <a:ea typeface="ＭＳ Ｐゴシック" pitchFamily="-84" charset="-128"/>
                </a:rPr>
                <a:t>FICA Taxes — Soc. Sec.</a:t>
              </a:r>
            </a:p>
          </p:txBody>
        </p:sp>
        <p:sp>
          <p:nvSpPr>
            <p:cNvPr id="76811" name="Rectangle 4"/>
            <p:cNvSpPr>
              <a:spLocks noChangeArrowheads="1"/>
            </p:cNvSpPr>
            <p:nvPr/>
          </p:nvSpPr>
          <p:spPr bwMode="auto">
            <a:xfrm>
              <a:off x="534988" y="4040188"/>
              <a:ext cx="3578225" cy="1197764"/>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smtClean="0">
                  <a:solidFill>
                    <a:srgbClr val="5A160B"/>
                  </a:solidFill>
                  <a:ea typeface="ＭＳ Ｐゴシック" pitchFamily="-84" charset="-128"/>
                </a:rPr>
                <a:t>2016:  </a:t>
              </a:r>
              <a:r>
                <a:rPr lang="en-US" altLang="en-US" sz="2400" b="1" dirty="0">
                  <a:solidFill>
                    <a:srgbClr val="5A160B"/>
                  </a:solidFill>
                  <a:ea typeface="ＭＳ Ｐゴシック" pitchFamily="-84" charset="-128"/>
                </a:rPr>
                <a:t>6.2% of the first $</a:t>
              </a:r>
              <a:r>
                <a:rPr lang="en-US" altLang="en-US" sz="2400" b="1" dirty="0" smtClean="0">
                  <a:solidFill>
                    <a:srgbClr val="5A160B"/>
                  </a:solidFill>
                  <a:ea typeface="ＭＳ Ｐゴシック" pitchFamily="-84" charset="-128"/>
                </a:rPr>
                <a:t>118,500 </a:t>
              </a:r>
              <a:r>
                <a:rPr lang="en-US" altLang="en-US" sz="2400" b="1" dirty="0">
                  <a:solidFill>
                    <a:srgbClr val="5A160B"/>
                  </a:solidFill>
                  <a:ea typeface="ＭＳ Ｐゴシック" pitchFamily="-84" charset="-128"/>
                </a:rPr>
                <a:t>earned in the year.</a:t>
              </a:r>
            </a:p>
          </p:txBody>
        </p:sp>
      </p:grpSp>
      <p:sp>
        <p:nvSpPr>
          <p:cNvPr id="76804" name="Rectangle 8"/>
          <p:cNvSpPr>
            <a:spLocks noGrp="1" noChangeArrowheads="1"/>
          </p:cNvSpPr>
          <p:nvPr>
            <p:ph type="title"/>
          </p:nvPr>
        </p:nvSpPr>
        <p:spPr>
          <a:xfrm>
            <a:off x="457200" y="457200"/>
            <a:ext cx="8229600" cy="1066800"/>
          </a:xfrm>
        </p:spPr>
        <p:txBody>
          <a:bodyPr/>
          <a:lstStyle/>
          <a:p>
            <a:r>
              <a:rPr lang="en-US" altLang="en-US" b="1" dirty="0" smtClean="0"/>
              <a:t>Employee FICA Taxes</a:t>
            </a:r>
          </a:p>
        </p:txBody>
      </p:sp>
      <p:sp>
        <p:nvSpPr>
          <p:cNvPr id="76805" name="Text Box 9"/>
          <p:cNvSpPr txBox="1">
            <a:spLocks noChangeArrowheads="1"/>
          </p:cNvSpPr>
          <p:nvPr/>
        </p:nvSpPr>
        <p:spPr bwMode="auto">
          <a:xfrm>
            <a:off x="762000" y="1524000"/>
            <a:ext cx="7562850" cy="523875"/>
          </a:xfrm>
          <a:prstGeom prst="rect">
            <a:avLst/>
          </a:prstGeom>
          <a:noFill/>
          <a:ln w="12700">
            <a:noFill/>
            <a:miter lim="800000"/>
            <a:headEnd/>
            <a:tailEnd/>
          </a:ln>
        </p:spPr>
        <p:txBody>
          <a:bodyPr wrap="none">
            <a:spAutoFit/>
          </a:bodyPr>
          <a:lstStyle/>
          <a:p>
            <a:r>
              <a:rPr lang="en-US" altLang="en-US" sz="2800" b="1" dirty="0">
                <a:solidFill>
                  <a:srgbClr val="5A160B"/>
                </a:solidFill>
                <a:ea typeface="ＭＳ Ｐゴシック" pitchFamily="-84" charset="-128"/>
              </a:rPr>
              <a:t>Federal Insurance Contributions Act (FICA)</a:t>
            </a:r>
          </a:p>
        </p:txBody>
      </p:sp>
      <p:grpSp>
        <p:nvGrpSpPr>
          <p:cNvPr id="3" name="Group 12"/>
          <p:cNvGrpSpPr>
            <a:grpSpLocks/>
          </p:cNvGrpSpPr>
          <p:nvPr/>
        </p:nvGrpSpPr>
        <p:grpSpPr bwMode="auto">
          <a:xfrm>
            <a:off x="4876800" y="2460625"/>
            <a:ext cx="3732213" cy="1579563"/>
            <a:chOff x="5105400" y="3657600"/>
            <a:chExt cx="3732213" cy="1580352"/>
          </a:xfrm>
        </p:grpSpPr>
        <p:sp>
          <p:nvSpPr>
            <p:cNvPr id="76808" name="Rectangle 3"/>
            <p:cNvSpPr>
              <a:spLocks noChangeArrowheads="1"/>
            </p:cNvSpPr>
            <p:nvPr/>
          </p:nvSpPr>
          <p:spPr bwMode="auto">
            <a:xfrm>
              <a:off x="5105400" y="3657600"/>
              <a:ext cx="3657600" cy="459100"/>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33CC"/>
                  </a:solidFill>
                  <a:ea typeface="ＭＳ Ｐゴシック" pitchFamily="-84" charset="-128"/>
                </a:rPr>
                <a:t>FICA Taxes —</a:t>
              </a:r>
              <a:r>
                <a:rPr lang="en-US" altLang="en-US" sz="2400" dirty="0">
                  <a:ea typeface="ＭＳ Ｐゴシック" pitchFamily="-84" charset="-128"/>
                </a:rPr>
                <a:t> </a:t>
              </a:r>
              <a:r>
                <a:rPr lang="en-US" altLang="en-US" sz="2400" b="1" dirty="0">
                  <a:solidFill>
                    <a:srgbClr val="0033CC"/>
                  </a:solidFill>
                  <a:ea typeface="ＭＳ Ｐゴシック" pitchFamily="-84" charset="-128"/>
                </a:rPr>
                <a:t>Medicare</a:t>
              </a:r>
            </a:p>
          </p:txBody>
        </p:sp>
        <p:sp>
          <p:nvSpPr>
            <p:cNvPr id="76809" name="Rectangle 5"/>
            <p:cNvSpPr>
              <a:spLocks noChangeArrowheads="1"/>
            </p:cNvSpPr>
            <p:nvPr/>
          </p:nvSpPr>
          <p:spPr bwMode="auto">
            <a:xfrm>
              <a:off x="5259388" y="4040665"/>
              <a:ext cx="3578225" cy="1197287"/>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smtClean="0">
                  <a:solidFill>
                    <a:srgbClr val="5A160B"/>
                  </a:solidFill>
                  <a:ea typeface="ＭＳ Ｐゴシック" pitchFamily="-84" charset="-128"/>
                </a:rPr>
                <a:t>2016:  </a:t>
              </a:r>
              <a:r>
                <a:rPr lang="en-US" altLang="en-US" sz="2400" b="1" dirty="0">
                  <a:solidFill>
                    <a:srgbClr val="5A160B"/>
                  </a:solidFill>
                  <a:ea typeface="ＭＳ Ｐゴシック" pitchFamily="-84" charset="-128"/>
                </a:rPr>
                <a:t>1.45% of </a:t>
              </a:r>
              <a:r>
                <a:rPr lang="en-US" altLang="en-US" sz="2400" b="1" u="sng" dirty="0">
                  <a:solidFill>
                    <a:srgbClr val="5A160B"/>
                  </a:solidFill>
                  <a:ea typeface="ＭＳ Ｐゴシック" pitchFamily="-84" charset="-128"/>
                </a:rPr>
                <a:t>all </a:t>
              </a:r>
              <a:r>
                <a:rPr lang="en-US" altLang="en-US" sz="2400" b="1" dirty="0">
                  <a:solidFill>
                    <a:srgbClr val="5A160B"/>
                  </a:solidFill>
                  <a:ea typeface="ＭＳ Ｐゴシック" pitchFamily="-84" charset="-128"/>
                </a:rPr>
                <a:t>wages earned in the year.</a:t>
              </a:r>
            </a:p>
          </p:txBody>
        </p:sp>
      </p:gr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Slide Number Placeholder 12"/>
          <p:cNvSpPr>
            <a:spLocks noGrp="1"/>
          </p:cNvSpPr>
          <p:nvPr>
            <p:ph type="sldNum" sz="quarter" idx="12"/>
          </p:nvPr>
        </p:nvSpPr>
        <p:spPr/>
        <p:txBody>
          <a:bodyPr/>
          <a:lstStyle/>
          <a:p>
            <a:pPr>
              <a:defRPr/>
            </a:pPr>
            <a:fld id="{C2AB13E1-0154-4F40-B4BA-A2EE81E096DB}" type="slidenum">
              <a:rPr lang="en-US" smtClean="0"/>
              <a:pPr>
                <a:defRPr/>
              </a:pPr>
              <a:t>25</a:t>
            </a:fld>
            <a:endParaRPr lang="en-US" dirty="0"/>
          </a:p>
        </p:txBody>
      </p:sp>
      <p:sp>
        <p:nvSpPr>
          <p:cNvPr id="14" name="Rounded Rectangle 13"/>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Compute and record </a:t>
            </a:r>
            <a:r>
              <a:rPr lang="en-US" sz="1100" i="1" dirty="0"/>
              <a:t>employee</a:t>
            </a:r>
            <a:r>
              <a:rPr lang="en-US" sz="1100" dirty="0"/>
              <a:t> payroll deductions and liabilities.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0.70"/>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par>
                          <p:cTn id="16" fill="hold" nodeType="afterGroup">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46086"/>
                                        </p:tgtEl>
                                        <p:attrNameLst>
                                          <p:attrName>style.visibility</p:attrName>
                                        </p:attrNameLst>
                                      </p:cBhvr>
                                      <p:to>
                                        <p:strVal val="visible"/>
                                      </p:to>
                                    </p:set>
                                    <p:anim calcmode="lin" valueType="num">
                                      <p:cBhvr>
                                        <p:cTn id="19" dur="1000" fill="hold"/>
                                        <p:tgtEl>
                                          <p:spTgt spid="46086"/>
                                        </p:tgtEl>
                                        <p:attrNameLst>
                                          <p:attrName>ppt_w</p:attrName>
                                        </p:attrNameLst>
                                      </p:cBhvr>
                                      <p:tavLst>
                                        <p:tav tm="0">
                                          <p:val>
                                            <p:strVal val="#ppt_w*0.70"/>
                                          </p:val>
                                        </p:tav>
                                        <p:tav tm="100000">
                                          <p:val>
                                            <p:strVal val="#ppt_w"/>
                                          </p:val>
                                        </p:tav>
                                      </p:tavLst>
                                    </p:anim>
                                    <p:anim calcmode="lin" valueType="num">
                                      <p:cBhvr>
                                        <p:cTn id="20" dur="1000" fill="hold"/>
                                        <p:tgtEl>
                                          <p:spTgt spid="46086"/>
                                        </p:tgtEl>
                                        <p:attrNameLst>
                                          <p:attrName>ppt_h</p:attrName>
                                        </p:attrNameLst>
                                      </p:cBhvr>
                                      <p:tavLst>
                                        <p:tav tm="0">
                                          <p:val>
                                            <p:strVal val="#ppt_h"/>
                                          </p:val>
                                        </p:tav>
                                        <p:tav tm="100000">
                                          <p:val>
                                            <p:strVal val="#ppt_h"/>
                                          </p:val>
                                        </p:tav>
                                      </p:tavLst>
                                    </p:anim>
                                    <p:animEffect transition="in" filter="fade">
                                      <p:cBhvr>
                                        <p:cTn id="21" dur="100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ChangeArrowheads="1"/>
          </p:cNvSpPr>
          <p:nvPr/>
        </p:nvSpPr>
        <p:spPr bwMode="auto">
          <a:xfrm>
            <a:off x="304800" y="2895600"/>
            <a:ext cx="8534400" cy="828675"/>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5A160B"/>
                </a:solidFill>
                <a:ea typeface="ＭＳ Ｐゴシック" pitchFamily="-84" charset="-128"/>
              </a:rPr>
              <a:t>Amounts withheld depend on the employee’s earnings, tax rates, and number of withholding allowances.</a:t>
            </a:r>
          </a:p>
        </p:txBody>
      </p:sp>
      <p:sp>
        <p:nvSpPr>
          <p:cNvPr id="50180" name="Rectangle 4"/>
          <p:cNvSpPr>
            <a:spLocks noChangeArrowheads="1"/>
          </p:cNvSpPr>
          <p:nvPr/>
        </p:nvSpPr>
        <p:spPr bwMode="auto">
          <a:xfrm>
            <a:off x="334963" y="4038600"/>
            <a:ext cx="8539162" cy="831850"/>
          </a:xfrm>
          <a:prstGeom prst="rect">
            <a:avLst/>
          </a:prstGeom>
          <a:solidFill>
            <a:srgbClr val="E7FFE7"/>
          </a:solidFill>
          <a:ln w="28575">
            <a:solidFill>
              <a:schemeClr val="tx1">
                <a:lumMod val="95000"/>
                <a:lumOff val="5000"/>
              </a:schemeClr>
            </a:solidFill>
            <a:miter lim="800000"/>
            <a:headEnd/>
            <a:tailEnd/>
          </a:ln>
          <a:effectLst/>
        </p:spPr>
        <p:txBody>
          <a:bodyPr lIns="90488" tIns="44450" rIns="90488" bIns="44450">
            <a:spAutoFit/>
          </a:bodyPr>
          <a:lstStyle/>
          <a:p>
            <a:pPr algn="ctr">
              <a:spcBef>
                <a:spcPct val="50000"/>
              </a:spcBef>
              <a:defRPr/>
            </a:pPr>
            <a:r>
              <a:rPr lang="en-US" sz="2400" b="1" dirty="0">
                <a:solidFill>
                  <a:srgbClr val="5A160B"/>
                </a:solidFill>
              </a:rPr>
              <a:t>Employers must pay the taxes withheld from employees’ gross pay to the appropriate government agency.</a:t>
            </a:r>
          </a:p>
        </p:txBody>
      </p:sp>
      <p:sp>
        <p:nvSpPr>
          <p:cNvPr id="77828" name="Rectangle 6"/>
          <p:cNvSpPr>
            <a:spLocks noChangeArrowheads="1"/>
          </p:cNvSpPr>
          <p:nvPr/>
        </p:nvSpPr>
        <p:spPr bwMode="auto">
          <a:xfrm>
            <a:off x="2133600" y="1676400"/>
            <a:ext cx="1874838" cy="828675"/>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33CC"/>
                </a:solidFill>
                <a:ea typeface="ＭＳ Ｐゴシック" pitchFamily="-84" charset="-128"/>
              </a:rPr>
              <a:t>Federal Income Tax</a:t>
            </a:r>
          </a:p>
        </p:txBody>
      </p:sp>
      <p:sp>
        <p:nvSpPr>
          <p:cNvPr id="77829" name="Rectangle 8"/>
          <p:cNvSpPr>
            <a:spLocks noGrp="1" noChangeArrowheads="1"/>
          </p:cNvSpPr>
          <p:nvPr>
            <p:ph type="title"/>
          </p:nvPr>
        </p:nvSpPr>
        <p:spPr>
          <a:xfrm>
            <a:off x="457200" y="533400"/>
            <a:ext cx="8229600" cy="1066800"/>
          </a:xfrm>
        </p:spPr>
        <p:txBody>
          <a:bodyPr/>
          <a:lstStyle/>
          <a:p>
            <a:r>
              <a:rPr lang="en-US" altLang="en-US" b="1" dirty="0" smtClean="0"/>
              <a:t>Employee Income Tax</a:t>
            </a:r>
          </a:p>
        </p:txBody>
      </p:sp>
      <p:sp>
        <p:nvSpPr>
          <p:cNvPr id="77830" name="Rectangle 7"/>
          <p:cNvSpPr>
            <a:spLocks noChangeArrowheads="1"/>
          </p:cNvSpPr>
          <p:nvPr/>
        </p:nvSpPr>
        <p:spPr bwMode="auto">
          <a:xfrm>
            <a:off x="4725988" y="1708150"/>
            <a:ext cx="2665412" cy="827088"/>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33CC"/>
                </a:solidFill>
                <a:ea typeface="ＭＳ Ｐゴシック" pitchFamily="-84" charset="-128"/>
              </a:rPr>
              <a:t>State and Local Income Taxes</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C2AB13E1-0154-4F40-B4BA-A2EE81E096DB}" type="slidenum">
              <a:rPr lang="en-US" smtClean="0"/>
              <a:pPr>
                <a:defRPr/>
              </a:pPr>
              <a:t>26</a:t>
            </a:fld>
            <a:endParaRPr lang="en-US" dirty="0"/>
          </a:p>
        </p:txBody>
      </p:sp>
      <p:sp>
        <p:nvSpPr>
          <p:cNvPr id="10" name="Rounded Rectangle 9"/>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Compute and record </a:t>
            </a:r>
            <a:r>
              <a:rPr lang="en-US" sz="1100" i="1" dirty="0"/>
              <a:t>employee</a:t>
            </a:r>
            <a:r>
              <a:rPr lang="en-US" sz="1100" dirty="0"/>
              <a:t> payroll deductions and liabilities.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p:cTn id="7" dur="1000" fill="hold"/>
                                        <p:tgtEl>
                                          <p:spTgt spid="11268"/>
                                        </p:tgtEl>
                                        <p:attrNameLst>
                                          <p:attrName>ppt_w</p:attrName>
                                        </p:attrNameLst>
                                      </p:cBhvr>
                                      <p:tavLst>
                                        <p:tav tm="0">
                                          <p:val>
                                            <p:strVal val="#ppt_w*0.70"/>
                                          </p:val>
                                        </p:tav>
                                        <p:tav tm="100000">
                                          <p:val>
                                            <p:strVal val="#ppt_w"/>
                                          </p:val>
                                        </p:tav>
                                      </p:tavLst>
                                    </p:anim>
                                    <p:anim calcmode="lin" valueType="num">
                                      <p:cBhvr>
                                        <p:cTn id="8" dur="1000" fill="hold"/>
                                        <p:tgtEl>
                                          <p:spTgt spid="11268"/>
                                        </p:tgtEl>
                                        <p:attrNameLst>
                                          <p:attrName>ppt_h</p:attrName>
                                        </p:attrNameLst>
                                      </p:cBhvr>
                                      <p:tavLst>
                                        <p:tav tm="0">
                                          <p:val>
                                            <p:strVal val="#ppt_h"/>
                                          </p:val>
                                        </p:tav>
                                        <p:tav tm="100000">
                                          <p:val>
                                            <p:strVal val="#ppt_h"/>
                                          </p:val>
                                        </p:tav>
                                      </p:tavLst>
                                    </p:anim>
                                    <p:animEffect transition="in" filter="fade">
                                      <p:cBhvr>
                                        <p:cTn id="9" dur="1000"/>
                                        <p:tgtEl>
                                          <p:spTgt spid="11268"/>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50180"/>
                                        </p:tgtEl>
                                        <p:attrNameLst>
                                          <p:attrName>style.visibility</p:attrName>
                                        </p:attrNameLst>
                                      </p:cBhvr>
                                      <p:to>
                                        <p:strVal val="visible"/>
                                      </p:to>
                                    </p:set>
                                    <p:anim calcmode="lin" valueType="num">
                                      <p:cBhvr>
                                        <p:cTn id="13" dur="1000" fill="hold"/>
                                        <p:tgtEl>
                                          <p:spTgt spid="50180"/>
                                        </p:tgtEl>
                                        <p:attrNameLst>
                                          <p:attrName>ppt_w</p:attrName>
                                        </p:attrNameLst>
                                      </p:cBhvr>
                                      <p:tavLst>
                                        <p:tav tm="0">
                                          <p:val>
                                            <p:strVal val="#ppt_w*0.70"/>
                                          </p:val>
                                        </p:tav>
                                        <p:tav tm="100000">
                                          <p:val>
                                            <p:strVal val="#ppt_w"/>
                                          </p:val>
                                        </p:tav>
                                      </p:tavLst>
                                    </p:anim>
                                    <p:anim calcmode="lin" valueType="num">
                                      <p:cBhvr>
                                        <p:cTn id="14" dur="1000" fill="hold"/>
                                        <p:tgtEl>
                                          <p:spTgt spid="50180"/>
                                        </p:tgtEl>
                                        <p:attrNameLst>
                                          <p:attrName>ppt_h</p:attrName>
                                        </p:attrNameLst>
                                      </p:cBhvr>
                                      <p:tavLst>
                                        <p:tav tm="0">
                                          <p:val>
                                            <p:strVal val="#ppt_h"/>
                                          </p:val>
                                        </p:tav>
                                        <p:tav tm="100000">
                                          <p:val>
                                            <p:strVal val="#ppt_h"/>
                                          </p:val>
                                        </p:tav>
                                      </p:tavLst>
                                    </p:anim>
                                    <p:animEffect transition="in" filter="fade">
                                      <p:cBhvr>
                                        <p:cTn id="15" dur="10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5018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304800" y="4038600"/>
            <a:ext cx="3581400" cy="1187450"/>
          </a:xfrm>
          <a:prstGeom prst="rect">
            <a:avLst/>
          </a:prstGeom>
          <a:noFill/>
          <a:ln w="12700">
            <a:noFill/>
            <a:miter lim="800000"/>
            <a:headEnd/>
            <a:tailEnd/>
          </a:ln>
        </p:spPr>
        <p:txBody>
          <a:bodyPr wrap="none" anchor="ctr"/>
          <a:lstStyle/>
          <a:p>
            <a:endParaRPr lang="en-US" altLang="en-US" dirty="0">
              <a:ea typeface="ＭＳ Ｐゴシック" pitchFamily="-84" charset="-128"/>
            </a:endParaRPr>
          </a:p>
        </p:txBody>
      </p:sp>
      <p:sp>
        <p:nvSpPr>
          <p:cNvPr id="32771" name="Rectangle 3"/>
          <p:cNvSpPr>
            <a:spLocks noChangeArrowheads="1"/>
          </p:cNvSpPr>
          <p:nvPr/>
        </p:nvSpPr>
        <p:spPr bwMode="auto">
          <a:xfrm>
            <a:off x="304800" y="1752600"/>
            <a:ext cx="8534400" cy="459100"/>
          </a:xfrm>
          <a:prstGeom prst="rect">
            <a:avLst/>
          </a:prstGeom>
          <a:noFill/>
          <a:ln w="12700">
            <a:noFill/>
            <a:miter lim="800000"/>
            <a:headEnd/>
            <a:tailEnd/>
          </a:ln>
        </p:spPr>
        <p:txBody>
          <a:bodyPr wrap="square" lIns="90488" tIns="44450" rIns="90488" bIns="44450">
            <a:spAutoFit/>
          </a:bodyPr>
          <a:lstStyle/>
          <a:p>
            <a:pPr algn="ctr">
              <a:spcBef>
                <a:spcPct val="50000"/>
              </a:spcBef>
            </a:pPr>
            <a:r>
              <a:rPr lang="en-US" altLang="en-US" sz="2400" b="1" dirty="0">
                <a:solidFill>
                  <a:srgbClr val="244583"/>
                </a:solidFill>
                <a:ea typeface="ＭＳ Ｐゴシック" pitchFamily="-84" charset="-128"/>
              </a:rPr>
              <a:t>Amounts withheld depend on the employee’s request.</a:t>
            </a:r>
          </a:p>
        </p:txBody>
      </p:sp>
      <p:sp>
        <p:nvSpPr>
          <p:cNvPr id="32772" name="Rectangle 4"/>
          <p:cNvSpPr>
            <a:spLocks noChangeArrowheads="1"/>
          </p:cNvSpPr>
          <p:nvPr/>
        </p:nvSpPr>
        <p:spPr bwMode="auto">
          <a:xfrm>
            <a:off x="400050" y="4059238"/>
            <a:ext cx="8315325" cy="863600"/>
          </a:xfrm>
          <a:prstGeom prst="rect">
            <a:avLst/>
          </a:prstGeom>
          <a:solidFill>
            <a:schemeClr val="accent2">
              <a:lumMod val="75000"/>
            </a:schemeClr>
          </a:solidFill>
          <a:ln w="12700">
            <a:solidFill>
              <a:schemeClr val="tx1"/>
            </a:solidFill>
            <a:miter lim="800000"/>
            <a:headEnd/>
            <a:tailEnd/>
          </a:ln>
        </p:spPr>
        <p:txBody>
          <a:bodyPr lIns="90488" tIns="44450" rIns="90488" bIns="44450">
            <a:spAutoFit/>
          </a:bodyPr>
          <a:lstStyle/>
          <a:p>
            <a:pPr algn="ctr">
              <a:spcBef>
                <a:spcPct val="50000"/>
              </a:spcBef>
              <a:defRPr/>
            </a:pPr>
            <a:r>
              <a:rPr lang="en-US" sz="2500" b="1" dirty="0">
                <a:solidFill>
                  <a:schemeClr val="bg1"/>
                </a:solidFill>
              </a:rPr>
              <a:t>Employers owe voluntary amounts withheld from employees’ gross pay to the designated agency.</a:t>
            </a:r>
          </a:p>
        </p:txBody>
      </p:sp>
      <p:sp>
        <p:nvSpPr>
          <p:cNvPr id="32773" name="Rectangle 6"/>
          <p:cNvSpPr>
            <a:spLocks noChangeArrowheads="1"/>
          </p:cNvSpPr>
          <p:nvPr/>
        </p:nvSpPr>
        <p:spPr bwMode="auto">
          <a:xfrm>
            <a:off x="304800" y="2667000"/>
            <a:ext cx="8610600" cy="828675"/>
          </a:xfrm>
          <a:prstGeom prst="rect">
            <a:avLst/>
          </a:prstGeom>
          <a:solidFill>
            <a:srgbClr val="F6E9B4"/>
          </a:solidFill>
          <a:ln w="28575">
            <a:solidFill>
              <a:schemeClr val="tx1"/>
            </a:solidFill>
            <a:miter lim="800000"/>
            <a:headEnd/>
            <a:tailEnd/>
          </a:ln>
        </p:spPr>
        <p:txBody>
          <a:bodyPr lIns="90488" tIns="44450" rIns="90488" bIns="44450">
            <a:spAutoFit/>
          </a:bodyPr>
          <a:lstStyle/>
          <a:p>
            <a:pPr algn="ctr">
              <a:spcBef>
                <a:spcPct val="50000"/>
              </a:spcBef>
            </a:pPr>
            <a:r>
              <a:rPr lang="en-US" altLang="en-US" sz="2400" b="1" dirty="0">
                <a:solidFill>
                  <a:srgbClr val="663300"/>
                </a:solidFill>
                <a:ea typeface="ＭＳ Ｐゴシック" pitchFamily="-84" charset="-128"/>
              </a:rPr>
              <a:t>Examples include union dues, savings accounts, pension contributions, insurance premiums, and charities.</a:t>
            </a:r>
          </a:p>
        </p:txBody>
      </p:sp>
      <p:sp>
        <p:nvSpPr>
          <p:cNvPr id="78854" name="Rectangle 7"/>
          <p:cNvSpPr>
            <a:spLocks noGrp="1" noChangeArrowheads="1"/>
          </p:cNvSpPr>
          <p:nvPr>
            <p:ph type="title"/>
          </p:nvPr>
        </p:nvSpPr>
        <p:spPr>
          <a:xfrm>
            <a:off x="457200" y="457200"/>
            <a:ext cx="8229600" cy="1295400"/>
          </a:xfrm>
        </p:spPr>
        <p:txBody>
          <a:bodyPr/>
          <a:lstStyle/>
          <a:p>
            <a:r>
              <a:rPr lang="en-US" altLang="en-US" b="1" dirty="0" smtClean="0"/>
              <a:t>Employee Voluntary Deductions</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C2AB13E1-0154-4F40-B4BA-A2EE81E096DB}" type="slidenum">
              <a:rPr lang="en-US" smtClean="0"/>
              <a:pPr>
                <a:defRPr/>
              </a:pPr>
              <a:t>27</a:t>
            </a:fld>
            <a:endParaRPr lang="en-US" dirty="0"/>
          </a:p>
        </p:txBody>
      </p:sp>
      <p:sp>
        <p:nvSpPr>
          <p:cNvPr id="10" name="Rounded Rectangle 9"/>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Compute and record </a:t>
            </a:r>
            <a:r>
              <a:rPr lang="en-US" sz="1100" i="1" dirty="0"/>
              <a:t>employee</a:t>
            </a:r>
            <a:r>
              <a:rPr lang="en-US" sz="1100" dirty="0"/>
              <a:t> payroll deductions and liabilities.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wipe(left)">
                                      <p:cBhvr>
                                        <p:cTn id="7" dur="500"/>
                                        <p:tgtEl>
                                          <p:spTgt spid="32771"/>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2773"/>
                                        </p:tgtEl>
                                        <p:attrNameLst>
                                          <p:attrName>style.visibility</p:attrName>
                                        </p:attrNameLst>
                                      </p:cBhvr>
                                      <p:to>
                                        <p:strVal val="visible"/>
                                      </p:to>
                                    </p:set>
                                    <p:animEffect transition="in" filter="dissolve">
                                      <p:cBhvr>
                                        <p:cTn id="11" dur="500"/>
                                        <p:tgtEl>
                                          <p:spTgt spid="32773"/>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2772"/>
                                        </p:tgtEl>
                                        <p:attrNameLst>
                                          <p:attrName>style.visibility</p:attrName>
                                        </p:attrNameLst>
                                      </p:cBhvr>
                                      <p:to>
                                        <p:strVal val="visible"/>
                                      </p:to>
                                    </p:set>
                                    <p:animEffect transition="in" filter="dissolve">
                                      <p:cBhvr>
                                        <p:cTn id="15"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animBg="1"/>
      <p:bldP spid="3277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ChangeArrowheads="1"/>
          </p:cNvSpPr>
          <p:nvPr/>
        </p:nvSpPr>
        <p:spPr bwMode="auto">
          <a:xfrm>
            <a:off x="193675" y="1876425"/>
            <a:ext cx="8759825" cy="942975"/>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800" b="1" dirty="0">
                <a:solidFill>
                  <a:srgbClr val="0033CC"/>
                </a:solidFill>
                <a:ea typeface="ＭＳ Ｐゴシック" pitchFamily="-84" charset="-128"/>
              </a:rPr>
              <a:t>An entry to record payroll expenses and deductions for an employee might look like this.</a:t>
            </a:r>
          </a:p>
        </p:txBody>
      </p:sp>
      <p:sp>
        <p:nvSpPr>
          <p:cNvPr id="79875" name="Title 7"/>
          <p:cNvSpPr>
            <a:spLocks noGrp="1"/>
          </p:cNvSpPr>
          <p:nvPr>
            <p:ph type="title"/>
          </p:nvPr>
        </p:nvSpPr>
        <p:spPr>
          <a:xfrm>
            <a:off x="457200" y="533400"/>
            <a:ext cx="8229600" cy="1295400"/>
          </a:xfrm>
        </p:spPr>
        <p:txBody>
          <a:bodyPr/>
          <a:lstStyle/>
          <a:p>
            <a:r>
              <a:rPr lang="en-US" altLang="en-US" b="1" dirty="0" smtClean="0"/>
              <a:t>Recording Employee Payroll </a:t>
            </a:r>
            <a:br>
              <a:rPr lang="en-US" altLang="en-US" b="1" dirty="0" smtClean="0"/>
            </a:br>
            <a:r>
              <a:rPr lang="en-US" altLang="en-US" b="1" dirty="0" smtClean="0"/>
              <a:t>Deductions</a:t>
            </a:r>
          </a:p>
        </p:txBody>
      </p:sp>
      <p:pic>
        <p:nvPicPr>
          <p:cNvPr id="94211" name="Picture 3"/>
          <p:cNvPicPr>
            <a:picLocks noChangeAspect="1" noChangeArrowheads="1"/>
          </p:cNvPicPr>
          <p:nvPr/>
        </p:nvPicPr>
        <p:blipFill>
          <a:blip r:embed="rId3" cstate="print"/>
          <a:srcRect/>
          <a:stretch>
            <a:fillRect/>
          </a:stretch>
        </p:blipFill>
        <p:spPr bwMode="auto">
          <a:xfrm>
            <a:off x="73025" y="3200400"/>
            <a:ext cx="8994775" cy="2362200"/>
          </a:xfrm>
          <a:prstGeom prst="rect">
            <a:avLst/>
          </a:prstGeom>
          <a:noFill/>
          <a:ln w="9525">
            <a:solidFill>
              <a:schemeClr val="accent2">
                <a:lumMod val="50000"/>
              </a:schemeClr>
            </a:solidFill>
            <a:miter lim="800000"/>
            <a:headEnd/>
            <a:tailEnd/>
          </a:ln>
        </p:spPr>
      </p:pic>
      <p:sp>
        <p:nvSpPr>
          <p:cNvPr id="79878" name="TextBox 1"/>
          <p:cNvSpPr txBox="1">
            <a:spLocks noChangeArrowheads="1"/>
          </p:cNvSpPr>
          <p:nvPr/>
        </p:nvSpPr>
        <p:spPr bwMode="auto">
          <a:xfrm>
            <a:off x="193675" y="5562600"/>
            <a:ext cx="5749925" cy="261938"/>
          </a:xfrm>
          <a:prstGeom prst="rect">
            <a:avLst/>
          </a:prstGeom>
          <a:noFill/>
          <a:ln w="9525">
            <a:noFill/>
            <a:miter lim="800000"/>
            <a:headEnd/>
            <a:tailEnd/>
          </a:ln>
        </p:spPr>
        <p:txBody>
          <a:bodyPr>
            <a:spAutoFit/>
          </a:bodyPr>
          <a:lstStyle/>
          <a:p>
            <a:r>
              <a:rPr lang="en-US" altLang="en-US" sz="1100" dirty="0">
                <a:ea typeface="ＭＳ Ｐゴシック" pitchFamily="-84" charset="-128"/>
              </a:rPr>
              <a:t>*Amounts taken from employee’s employment records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C2AB13E1-0154-4F40-B4BA-A2EE81E096DB}" type="slidenum">
              <a:rPr lang="en-US" smtClean="0"/>
              <a:pPr>
                <a:defRPr/>
              </a:pPr>
              <a:t>28</a:t>
            </a:fld>
            <a:endParaRPr lang="en-US" dirty="0"/>
          </a:p>
        </p:txBody>
      </p:sp>
      <p:sp>
        <p:nvSpPr>
          <p:cNvPr id="9" name="Rounded Rectangle 8"/>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Compute and record </a:t>
            </a:r>
            <a:r>
              <a:rPr lang="en-US" sz="1100" i="1" dirty="0"/>
              <a:t>employee</a:t>
            </a:r>
            <a:r>
              <a:rPr lang="en-US" sz="1100" dirty="0"/>
              <a:t> payroll deductions and liabilities.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wipe(left)">
                                      <p:cBhvr>
                                        <p:cTn id="7" dur="500"/>
                                        <p:tgtEl>
                                          <p:spTgt spid="12291"/>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94211"/>
                                        </p:tgtEl>
                                        <p:attrNameLst>
                                          <p:attrName>style.visibility</p:attrName>
                                        </p:attrNameLst>
                                      </p:cBhvr>
                                      <p:to>
                                        <p:strVal val="visible"/>
                                      </p:to>
                                    </p:set>
                                    <p:animEffect transition="in" filter="dissolve">
                                      <p:cBhvr>
                                        <p:cTn id="11" dur="500"/>
                                        <p:tgtEl>
                                          <p:spTgt spid="94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26919" y="1768178"/>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P3: </a:t>
            </a:r>
            <a:br>
              <a:rPr lang="en-US" altLang="en-US" dirty="0" smtClean="0"/>
            </a:br>
            <a:r>
              <a:rPr lang="en-US" dirty="0" smtClean="0"/>
              <a:t>Compute </a:t>
            </a:r>
            <a:r>
              <a:rPr lang="en-US" dirty="0"/>
              <a:t>and record </a:t>
            </a:r>
            <a:r>
              <a:rPr lang="en-US" i="1" dirty="0"/>
              <a:t>employer</a:t>
            </a:r>
            <a:r>
              <a:rPr lang="en-US" dirty="0"/>
              <a:t> payroll deductions and liabilities.</a:t>
            </a:r>
            <a:br>
              <a:rPr lang="en-US" dirty="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29</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190502"/>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1268" y="5216514"/>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C1: </a:t>
            </a:r>
            <a:br>
              <a:rPr lang="en-US" altLang="en-US" dirty="0" smtClean="0"/>
            </a:br>
            <a:r>
              <a:rPr lang="en-US" dirty="0" smtClean="0"/>
              <a:t>Describe </a:t>
            </a:r>
            <a:r>
              <a:rPr lang="en-US" dirty="0"/>
              <a:t>current and long-term liabilities and their characteristics.</a:t>
            </a:r>
            <a:br>
              <a:rPr lang="en-US" dirty="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191092"/>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197335"/>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80963" y="4343400"/>
            <a:ext cx="6548437" cy="1665288"/>
            <a:chOff x="51" y="2736"/>
            <a:chExt cx="4125" cy="1049"/>
          </a:xfrm>
        </p:grpSpPr>
        <p:sp>
          <p:nvSpPr>
            <p:cNvPr id="26638" name="Line 6"/>
            <p:cNvSpPr>
              <a:spLocks noChangeShapeType="1"/>
            </p:cNvSpPr>
            <p:nvPr/>
          </p:nvSpPr>
          <p:spPr bwMode="auto">
            <a:xfrm flipV="1">
              <a:off x="1344" y="2736"/>
              <a:ext cx="0" cy="624"/>
            </a:xfrm>
            <a:prstGeom prst="line">
              <a:avLst/>
            </a:prstGeom>
            <a:noFill/>
            <a:ln w="38100">
              <a:solidFill>
                <a:srgbClr val="FF3300"/>
              </a:solidFill>
              <a:round/>
              <a:headEnd/>
              <a:tailEnd type="arrow"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26639" name="Line 7"/>
            <p:cNvSpPr>
              <a:spLocks noChangeShapeType="1"/>
            </p:cNvSpPr>
            <p:nvPr/>
          </p:nvSpPr>
          <p:spPr bwMode="auto">
            <a:xfrm flipV="1">
              <a:off x="3024" y="2736"/>
              <a:ext cx="0" cy="672"/>
            </a:xfrm>
            <a:prstGeom prst="line">
              <a:avLst/>
            </a:prstGeom>
            <a:noFill/>
            <a:ln w="38100">
              <a:solidFill>
                <a:srgbClr val="FF3300"/>
              </a:solidFill>
              <a:round/>
              <a:headEnd/>
              <a:tailEnd type="arrow"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80912" name="Rectangle 8"/>
            <p:cNvSpPr>
              <a:spLocks noChangeArrowheads="1"/>
            </p:cNvSpPr>
            <p:nvPr/>
          </p:nvSpPr>
          <p:spPr bwMode="auto">
            <a:xfrm>
              <a:off x="51" y="3261"/>
              <a:ext cx="4125" cy="524"/>
            </a:xfrm>
            <a:prstGeom prst="rect">
              <a:avLst/>
            </a:prstGeom>
            <a:solidFill>
              <a:srgbClr val="953735"/>
            </a:solidFill>
            <a:ln w="12700">
              <a:solidFill>
                <a:schemeClr val="tx2"/>
              </a:solidFill>
              <a:miter lim="800000"/>
              <a:headEnd/>
              <a:tailEnd/>
            </a:ln>
            <a:effectLst>
              <a:outerShdw dist="35921" dir="2700000" algn="ctr" rotWithShape="0">
                <a:schemeClr val="tx2"/>
              </a:outerShdw>
            </a:effectLst>
          </p:spPr>
          <p:txBody>
            <a:bodyPr lIns="90488" tIns="44450" rIns="90488" bIns="44450">
              <a:spAutoFit/>
            </a:bodyPr>
            <a:lstStyle/>
            <a:p>
              <a:pPr algn="ctr">
                <a:spcBef>
                  <a:spcPct val="50000"/>
                </a:spcBef>
              </a:pPr>
              <a:r>
                <a:rPr lang="en-US" altLang="en-US" sz="2400" b="1" dirty="0">
                  <a:solidFill>
                    <a:schemeClr val="bg1"/>
                  </a:solidFill>
                  <a:latin typeface="Calibri" pitchFamily="-84" charset="0"/>
                  <a:ea typeface="ＭＳ Ｐゴシック" pitchFamily="-84" charset="-128"/>
                </a:rPr>
                <a:t>Employers pay amounts equal to that  withheld from the employee’s gross pay.</a:t>
              </a:r>
            </a:p>
          </p:txBody>
        </p:sp>
      </p:grpSp>
      <p:sp>
        <p:nvSpPr>
          <p:cNvPr id="80899" name="Rectangle 9"/>
          <p:cNvSpPr>
            <a:spLocks noGrp="1" noChangeArrowheads="1"/>
          </p:cNvSpPr>
          <p:nvPr>
            <p:ph type="title"/>
          </p:nvPr>
        </p:nvSpPr>
        <p:spPr>
          <a:xfrm>
            <a:off x="457200" y="609600"/>
            <a:ext cx="8229600" cy="1143000"/>
          </a:xfrm>
        </p:spPr>
        <p:txBody>
          <a:bodyPr/>
          <a:lstStyle/>
          <a:p>
            <a:r>
              <a:rPr lang="en-US" altLang="en-US" b="1" dirty="0" smtClean="0"/>
              <a:t>Employer Payroll Taxes</a:t>
            </a:r>
          </a:p>
        </p:txBody>
      </p:sp>
      <p:grpSp>
        <p:nvGrpSpPr>
          <p:cNvPr id="3" name="Group 13"/>
          <p:cNvGrpSpPr>
            <a:grpSpLocks/>
          </p:cNvGrpSpPr>
          <p:nvPr/>
        </p:nvGrpSpPr>
        <p:grpSpPr bwMode="auto">
          <a:xfrm>
            <a:off x="1371600" y="2286000"/>
            <a:ext cx="1674813" cy="1995488"/>
            <a:chOff x="1371600" y="2286000"/>
            <a:chExt cx="1674813" cy="1995488"/>
          </a:xfrm>
        </p:grpSpPr>
        <p:sp>
          <p:nvSpPr>
            <p:cNvPr id="80908" name="Rectangle 2"/>
            <p:cNvSpPr>
              <a:spLocks noChangeArrowheads="1"/>
            </p:cNvSpPr>
            <p:nvPr/>
          </p:nvSpPr>
          <p:spPr bwMode="auto">
            <a:xfrm>
              <a:off x="1449388" y="3887788"/>
              <a:ext cx="1597025" cy="393700"/>
            </a:xfrm>
            <a:prstGeom prst="rect">
              <a:avLst/>
            </a:prstGeom>
            <a:noFill/>
            <a:ln w="12700">
              <a:noFill/>
              <a:miter lim="800000"/>
              <a:headEnd/>
              <a:tailEnd/>
            </a:ln>
          </p:spPr>
          <p:txBody>
            <a:bodyPr lIns="90488" tIns="44450" rIns="90488" bIns="44450">
              <a:spAutoFit/>
            </a:bodyPr>
            <a:lstStyle/>
            <a:p>
              <a:pPr algn="ctr"/>
              <a:r>
                <a:rPr lang="en-US" altLang="en-US" sz="2000" b="1" dirty="0">
                  <a:solidFill>
                    <a:srgbClr val="0033CC"/>
                  </a:solidFill>
                  <a:ea typeface="ＭＳ Ｐゴシック" pitchFamily="-84" charset="-128"/>
                </a:rPr>
                <a:t>FICA Taxes</a:t>
              </a:r>
            </a:p>
          </p:txBody>
        </p:sp>
        <p:pic>
          <p:nvPicPr>
            <p:cNvPr id="80909" name="Picture 10" descr="pe02324_"/>
            <p:cNvPicPr>
              <a:picLocks noChangeAspect="1" noChangeArrowheads="1"/>
            </p:cNvPicPr>
            <p:nvPr/>
          </p:nvPicPr>
          <p:blipFill>
            <a:blip r:embed="rId3" cstate="print"/>
            <a:srcRect/>
            <a:stretch>
              <a:fillRect/>
            </a:stretch>
          </p:blipFill>
          <p:spPr bwMode="auto">
            <a:xfrm>
              <a:off x="1371600" y="2286000"/>
              <a:ext cx="1358900" cy="1339850"/>
            </a:xfrm>
            <a:prstGeom prst="rect">
              <a:avLst/>
            </a:prstGeom>
            <a:noFill/>
            <a:ln w="9525">
              <a:noFill/>
              <a:miter lim="800000"/>
              <a:headEnd/>
              <a:tailEnd/>
            </a:ln>
          </p:spPr>
        </p:pic>
      </p:grpSp>
      <p:grpSp>
        <p:nvGrpSpPr>
          <p:cNvPr id="4" name="Group 15"/>
          <p:cNvGrpSpPr>
            <a:grpSpLocks/>
          </p:cNvGrpSpPr>
          <p:nvPr/>
        </p:nvGrpSpPr>
        <p:grpSpPr bwMode="auto">
          <a:xfrm>
            <a:off x="6248400" y="2133600"/>
            <a:ext cx="2362200" cy="2614613"/>
            <a:chOff x="6248400" y="2133600"/>
            <a:chExt cx="2362200" cy="2614886"/>
          </a:xfrm>
        </p:grpSpPr>
        <p:sp>
          <p:nvSpPr>
            <p:cNvPr id="80906" name="Rectangle 4"/>
            <p:cNvSpPr>
              <a:spLocks noChangeArrowheads="1"/>
            </p:cNvSpPr>
            <p:nvPr/>
          </p:nvSpPr>
          <p:spPr bwMode="auto">
            <a:xfrm>
              <a:off x="6248400" y="3735388"/>
              <a:ext cx="2362200" cy="1013098"/>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000" b="1" dirty="0">
                  <a:solidFill>
                    <a:srgbClr val="0033CC"/>
                  </a:solidFill>
                  <a:ea typeface="ＭＳ Ｐゴシック" pitchFamily="-84" charset="-128"/>
                </a:rPr>
                <a:t>Federal and State Unemployment Taxes</a:t>
              </a:r>
            </a:p>
          </p:txBody>
        </p:sp>
        <p:pic>
          <p:nvPicPr>
            <p:cNvPr id="80907" name="Picture 12" descr="j0183436"/>
            <p:cNvPicPr>
              <a:picLocks noChangeAspect="1" noChangeArrowheads="1"/>
            </p:cNvPicPr>
            <p:nvPr/>
          </p:nvPicPr>
          <p:blipFill>
            <a:blip r:embed="rId4" cstate="print"/>
            <a:srcRect/>
            <a:stretch>
              <a:fillRect/>
            </a:stretch>
          </p:blipFill>
          <p:spPr bwMode="auto">
            <a:xfrm>
              <a:off x="6705600" y="2133600"/>
              <a:ext cx="1520825" cy="1519238"/>
            </a:xfrm>
            <a:prstGeom prst="rect">
              <a:avLst/>
            </a:prstGeom>
            <a:noFill/>
            <a:ln w="9525">
              <a:noFill/>
              <a:miter lim="800000"/>
              <a:headEnd/>
              <a:tailEnd/>
            </a:ln>
          </p:spPr>
        </p:pic>
      </p:grpSp>
      <p:grpSp>
        <p:nvGrpSpPr>
          <p:cNvPr id="5" name="Group 14"/>
          <p:cNvGrpSpPr>
            <a:grpSpLocks/>
          </p:cNvGrpSpPr>
          <p:nvPr/>
        </p:nvGrpSpPr>
        <p:grpSpPr bwMode="auto">
          <a:xfrm>
            <a:off x="3963988" y="2287588"/>
            <a:ext cx="1597025" cy="2146300"/>
            <a:chOff x="3963988" y="2287588"/>
            <a:chExt cx="1597025" cy="2146300"/>
          </a:xfrm>
        </p:grpSpPr>
        <p:sp>
          <p:nvSpPr>
            <p:cNvPr id="80904" name="Rectangle 3"/>
            <p:cNvSpPr>
              <a:spLocks noChangeArrowheads="1"/>
            </p:cNvSpPr>
            <p:nvPr/>
          </p:nvSpPr>
          <p:spPr bwMode="auto">
            <a:xfrm>
              <a:off x="3963988" y="3735388"/>
              <a:ext cx="1597025" cy="698500"/>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000" b="1" dirty="0">
                  <a:solidFill>
                    <a:srgbClr val="0033CC"/>
                  </a:solidFill>
                  <a:ea typeface="ＭＳ Ｐゴシック" pitchFamily="-84" charset="-128"/>
                </a:rPr>
                <a:t>Medicare Taxes</a:t>
              </a:r>
            </a:p>
          </p:txBody>
        </p:sp>
        <p:pic>
          <p:nvPicPr>
            <p:cNvPr id="80905" name="Picture 13" descr="SURGEON1"/>
            <p:cNvPicPr>
              <a:picLocks noChangeAspect="1" noChangeArrowheads="1"/>
            </p:cNvPicPr>
            <p:nvPr/>
          </p:nvPicPr>
          <p:blipFill>
            <a:blip r:embed="rId5" cstate="print"/>
            <a:srcRect/>
            <a:stretch>
              <a:fillRect/>
            </a:stretch>
          </p:blipFill>
          <p:spPr bwMode="auto">
            <a:xfrm>
              <a:off x="4114800" y="2287588"/>
              <a:ext cx="1239838" cy="1446212"/>
            </a:xfrm>
            <a:prstGeom prst="rect">
              <a:avLst/>
            </a:prstGeom>
            <a:noFill/>
            <a:ln w="9525">
              <a:noFill/>
              <a:miter lim="800000"/>
              <a:headEnd/>
              <a:tailEnd/>
            </a:ln>
          </p:spPr>
        </p:pic>
      </p:grpSp>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8" name="Slide Number Placeholder 17"/>
          <p:cNvSpPr>
            <a:spLocks noGrp="1"/>
          </p:cNvSpPr>
          <p:nvPr>
            <p:ph type="sldNum" sz="quarter" idx="12"/>
          </p:nvPr>
        </p:nvSpPr>
        <p:spPr/>
        <p:txBody>
          <a:bodyPr/>
          <a:lstStyle/>
          <a:p>
            <a:pPr>
              <a:defRPr/>
            </a:pPr>
            <a:fld id="{C2AB13E1-0154-4F40-B4BA-A2EE81E096DB}" type="slidenum">
              <a:rPr lang="en-US" smtClean="0"/>
              <a:pPr>
                <a:defRPr/>
              </a:pPr>
              <a:t>30</a:t>
            </a:fld>
            <a:endParaRPr lang="en-US" dirty="0"/>
          </a:p>
        </p:txBody>
      </p:sp>
      <p:sp>
        <p:nvSpPr>
          <p:cNvPr id="19" name="Rounded Rectangle 18"/>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Compute and record </a:t>
            </a:r>
            <a:r>
              <a:rPr lang="en-US" sz="1100" i="1" dirty="0" smtClean="0"/>
              <a:t>employer</a:t>
            </a:r>
            <a:r>
              <a:rPr lang="en-US" sz="1100" dirty="0" smtClean="0"/>
              <a:t> </a:t>
            </a:r>
            <a:r>
              <a:rPr lang="en-US" sz="1100" dirty="0"/>
              <a:t>payroll deductions and liabilities.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par>
                          <p:cTn id="16" fill="hold" nodeType="afterGroup">
                            <p:stCondLst>
                              <p:cond delay="2000"/>
                            </p:stCondLst>
                            <p:childTnLst>
                              <p:par>
                                <p:cTn id="17" presetID="22" presetClass="entr" presetSubtype="4"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par>
                          <p:cTn id="20" fill="hold" nodeType="afterGroup">
                            <p:stCondLst>
                              <p:cond delay="2500"/>
                            </p:stCondLst>
                            <p:childTnLst>
                              <p:par>
                                <p:cTn id="21" presetID="55"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strVal val="#ppt_w*0.70"/>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Effect transition="in" filter="fade">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23875" y="1676401"/>
            <a:ext cx="8086725" cy="2674938"/>
            <a:chOff x="429" y="1056"/>
            <a:chExt cx="5094" cy="1685"/>
          </a:xfrm>
        </p:grpSpPr>
        <p:sp>
          <p:nvSpPr>
            <p:cNvPr id="81929" name="Rectangle 3"/>
            <p:cNvSpPr>
              <a:spLocks noChangeArrowheads="1"/>
            </p:cNvSpPr>
            <p:nvPr/>
          </p:nvSpPr>
          <p:spPr bwMode="auto">
            <a:xfrm>
              <a:off x="3357" y="1056"/>
              <a:ext cx="2166" cy="1685"/>
            </a:xfrm>
            <a:prstGeom prst="rect">
              <a:avLst/>
            </a:prstGeom>
            <a:solidFill>
              <a:srgbClr val="F6E9B4"/>
            </a:solidFill>
            <a:ln w="12700">
              <a:solidFill>
                <a:srgbClr val="B50069"/>
              </a:solidFill>
              <a:miter lim="800000"/>
              <a:headEnd/>
              <a:tailEnd/>
            </a:ln>
          </p:spPr>
          <p:txBody>
            <a:bodyPr wrap="square" lIns="90488" tIns="44450" rIns="90488" bIns="44450">
              <a:spAutoFit/>
            </a:bodyPr>
            <a:lstStyle/>
            <a:p>
              <a:pPr algn="ctr">
                <a:spcBef>
                  <a:spcPct val="50000"/>
                </a:spcBef>
              </a:pPr>
              <a:r>
                <a:rPr lang="en-US" altLang="en-US" sz="2400" b="1" dirty="0" smtClean="0">
                  <a:solidFill>
                    <a:srgbClr val="663300"/>
                  </a:solidFill>
                  <a:ea typeface="ＭＳ Ｐゴシック" pitchFamily="-84" charset="-128"/>
                </a:rPr>
                <a:t>6.0% </a:t>
              </a:r>
              <a:r>
                <a:rPr lang="en-US" altLang="en-US" sz="2400" b="1" dirty="0">
                  <a:solidFill>
                    <a:srgbClr val="663300"/>
                  </a:solidFill>
                  <a:ea typeface="ＭＳ Ｐゴシック" pitchFamily="-84" charset="-128"/>
                </a:rPr>
                <a:t>on the first $7,000 of wages paid to each employee. A credit up to 5.4% is given for SUTA paid, therefore the net rate is </a:t>
              </a:r>
              <a:r>
                <a:rPr lang="en-US" altLang="en-US" sz="2400" b="1" dirty="0" smtClean="0">
                  <a:solidFill>
                    <a:srgbClr val="663300"/>
                  </a:solidFill>
                  <a:ea typeface="ＭＳ Ｐゴシック" pitchFamily="-84" charset="-128"/>
                </a:rPr>
                <a:t>0.6%. </a:t>
              </a:r>
              <a:endParaRPr lang="en-US" altLang="en-US" sz="2400" b="1" dirty="0">
                <a:solidFill>
                  <a:srgbClr val="663300"/>
                </a:solidFill>
                <a:ea typeface="ＭＳ Ｐゴシック" pitchFamily="-84" charset="-128"/>
              </a:endParaRPr>
            </a:p>
          </p:txBody>
        </p:sp>
        <p:sp>
          <p:nvSpPr>
            <p:cNvPr id="81930" name="Line 4"/>
            <p:cNvSpPr>
              <a:spLocks noChangeShapeType="1"/>
            </p:cNvSpPr>
            <p:nvPr/>
          </p:nvSpPr>
          <p:spPr bwMode="auto">
            <a:xfrm>
              <a:off x="2544" y="1470"/>
              <a:ext cx="816" cy="0"/>
            </a:xfrm>
            <a:prstGeom prst="line">
              <a:avLst/>
            </a:prstGeom>
            <a:noFill/>
            <a:ln w="50800">
              <a:solidFill>
                <a:srgbClr val="FF3300"/>
              </a:solidFill>
              <a:round/>
              <a:headEnd/>
              <a:tailEnd type="arrow" w="med" len="med"/>
            </a:ln>
          </p:spPr>
          <p:txBody>
            <a:bodyPr/>
            <a:lstStyle/>
            <a:p>
              <a:endParaRPr lang="en-US" dirty="0"/>
            </a:p>
          </p:txBody>
        </p:sp>
        <p:sp>
          <p:nvSpPr>
            <p:cNvPr id="81931" name="Rectangle 5"/>
            <p:cNvSpPr>
              <a:spLocks noChangeArrowheads="1"/>
            </p:cNvSpPr>
            <p:nvPr/>
          </p:nvSpPr>
          <p:spPr bwMode="auto">
            <a:xfrm>
              <a:off x="429" y="1179"/>
              <a:ext cx="2166" cy="754"/>
            </a:xfrm>
            <a:prstGeom prst="rect">
              <a:avLst/>
            </a:prstGeom>
            <a:solidFill>
              <a:srgbClr val="F6E9B4"/>
            </a:solidFill>
            <a:ln w="12700">
              <a:solidFill>
                <a:srgbClr val="B50069"/>
              </a:solidFill>
              <a:miter lim="800000"/>
              <a:headEnd/>
              <a:tailEnd/>
            </a:ln>
          </p:spPr>
          <p:txBody>
            <a:bodyPr lIns="90488" tIns="44450" rIns="90488" bIns="44450">
              <a:spAutoFit/>
            </a:bodyPr>
            <a:lstStyle/>
            <a:p>
              <a:pPr algn="ctr">
                <a:spcBef>
                  <a:spcPct val="50000"/>
                </a:spcBef>
              </a:pPr>
              <a:r>
                <a:rPr lang="en-US" altLang="en-US" sz="2400" b="1" dirty="0">
                  <a:solidFill>
                    <a:srgbClr val="663300"/>
                  </a:solidFill>
                  <a:ea typeface="ＭＳ Ｐゴシック" pitchFamily="-84" charset="-128"/>
                </a:rPr>
                <a:t>Federal Unemployment Tax (FUTA)</a:t>
              </a:r>
            </a:p>
          </p:txBody>
        </p:sp>
      </p:grpSp>
      <p:grpSp>
        <p:nvGrpSpPr>
          <p:cNvPr id="3" name="Group 6"/>
          <p:cNvGrpSpPr>
            <a:grpSpLocks/>
          </p:cNvGrpSpPr>
          <p:nvPr/>
        </p:nvGrpSpPr>
        <p:grpSpPr bwMode="auto">
          <a:xfrm>
            <a:off x="523875" y="4419603"/>
            <a:ext cx="8086725" cy="1936751"/>
            <a:chOff x="429" y="2784"/>
            <a:chExt cx="5094" cy="1220"/>
          </a:xfrm>
        </p:grpSpPr>
        <p:sp>
          <p:nvSpPr>
            <p:cNvPr id="81926" name="Rectangle 7"/>
            <p:cNvSpPr>
              <a:spLocks noChangeArrowheads="1"/>
            </p:cNvSpPr>
            <p:nvPr/>
          </p:nvSpPr>
          <p:spPr bwMode="auto">
            <a:xfrm>
              <a:off x="3357" y="2784"/>
              <a:ext cx="2166" cy="1220"/>
            </a:xfrm>
            <a:prstGeom prst="rect">
              <a:avLst/>
            </a:prstGeom>
            <a:solidFill>
              <a:srgbClr val="CCFFFF"/>
            </a:solidFill>
            <a:ln w="12700">
              <a:solidFill>
                <a:srgbClr val="500093"/>
              </a:solidFill>
              <a:miter lim="800000"/>
              <a:headEnd/>
              <a:tailEnd/>
            </a:ln>
          </p:spPr>
          <p:txBody>
            <a:bodyPr wrap="square" lIns="90488" tIns="44450" rIns="90488" bIns="44450">
              <a:spAutoFit/>
            </a:bodyPr>
            <a:lstStyle/>
            <a:p>
              <a:pPr algn="ctr">
                <a:spcBef>
                  <a:spcPct val="50000"/>
                </a:spcBef>
              </a:pPr>
              <a:r>
                <a:rPr lang="en-US" altLang="en-US" sz="2400" b="1" dirty="0" smtClean="0">
                  <a:solidFill>
                    <a:srgbClr val="244583"/>
                  </a:solidFill>
                  <a:ea typeface="ＭＳ Ｐゴシック" pitchFamily="-84" charset="-128"/>
                </a:rPr>
                <a:t>5.4</a:t>
              </a:r>
              <a:r>
                <a:rPr lang="en-US" altLang="en-US" sz="2400" b="1" dirty="0">
                  <a:solidFill>
                    <a:srgbClr val="244583"/>
                  </a:solidFill>
                  <a:ea typeface="ＭＳ Ｐゴシック" pitchFamily="-84" charset="-128"/>
                </a:rPr>
                <a:t>% on the first $7,000 of wages paid to each employee. Merit ratings may lower SUTA rates.</a:t>
              </a:r>
            </a:p>
          </p:txBody>
        </p:sp>
        <p:sp>
          <p:nvSpPr>
            <p:cNvPr id="27655" name="Line 8"/>
            <p:cNvSpPr>
              <a:spLocks noChangeShapeType="1"/>
            </p:cNvSpPr>
            <p:nvPr/>
          </p:nvSpPr>
          <p:spPr bwMode="auto">
            <a:xfrm>
              <a:off x="2544" y="3246"/>
              <a:ext cx="816" cy="0"/>
            </a:xfrm>
            <a:prstGeom prst="line">
              <a:avLst/>
            </a:prstGeom>
            <a:noFill/>
            <a:ln w="50800">
              <a:solidFill>
                <a:srgbClr val="FF3300"/>
              </a:solidFill>
              <a:round/>
              <a:headEnd/>
              <a:tailEnd type="arrow" w="med" len="med"/>
            </a:ln>
          </p:spPr>
          <p:txBody>
            <a:bodyPr/>
            <a:lstStyle/>
            <a:p>
              <a:pPr>
                <a:defRPr/>
              </a:pPr>
              <a:endParaRPr lang="en-US" dirty="0">
                <a:solidFill>
                  <a:schemeClr val="accent2">
                    <a:lumMod val="50000"/>
                  </a:schemeClr>
                </a:solidFill>
                <a:latin typeface="Arial" pitchFamily="34" charset="0"/>
                <a:ea typeface="Arial" pitchFamily="-84" charset="0"/>
                <a:cs typeface="Arial" pitchFamily="-84" charset="0"/>
              </a:endParaRPr>
            </a:p>
          </p:txBody>
        </p:sp>
        <p:sp>
          <p:nvSpPr>
            <p:cNvPr id="81928" name="Rectangle 9"/>
            <p:cNvSpPr>
              <a:spLocks noChangeArrowheads="1"/>
            </p:cNvSpPr>
            <p:nvPr/>
          </p:nvSpPr>
          <p:spPr bwMode="auto">
            <a:xfrm>
              <a:off x="429" y="2859"/>
              <a:ext cx="2166" cy="754"/>
            </a:xfrm>
            <a:prstGeom prst="rect">
              <a:avLst/>
            </a:prstGeom>
            <a:solidFill>
              <a:srgbClr val="CCFFFF"/>
            </a:solidFill>
            <a:ln w="12700">
              <a:solidFill>
                <a:srgbClr val="500093"/>
              </a:solidFill>
              <a:miter lim="800000"/>
              <a:headEnd/>
              <a:tailEnd/>
            </a:ln>
          </p:spPr>
          <p:txBody>
            <a:bodyPr lIns="90488" tIns="44450" rIns="90488" bIns="44450">
              <a:spAutoFit/>
            </a:bodyPr>
            <a:lstStyle/>
            <a:p>
              <a:pPr algn="ctr">
                <a:spcBef>
                  <a:spcPct val="50000"/>
                </a:spcBef>
              </a:pPr>
              <a:r>
                <a:rPr lang="en-US" altLang="en-US" sz="2400" b="1" dirty="0">
                  <a:solidFill>
                    <a:srgbClr val="244583"/>
                  </a:solidFill>
                  <a:ea typeface="ＭＳ Ｐゴシック" pitchFamily="-84" charset="-128"/>
                </a:rPr>
                <a:t>State    Unemployment Tax (SUTA)</a:t>
              </a:r>
            </a:p>
          </p:txBody>
        </p:sp>
      </p:grpSp>
      <p:sp>
        <p:nvSpPr>
          <p:cNvPr id="81924" name="Rectangle 10"/>
          <p:cNvSpPr>
            <a:spLocks noGrp="1" noChangeArrowheads="1"/>
          </p:cNvSpPr>
          <p:nvPr>
            <p:ph type="title"/>
          </p:nvPr>
        </p:nvSpPr>
        <p:spPr>
          <a:xfrm>
            <a:off x="457200" y="533400"/>
            <a:ext cx="8229600" cy="1066800"/>
          </a:xfrm>
        </p:spPr>
        <p:txBody>
          <a:bodyPr/>
          <a:lstStyle/>
          <a:p>
            <a:r>
              <a:rPr lang="en-US" altLang="en-US" sz="4000" b="1" dirty="0" smtClean="0"/>
              <a:t>Federal and State</a:t>
            </a:r>
            <a:br>
              <a:rPr lang="en-US" altLang="en-US" sz="4000" b="1" dirty="0" smtClean="0"/>
            </a:br>
            <a:r>
              <a:rPr lang="en-US" altLang="en-US" sz="4000" b="1" dirty="0" smtClean="0"/>
              <a:t>Unemployment Taxes</a:t>
            </a:r>
          </a:p>
        </p:txBody>
      </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Slide Number Placeholder 12"/>
          <p:cNvSpPr>
            <a:spLocks noGrp="1"/>
          </p:cNvSpPr>
          <p:nvPr>
            <p:ph type="sldNum" sz="quarter" idx="12"/>
          </p:nvPr>
        </p:nvSpPr>
        <p:spPr/>
        <p:txBody>
          <a:bodyPr/>
          <a:lstStyle/>
          <a:p>
            <a:pPr>
              <a:defRPr/>
            </a:pPr>
            <a:fld id="{C2AB13E1-0154-4F40-B4BA-A2EE81E096DB}" type="slidenum">
              <a:rPr lang="en-US" smtClean="0"/>
              <a:pPr>
                <a:defRPr/>
              </a:pPr>
              <a:t>31</a:t>
            </a:fld>
            <a:endParaRPr lang="en-US" dirty="0"/>
          </a:p>
        </p:txBody>
      </p:sp>
      <p:sp>
        <p:nvSpPr>
          <p:cNvPr id="14" name="Rounded Rectangle 13"/>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Compute and record </a:t>
            </a:r>
            <a:r>
              <a:rPr lang="en-US" sz="1100" i="1" dirty="0" smtClean="0"/>
              <a:t>employer</a:t>
            </a:r>
            <a:r>
              <a:rPr lang="en-US" sz="1100" dirty="0" smtClean="0"/>
              <a:t> </a:t>
            </a:r>
            <a:r>
              <a:rPr lang="en-US" sz="1100" dirty="0"/>
              <a:t>payroll deductions and liabilities.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20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585357"/>
            <a:ext cx="8915400" cy="1910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5" name="Rectangle 2"/>
          <p:cNvSpPr>
            <a:spLocks noChangeArrowheads="1"/>
          </p:cNvSpPr>
          <p:nvPr/>
        </p:nvSpPr>
        <p:spPr bwMode="auto">
          <a:xfrm>
            <a:off x="457200" y="1676400"/>
            <a:ext cx="7999413" cy="951543"/>
          </a:xfrm>
          <a:prstGeom prst="rect">
            <a:avLst/>
          </a:prstGeom>
          <a:noFill/>
          <a:ln w="12700">
            <a:noFill/>
            <a:miter lim="800000"/>
            <a:headEnd/>
            <a:tailEnd/>
          </a:ln>
        </p:spPr>
        <p:txBody>
          <a:bodyPr wrap="square" lIns="90488" tIns="44450" rIns="90488" bIns="44450">
            <a:spAutoFit/>
          </a:bodyPr>
          <a:lstStyle/>
          <a:p>
            <a:pPr algn="ctr">
              <a:spcBef>
                <a:spcPct val="50000"/>
              </a:spcBef>
            </a:pPr>
            <a:r>
              <a:rPr lang="en-US" altLang="en-US" sz="2800" dirty="0">
                <a:solidFill>
                  <a:srgbClr val="5A160B"/>
                </a:solidFill>
                <a:ea typeface="ＭＳ Ｐゴシック" pitchFamily="-84" charset="-128"/>
              </a:rPr>
              <a:t>An entry to record the employer payroll</a:t>
            </a:r>
            <a:br>
              <a:rPr lang="en-US" altLang="en-US" sz="2800" dirty="0">
                <a:solidFill>
                  <a:srgbClr val="5A160B"/>
                </a:solidFill>
                <a:ea typeface="ＭＳ Ｐゴシック" pitchFamily="-84" charset="-128"/>
              </a:rPr>
            </a:br>
            <a:r>
              <a:rPr lang="en-US" altLang="en-US" sz="2800" dirty="0">
                <a:solidFill>
                  <a:srgbClr val="5A160B"/>
                </a:solidFill>
                <a:ea typeface="ＭＳ Ｐゴシック" pitchFamily="-84" charset="-128"/>
              </a:rPr>
              <a:t> taxes for January might look like this.</a:t>
            </a:r>
          </a:p>
        </p:txBody>
      </p:sp>
      <p:sp>
        <p:nvSpPr>
          <p:cNvPr id="13317" name="Rectangle 4"/>
          <p:cNvSpPr>
            <a:spLocks noChangeArrowheads="1"/>
          </p:cNvSpPr>
          <p:nvPr/>
        </p:nvSpPr>
        <p:spPr bwMode="auto">
          <a:xfrm>
            <a:off x="913606" y="5492119"/>
            <a:ext cx="7086600" cy="828675"/>
          </a:xfrm>
          <a:prstGeom prst="rect">
            <a:avLst/>
          </a:prstGeom>
          <a:solidFill>
            <a:srgbClr val="F6E9B4"/>
          </a:solidFill>
          <a:ln w="12700">
            <a:solidFill>
              <a:schemeClr val="tx1"/>
            </a:solidFill>
            <a:miter lim="800000"/>
            <a:headEnd/>
            <a:tailEnd/>
          </a:ln>
        </p:spPr>
        <p:txBody>
          <a:bodyPr wrap="square" lIns="90488" tIns="44450" rIns="90488" bIns="44450">
            <a:spAutoFit/>
          </a:bodyPr>
          <a:lstStyle/>
          <a:p>
            <a:pPr algn="ctr">
              <a:spcBef>
                <a:spcPct val="50000"/>
              </a:spcBef>
            </a:pPr>
            <a:r>
              <a:rPr lang="en-US" altLang="en-US" sz="2400" b="1" dirty="0">
                <a:solidFill>
                  <a:srgbClr val="663300"/>
                </a:solidFill>
                <a:ea typeface="ＭＳ Ｐゴシック" pitchFamily="-84" charset="-128"/>
              </a:rPr>
              <a:t>FICA amounts are the same as that withheld from the employee’s gross pay.</a:t>
            </a:r>
          </a:p>
        </p:txBody>
      </p:sp>
      <p:sp>
        <p:nvSpPr>
          <p:cNvPr id="82948" name="Rectangle 5"/>
          <p:cNvSpPr>
            <a:spLocks noGrp="1" noChangeArrowheads="1"/>
          </p:cNvSpPr>
          <p:nvPr>
            <p:ph type="title"/>
          </p:nvPr>
        </p:nvSpPr>
        <p:spPr>
          <a:xfrm>
            <a:off x="457200" y="457200"/>
            <a:ext cx="8229600" cy="1295400"/>
          </a:xfrm>
        </p:spPr>
        <p:txBody>
          <a:bodyPr/>
          <a:lstStyle/>
          <a:p>
            <a:r>
              <a:rPr lang="en-US" altLang="en-US" b="1" dirty="0" smtClean="0"/>
              <a:t>Recording Employer</a:t>
            </a:r>
            <a:br>
              <a:rPr lang="en-US" altLang="en-US" b="1" dirty="0" smtClean="0"/>
            </a:br>
            <a:r>
              <a:rPr lang="en-US" altLang="en-US" b="1" dirty="0" smtClean="0"/>
              <a:t>Payroll Taxes</a:t>
            </a:r>
          </a:p>
        </p:txBody>
      </p:sp>
      <p:sp>
        <p:nvSpPr>
          <p:cNvPr id="9" name="Text Box 8"/>
          <p:cNvSpPr txBox="1">
            <a:spLocks noChangeArrowheads="1"/>
          </p:cNvSpPr>
          <p:nvPr/>
        </p:nvSpPr>
        <p:spPr bwMode="auto">
          <a:xfrm>
            <a:off x="2424113" y="4572000"/>
            <a:ext cx="4273550" cy="830263"/>
          </a:xfrm>
          <a:prstGeom prst="rect">
            <a:avLst/>
          </a:prstGeom>
          <a:solidFill>
            <a:schemeClr val="accent5">
              <a:lumMod val="75000"/>
            </a:schemeClr>
          </a:solidFill>
          <a:ln w="12700">
            <a:solidFill>
              <a:schemeClr val="accent2">
                <a:lumMod val="50000"/>
              </a:schemeClr>
            </a:solidFill>
            <a:miter lim="800000"/>
            <a:headEnd/>
            <a:tailEnd/>
          </a:ln>
        </p:spPr>
        <p:txBody>
          <a:bodyPr wrap="none">
            <a:spAutoFit/>
          </a:bodyPr>
          <a:lstStyle/>
          <a:p>
            <a:pPr algn="ctr">
              <a:defRPr/>
            </a:pPr>
            <a:r>
              <a:rPr lang="en-US" sz="2400" dirty="0">
                <a:solidFill>
                  <a:srgbClr val="FFFFCC"/>
                </a:solidFill>
              </a:rPr>
              <a:t>SUTA: $2,000 x 5.4% = $108</a:t>
            </a:r>
          </a:p>
          <a:p>
            <a:pPr algn="ctr">
              <a:defRPr/>
            </a:pPr>
            <a:r>
              <a:rPr lang="en-US" sz="2400" dirty="0">
                <a:solidFill>
                  <a:srgbClr val="FFFFCC"/>
                </a:solidFill>
              </a:rPr>
              <a:t>FUTA: $2,000 x (0.6) = 12</a:t>
            </a:r>
          </a:p>
        </p:txBody>
      </p:sp>
      <p:sp>
        <p:nvSpPr>
          <p:cNvPr id="10" name="Line 7"/>
          <p:cNvSpPr>
            <a:spLocks noChangeShapeType="1"/>
          </p:cNvSpPr>
          <p:nvPr/>
        </p:nvSpPr>
        <p:spPr bwMode="auto">
          <a:xfrm flipV="1">
            <a:off x="6553200" y="3733800"/>
            <a:ext cx="1981200" cy="1143000"/>
          </a:xfrm>
          <a:prstGeom prst="line">
            <a:avLst/>
          </a:prstGeom>
          <a:noFill/>
          <a:ln w="38100">
            <a:solidFill>
              <a:srgbClr val="FF0000"/>
            </a:solidFill>
            <a:round/>
            <a:headEnd/>
            <a:tailEnd type="arrow" w="med" len="med"/>
          </a:ln>
        </p:spPr>
        <p:txBody>
          <a:bodyPr/>
          <a:lstStyle/>
          <a:p>
            <a:endParaRPr lang="en-US" dirty="0"/>
          </a:p>
        </p:txBody>
      </p:sp>
      <p:sp>
        <p:nvSpPr>
          <p:cNvPr id="11" name="Line 7"/>
          <p:cNvSpPr>
            <a:spLocks noChangeShapeType="1"/>
          </p:cNvSpPr>
          <p:nvPr/>
        </p:nvSpPr>
        <p:spPr bwMode="auto">
          <a:xfrm flipV="1">
            <a:off x="6400800" y="4038600"/>
            <a:ext cx="2209800" cy="1143000"/>
          </a:xfrm>
          <a:prstGeom prst="line">
            <a:avLst/>
          </a:prstGeom>
          <a:noFill/>
          <a:ln w="38100">
            <a:solidFill>
              <a:srgbClr val="FF0000"/>
            </a:solidFill>
            <a:round/>
            <a:headEnd/>
            <a:tailEnd type="arrow" w="med" len="med"/>
          </a:ln>
        </p:spPr>
        <p:txBody>
          <a:bodyPr/>
          <a:lstStyle/>
          <a:p>
            <a:endParaRPr lang="en-US" dirty="0"/>
          </a:p>
        </p:txBody>
      </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Slide Number Placeholder 12"/>
          <p:cNvSpPr>
            <a:spLocks noGrp="1"/>
          </p:cNvSpPr>
          <p:nvPr>
            <p:ph type="sldNum" sz="quarter" idx="12"/>
          </p:nvPr>
        </p:nvSpPr>
        <p:spPr/>
        <p:txBody>
          <a:bodyPr/>
          <a:lstStyle/>
          <a:p>
            <a:pPr>
              <a:defRPr/>
            </a:pPr>
            <a:fld id="{C2AB13E1-0154-4F40-B4BA-A2EE81E096DB}" type="slidenum">
              <a:rPr lang="en-US" smtClean="0"/>
              <a:pPr>
                <a:defRPr/>
              </a:pPr>
              <a:t>32</a:t>
            </a:fld>
            <a:endParaRPr lang="en-US" dirty="0"/>
          </a:p>
        </p:txBody>
      </p:sp>
      <p:sp>
        <p:nvSpPr>
          <p:cNvPr id="14" name="Rounded Rectangle 13"/>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Compute and record </a:t>
            </a:r>
            <a:r>
              <a:rPr lang="en-US" sz="1100" i="1" dirty="0" smtClean="0"/>
              <a:t>employer</a:t>
            </a:r>
            <a:r>
              <a:rPr lang="en-US" sz="1100" dirty="0" smtClean="0"/>
              <a:t> </a:t>
            </a:r>
            <a:r>
              <a:rPr lang="en-US" sz="1100" dirty="0"/>
              <a:t>payroll deductions and liabilities.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0-#ppt_w/2"/>
                                          </p:val>
                                        </p:tav>
                                        <p:tav tm="100000">
                                          <p:val>
                                            <p:strVal val="#ppt_x"/>
                                          </p:val>
                                        </p:tav>
                                      </p:tavLst>
                                    </p:anim>
                                    <p:anim calcmode="lin" valueType="num">
                                      <p:cBhvr additive="base">
                                        <p:cTn id="8" dur="500" fill="hold"/>
                                        <p:tgtEl>
                                          <p:spTgt spid="1331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par>
                          <p:cTn id="19" fill="hold" nodeType="afterGroup">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13317"/>
                                        </p:tgtEl>
                                        <p:attrNameLst>
                                          <p:attrName>style.visibility</p:attrName>
                                        </p:attrNameLst>
                                      </p:cBhvr>
                                      <p:to>
                                        <p:strVal val="visible"/>
                                      </p:to>
                                    </p:set>
                                    <p:animEffect transition="in" filter="wipe(down)">
                                      <p:cBhvr>
                                        <p:cTn id="22"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7" grpId="0" animBg="1"/>
      <p:bldP spid="9" grpId="0" animBg="1"/>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533400"/>
            <a:ext cx="8229600" cy="1295400"/>
          </a:xfrm>
        </p:spPr>
        <p:txBody>
          <a:bodyPr/>
          <a:lstStyle/>
          <a:p>
            <a:r>
              <a:rPr lang="en-US" altLang="en-US" b="1" dirty="0" smtClean="0"/>
              <a:t>Internal Control of Payroll</a:t>
            </a:r>
          </a:p>
        </p:txBody>
      </p:sp>
      <p:sp>
        <p:nvSpPr>
          <p:cNvPr id="50179" name="Text Box 3"/>
          <p:cNvSpPr txBox="1">
            <a:spLocks noChangeArrowheads="1"/>
          </p:cNvSpPr>
          <p:nvPr/>
        </p:nvSpPr>
        <p:spPr bwMode="auto">
          <a:xfrm>
            <a:off x="228600" y="1981200"/>
            <a:ext cx="8686800" cy="3539430"/>
          </a:xfrm>
          <a:prstGeom prst="rect">
            <a:avLst/>
          </a:prstGeom>
          <a:solidFill>
            <a:schemeClr val="accent4">
              <a:lumMod val="20000"/>
              <a:lumOff val="80000"/>
            </a:schemeClr>
          </a:solidFill>
          <a:ln w="19050">
            <a:solidFill>
              <a:schemeClr val="tx1"/>
            </a:solidFill>
            <a:miter lim="800000"/>
            <a:headEnd/>
            <a:tailEnd/>
          </a:ln>
        </p:spPr>
        <p:txBody>
          <a:bodyPr>
            <a:spAutoFit/>
          </a:bodyPr>
          <a:lstStyle/>
          <a:p>
            <a:pPr algn="ctr">
              <a:spcBef>
                <a:spcPct val="50000"/>
              </a:spcBef>
              <a:defRPr/>
            </a:pPr>
            <a:r>
              <a:rPr lang="en-US" sz="2800" dirty="0" smtClean="0">
                <a:solidFill>
                  <a:srgbClr val="5A160B"/>
                </a:solidFill>
              </a:rPr>
              <a:t>Four key areas of payroll activities that should be separated and monitored:</a:t>
            </a:r>
          </a:p>
          <a:p>
            <a:pPr marL="514350" indent="-514350">
              <a:spcBef>
                <a:spcPct val="50000"/>
              </a:spcBef>
              <a:buAutoNum type="arabicPeriod"/>
              <a:defRPr/>
            </a:pPr>
            <a:r>
              <a:rPr lang="en-US" sz="2800" dirty="0" smtClean="0">
                <a:solidFill>
                  <a:srgbClr val="5A160B"/>
                </a:solidFill>
              </a:rPr>
              <a:t>Employee Hiring</a:t>
            </a:r>
          </a:p>
          <a:p>
            <a:pPr marL="514350" indent="-514350">
              <a:spcBef>
                <a:spcPct val="50000"/>
              </a:spcBef>
              <a:buAutoNum type="arabicPeriod"/>
              <a:defRPr/>
            </a:pPr>
            <a:r>
              <a:rPr lang="en-US" sz="2800" dirty="0">
                <a:solidFill>
                  <a:srgbClr val="5A160B"/>
                </a:solidFill>
              </a:rPr>
              <a:t> </a:t>
            </a:r>
            <a:r>
              <a:rPr lang="en-US" sz="2800" dirty="0" smtClean="0">
                <a:solidFill>
                  <a:srgbClr val="5A160B"/>
                </a:solidFill>
              </a:rPr>
              <a:t>Payroll Preparation</a:t>
            </a:r>
          </a:p>
          <a:p>
            <a:pPr marL="514350" indent="-514350">
              <a:spcBef>
                <a:spcPct val="50000"/>
              </a:spcBef>
              <a:buAutoNum type="arabicPeriod"/>
              <a:defRPr/>
            </a:pPr>
            <a:r>
              <a:rPr lang="en-US" sz="2800" dirty="0" smtClean="0">
                <a:solidFill>
                  <a:srgbClr val="5A160B"/>
                </a:solidFill>
              </a:rPr>
              <a:t>Timekeeping</a:t>
            </a:r>
          </a:p>
          <a:p>
            <a:pPr marL="514350" indent="-514350">
              <a:spcBef>
                <a:spcPct val="50000"/>
              </a:spcBef>
              <a:buAutoNum type="arabicPeriod"/>
              <a:defRPr/>
            </a:pPr>
            <a:r>
              <a:rPr lang="en-US" sz="2800" dirty="0" smtClean="0">
                <a:solidFill>
                  <a:srgbClr val="5A160B"/>
                </a:solidFill>
              </a:rPr>
              <a:t>Payroll Payment</a:t>
            </a:r>
            <a:endParaRPr lang="en-US" sz="2800" dirty="0">
              <a:solidFill>
                <a:srgbClr val="5A160B"/>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C2AB13E1-0154-4F40-B4BA-A2EE81E096DB}" type="slidenum">
              <a:rPr lang="en-US" smtClean="0"/>
              <a:pPr>
                <a:defRPr/>
              </a:pPr>
              <a:t>33</a:t>
            </a:fld>
            <a:endParaRPr lang="en-US" dirty="0"/>
          </a:p>
        </p:txBody>
      </p:sp>
      <p:sp>
        <p:nvSpPr>
          <p:cNvPr id="10" name="Rounded Rectangle 9"/>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Compute and record </a:t>
            </a:r>
            <a:r>
              <a:rPr lang="en-US" sz="1100" i="1" dirty="0" smtClean="0"/>
              <a:t>employer</a:t>
            </a:r>
            <a:r>
              <a:rPr lang="en-US" sz="1100" dirty="0" smtClean="0"/>
              <a:t> </a:t>
            </a:r>
            <a:r>
              <a:rPr lang="en-US" sz="1100" dirty="0"/>
              <a:t>payroll deductions and liabilities. </a:t>
            </a:r>
          </a:p>
        </p:txBody>
      </p:sp>
    </p:spTree>
    <p:extLst>
      <p:ext uri="{BB962C8B-B14F-4D97-AF65-F5344CB8AC3E}">
        <p14:creationId xmlns:p14="http://schemas.microsoft.com/office/powerpoint/2010/main" val="254040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533400"/>
            <a:ext cx="8229600" cy="1295400"/>
          </a:xfrm>
        </p:spPr>
        <p:txBody>
          <a:bodyPr/>
          <a:lstStyle/>
          <a:p>
            <a:r>
              <a:rPr lang="en-US" altLang="en-US" b="1" dirty="0" smtClean="0"/>
              <a:t>Multi-Period Known</a:t>
            </a:r>
            <a:br>
              <a:rPr lang="en-US" altLang="en-US" b="1" dirty="0" smtClean="0"/>
            </a:br>
            <a:r>
              <a:rPr lang="en-US" altLang="en-US" b="1" dirty="0" smtClean="0"/>
              <a:t>Liabilities</a:t>
            </a:r>
          </a:p>
        </p:txBody>
      </p:sp>
      <p:sp>
        <p:nvSpPr>
          <p:cNvPr id="50179" name="Text Box 3"/>
          <p:cNvSpPr txBox="1">
            <a:spLocks noChangeArrowheads="1"/>
          </p:cNvSpPr>
          <p:nvPr/>
        </p:nvSpPr>
        <p:spPr bwMode="auto">
          <a:xfrm>
            <a:off x="228600" y="1981200"/>
            <a:ext cx="8686800" cy="531813"/>
          </a:xfrm>
          <a:prstGeom prst="rect">
            <a:avLst/>
          </a:prstGeom>
          <a:solidFill>
            <a:schemeClr val="accent4">
              <a:lumMod val="20000"/>
              <a:lumOff val="80000"/>
            </a:schemeClr>
          </a:solidFill>
          <a:ln w="19050">
            <a:solidFill>
              <a:schemeClr val="tx1"/>
            </a:solidFill>
            <a:miter lim="800000"/>
            <a:headEnd/>
            <a:tailEnd/>
          </a:ln>
        </p:spPr>
        <p:txBody>
          <a:bodyPr>
            <a:spAutoFit/>
          </a:bodyPr>
          <a:lstStyle/>
          <a:p>
            <a:pPr algn="ctr">
              <a:spcBef>
                <a:spcPct val="50000"/>
              </a:spcBef>
              <a:defRPr/>
            </a:pPr>
            <a:r>
              <a:rPr lang="en-US" sz="2800" dirty="0">
                <a:solidFill>
                  <a:srgbClr val="5A160B"/>
                </a:solidFill>
              </a:rPr>
              <a:t>Includes Unearned Revenues and Notes Payable</a:t>
            </a:r>
          </a:p>
        </p:txBody>
      </p:sp>
      <p:sp>
        <p:nvSpPr>
          <p:cNvPr id="50180" name="Text Box 4"/>
          <p:cNvSpPr txBox="1">
            <a:spLocks noChangeArrowheads="1"/>
          </p:cNvSpPr>
          <p:nvPr/>
        </p:nvSpPr>
        <p:spPr bwMode="auto">
          <a:xfrm>
            <a:off x="457200" y="2820988"/>
            <a:ext cx="4038600" cy="3046412"/>
          </a:xfrm>
          <a:prstGeom prst="rect">
            <a:avLst/>
          </a:prstGeom>
          <a:solidFill>
            <a:srgbClr val="FFFFCC"/>
          </a:solidFill>
          <a:ln w="19050">
            <a:solidFill>
              <a:schemeClr val="tx1"/>
            </a:solidFill>
            <a:miter lim="800000"/>
            <a:headEnd/>
            <a:tailEnd/>
          </a:ln>
        </p:spPr>
        <p:txBody>
          <a:bodyPr>
            <a:spAutoFit/>
          </a:bodyPr>
          <a:lstStyle/>
          <a:p>
            <a:pPr algn="ctr">
              <a:spcBef>
                <a:spcPct val="50000"/>
              </a:spcBef>
            </a:pPr>
            <a:r>
              <a:rPr lang="en-US" altLang="en-US" sz="2400" dirty="0">
                <a:solidFill>
                  <a:srgbClr val="663300"/>
                </a:solidFill>
                <a:ea typeface="ＭＳ Ｐゴシック" pitchFamily="-84" charset="-128"/>
              </a:rPr>
              <a:t>Unearned Revenues from magazine subscriptions often cover more than one accounting period. A portion of the earned revenue is recognized each period and the Unearned Revenue account is reduced.</a:t>
            </a:r>
          </a:p>
        </p:txBody>
      </p:sp>
      <p:sp>
        <p:nvSpPr>
          <p:cNvPr id="62471" name="Text Box 7"/>
          <p:cNvSpPr txBox="1">
            <a:spLocks noChangeArrowheads="1"/>
          </p:cNvSpPr>
          <p:nvPr/>
        </p:nvSpPr>
        <p:spPr bwMode="auto">
          <a:xfrm>
            <a:off x="4800600" y="2819400"/>
            <a:ext cx="3886200" cy="3046413"/>
          </a:xfrm>
          <a:prstGeom prst="rect">
            <a:avLst/>
          </a:prstGeom>
          <a:solidFill>
            <a:srgbClr val="FFFFCC"/>
          </a:solidFill>
          <a:ln w="19050">
            <a:solidFill>
              <a:schemeClr val="tx1"/>
            </a:solidFill>
            <a:miter lim="800000"/>
            <a:headEnd/>
            <a:tailEnd/>
          </a:ln>
          <a:effectLst>
            <a:outerShdw blurRad="63500" dist="38099" dir="2700000" algn="ctr" rotWithShape="0">
              <a:schemeClr val="bg2">
                <a:alpha val="74997"/>
              </a:schemeClr>
            </a:outerShdw>
          </a:effectLst>
        </p:spPr>
        <p:txBody>
          <a:bodyPr>
            <a:spAutoFit/>
          </a:bodyPr>
          <a:lstStyle/>
          <a:p>
            <a:pPr algn="ctr">
              <a:spcBef>
                <a:spcPct val="50000"/>
              </a:spcBef>
              <a:defRPr/>
            </a:pPr>
            <a:r>
              <a:rPr lang="en-US" sz="2400" dirty="0">
                <a:solidFill>
                  <a:srgbClr val="663300"/>
                </a:solidFill>
              </a:rPr>
              <a:t>Notes Payable often extend over more than one accounting period. A three-year note would be classified as a current liability for one year and a long-term liability for two years.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C2AB13E1-0154-4F40-B4BA-A2EE81E096DB}" type="slidenum">
              <a:rPr lang="en-US" smtClean="0"/>
              <a:pPr>
                <a:defRPr/>
              </a:pPr>
              <a:t>34</a:t>
            </a:fld>
            <a:endParaRPr lang="en-US" dirty="0"/>
          </a:p>
        </p:txBody>
      </p:sp>
      <p:sp>
        <p:nvSpPr>
          <p:cNvPr id="9" name="Rounded Rectangle 8"/>
          <p:cNvSpPr/>
          <p:nvPr/>
        </p:nvSpPr>
        <p:spPr>
          <a:xfrm>
            <a:off x="138113" y="6553200"/>
            <a:ext cx="4357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a:t>
            </a:r>
            <a:r>
              <a:rPr lang="en-US" sz="1100" dirty="0"/>
              <a:t>Identify and describe known current liabilities.</a:t>
            </a:r>
          </a:p>
        </p:txBody>
      </p:sp>
    </p:spTree>
    <p:extLst>
      <p:ext uri="{BB962C8B-B14F-4D97-AF65-F5344CB8AC3E}">
        <p14:creationId xmlns:p14="http://schemas.microsoft.com/office/powerpoint/2010/main" val="75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0180"/>
                                        </p:tgtEl>
                                        <p:attrNameLst>
                                          <p:attrName>style.visibility</p:attrName>
                                        </p:attrNameLst>
                                      </p:cBhvr>
                                      <p:to>
                                        <p:strVal val="visible"/>
                                      </p:to>
                                    </p:set>
                                    <p:anim calcmode="lin" valueType="num">
                                      <p:cBhvr>
                                        <p:cTn id="7" dur="1000" fill="hold"/>
                                        <p:tgtEl>
                                          <p:spTgt spid="50180"/>
                                        </p:tgtEl>
                                        <p:attrNameLst>
                                          <p:attrName>ppt_w</p:attrName>
                                        </p:attrNameLst>
                                      </p:cBhvr>
                                      <p:tavLst>
                                        <p:tav tm="0">
                                          <p:val>
                                            <p:strVal val="#ppt_w*0.70"/>
                                          </p:val>
                                        </p:tav>
                                        <p:tav tm="100000">
                                          <p:val>
                                            <p:strVal val="#ppt_w"/>
                                          </p:val>
                                        </p:tav>
                                      </p:tavLst>
                                    </p:anim>
                                    <p:anim calcmode="lin" valueType="num">
                                      <p:cBhvr>
                                        <p:cTn id="8" dur="1000" fill="hold"/>
                                        <p:tgtEl>
                                          <p:spTgt spid="50180"/>
                                        </p:tgtEl>
                                        <p:attrNameLst>
                                          <p:attrName>ppt_h</p:attrName>
                                        </p:attrNameLst>
                                      </p:cBhvr>
                                      <p:tavLst>
                                        <p:tav tm="0">
                                          <p:val>
                                            <p:strVal val="#ppt_h"/>
                                          </p:val>
                                        </p:tav>
                                        <p:tav tm="100000">
                                          <p:val>
                                            <p:strVal val="#ppt_h"/>
                                          </p:val>
                                        </p:tav>
                                      </p:tavLst>
                                    </p:anim>
                                    <p:animEffect transition="in" filter="fade">
                                      <p:cBhvr>
                                        <p:cTn id="9" dur="1000"/>
                                        <p:tgtEl>
                                          <p:spTgt spid="50180"/>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2471"/>
                                        </p:tgtEl>
                                        <p:attrNameLst>
                                          <p:attrName>style.visibility</p:attrName>
                                        </p:attrNameLst>
                                      </p:cBhvr>
                                      <p:to>
                                        <p:strVal val="visible"/>
                                      </p:to>
                                    </p:set>
                                    <p:anim calcmode="lin" valueType="num">
                                      <p:cBhvr>
                                        <p:cTn id="13" dur="1000" fill="hold"/>
                                        <p:tgtEl>
                                          <p:spTgt spid="62471"/>
                                        </p:tgtEl>
                                        <p:attrNameLst>
                                          <p:attrName>ppt_w</p:attrName>
                                        </p:attrNameLst>
                                      </p:cBhvr>
                                      <p:tavLst>
                                        <p:tav tm="0">
                                          <p:val>
                                            <p:strVal val="#ppt_w*0.70"/>
                                          </p:val>
                                        </p:tav>
                                        <p:tav tm="100000">
                                          <p:val>
                                            <p:strVal val="#ppt_w"/>
                                          </p:val>
                                        </p:tav>
                                      </p:tavLst>
                                    </p:anim>
                                    <p:anim calcmode="lin" valueType="num">
                                      <p:cBhvr>
                                        <p:cTn id="14" dur="1000" fill="hold"/>
                                        <p:tgtEl>
                                          <p:spTgt spid="62471"/>
                                        </p:tgtEl>
                                        <p:attrNameLst>
                                          <p:attrName>ppt_h</p:attrName>
                                        </p:attrNameLst>
                                      </p:cBhvr>
                                      <p:tavLst>
                                        <p:tav tm="0">
                                          <p:val>
                                            <p:strVal val="#ppt_h"/>
                                          </p:val>
                                        </p:tav>
                                        <p:tav tm="100000">
                                          <p:val>
                                            <p:strVal val="#ppt_h"/>
                                          </p:val>
                                        </p:tav>
                                      </p:tavLst>
                                    </p:anim>
                                    <p:animEffect transition="in" filter="fade">
                                      <p:cBhvr>
                                        <p:cTn id="15" dur="1000"/>
                                        <p:tgtEl>
                                          <p:spTgt spid="62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animBg="1"/>
      <p:bldP spid="6247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Line 66"/>
          <p:cNvSpPr>
            <a:spLocks noChangeShapeType="1"/>
          </p:cNvSpPr>
          <p:nvPr/>
        </p:nvSpPr>
        <p:spPr bwMode="auto">
          <a:xfrm>
            <a:off x="6750050" y="2720975"/>
            <a:ext cx="0" cy="30908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5" name="Rectangle 67"/>
          <p:cNvSpPr>
            <a:spLocks noChangeArrowheads="1"/>
          </p:cNvSpPr>
          <p:nvPr/>
        </p:nvSpPr>
        <p:spPr bwMode="auto">
          <a:xfrm>
            <a:off x="6750050" y="2720975"/>
            <a:ext cx="9525" cy="30908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8" name="Rectangle 12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11-2 Part 1</a:t>
            </a:r>
            <a:endParaRPr lang="en-US" sz="2400" b="1" dirty="0">
              <a:solidFill>
                <a:prstClr val="white"/>
              </a:solidFill>
            </a:endParaRPr>
          </a:p>
        </p:txBody>
      </p:sp>
      <p:sp>
        <p:nvSpPr>
          <p:cNvPr id="7" name="Rectangle 5"/>
          <p:cNvSpPr>
            <a:spLocks noChangeArrowheads="1"/>
          </p:cNvSpPr>
          <p:nvPr/>
        </p:nvSpPr>
        <p:spPr bwMode="auto">
          <a:xfrm>
            <a:off x="1163638" y="2484438"/>
            <a:ext cx="7189787"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 name="Rectangle 6"/>
          <p:cNvSpPr>
            <a:spLocks noChangeArrowheads="1"/>
          </p:cNvSpPr>
          <p:nvPr/>
        </p:nvSpPr>
        <p:spPr bwMode="auto">
          <a:xfrm>
            <a:off x="6951663" y="2505075"/>
            <a:ext cx="4841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Debit</a:t>
            </a:r>
            <a:endParaRPr lang="en-US" dirty="0" smtClean="0">
              <a:solidFill>
                <a:prstClr val="black"/>
              </a:solidFill>
              <a:cs typeface="+mn-cs"/>
            </a:endParaRPr>
          </a:p>
        </p:txBody>
      </p:sp>
      <p:sp>
        <p:nvSpPr>
          <p:cNvPr id="10" name="Rectangle 7"/>
          <p:cNvSpPr>
            <a:spLocks noChangeArrowheads="1"/>
          </p:cNvSpPr>
          <p:nvPr/>
        </p:nvSpPr>
        <p:spPr bwMode="auto">
          <a:xfrm>
            <a:off x="7718425" y="2505075"/>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Credit</a:t>
            </a:r>
            <a:endParaRPr lang="en-US" dirty="0" smtClean="0">
              <a:solidFill>
                <a:prstClr val="black"/>
              </a:solidFill>
              <a:cs typeface="+mn-cs"/>
            </a:endParaRPr>
          </a:p>
        </p:txBody>
      </p:sp>
      <p:sp>
        <p:nvSpPr>
          <p:cNvPr id="11" name="Rectangle 8"/>
          <p:cNvSpPr>
            <a:spLocks noChangeArrowheads="1"/>
          </p:cNvSpPr>
          <p:nvPr/>
        </p:nvSpPr>
        <p:spPr bwMode="auto">
          <a:xfrm>
            <a:off x="1355725" y="2730500"/>
            <a:ext cx="514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Jan. 8</a:t>
            </a:r>
            <a:endParaRPr lang="en-US" dirty="0" smtClean="0">
              <a:solidFill>
                <a:prstClr val="black"/>
              </a:solidFill>
              <a:cs typeface="+mn-cs"/>
            </a:endParaRPr>
          </a:p>
        </p:txBody>
      </p:sp>
      <p:sp>
        <p:nvSpPr>
          <p:cNvPr id="12" name="Rectangle 9"/>
          <p:cNvSpPr>
            <a:spLocks noChangeArrowheads="1"/>
          </p:cNvSpPr>
          <p:nvPr/>
        </p:nvSpPr>
        <p:spPr bwMode="auto">
          <a:xfrm>
            <a:off x="2090738" y="2730500"/>
            <a:ext cx="174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Sales salaries expense</a:t>
            </a:r>
            <a:endParaRPr lang="en-US" dirty="0" smtClean="0">
              <a:solidFill>
                <a:prstClr val="black"/>
              </a:solidFill>
              <a:cs typeface="+mn-cs"/>
            </a:endParaRPr>
          </a:p>
        </p:txBody>
      </p:sp>
      <p:sp>
        <p:nvSpPr>
          <p:cNvPr id="13" name="Rectangle 10"/>
          <p:cNvSpPr>
            <a:spLocks noChangeArrowheads="1"/>
          </p:cNvSpPr>
          <p:nvPr/>
        </p:nvSpPr>
        <p:spPr bwMode="auto">
          <a:xfrm>
            <a:off x="6972300" y="273050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30,000</a:t>
            </a:r>
            <a:endParaRPr lang="en-US" dirty="0" smtClean="0">
              <a:solidFill>
                <a:prstClr val="black"/>
              </a:solidFill>
              <a:cs typeface="+mn-cs"/>
            </a:endParaRPr>
          </a:p>
        </p:txBody>
      </p:sp>
      <p:sp>
        <p:nvSpPr>
          <p:cNvPr id="14" name="Rectangle 11"/>
          <p:cNvSpPr>
            <a:spLocks noChangeArrowheads="1"/>
          </p:cNvSpPr>
          <p:nvPr/>
        </p:nvSpPr>
        <p:spPr bwMode="auto">
          <a:xfrm>
            <a:off x="2090738" y="2936875"/>
            <a:ext cx="17541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Office salaries expense</a:t>
            </a:r>
            <a:endParaRPr lang="en-US" dirty="0" smtClean="0">
              <a:solidFill>
                <a:prstClr val="black"/>
              </a:solidFill>
              <a:cs typeface="+mn-cs"/>
            </a:endParaRPr>
          </a:p>
        </p:txBody>
      </p:sp>
      <p:sp>
        <p:nvSpPr>
          <p:cNvPr id="15" name="Rectangle 12"/>
          <p:cNvSpPr>
            <a:spLocks noChangeArrowheads="1"/>
          </p:cNvSpPr>
          <p:nvPr/>
        </p:nvSpPr>
        <p:spPr bwMode="auto">
          <a:xfrm>
            <a:off x="6972300" y="293687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20,000</a:t>
            </a:r>
            <a:endParaRPr lang="en-US" dirty="0" smtClean="0">
              <a:solidFill>
                <a:prstClr val="black"/>
              </a:solidFill>
              <a:cs typeface="+mn-cs"/>
            </a:endParaRPr>
          </a:p>
        </p:txBody>
      </p:sp>
      <p:sp>
        <p:nvSpPr>
          <p:cNvPr id="16" name="Rectangle 13"/>
          <p:cNvSpPr>
            <a:spLocks noChangeArrowheads="1"/>
          </p:cNvSpPr>
          <p:nvPr/>
        </p:nvSpPr>
        <p:spPr bwMode="auto">
          <a:xfrm>
            <a:off x="2363788" y="3143250"/>
            <a:ext cx="26717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FICA - Social security taxes payable</a:t>
            </a:r>
            <a:endParaRPr lang="en-US" dirty="0" smtClean="0">
              <a:solidFill>
                <a:prstClr val="black"/>
              </a:solidFill>
              <a:cs typeface="+mn-cs"/>
            </a:endParaRPr>
          </a:p>
        </p:txBody>
      </p:sp>
      <p:sp>
        <p:nvSpPr>
          <p:cNvPr id="17" name="Rectangle 14"/>
          <p:cNvSpPr>
            <a:spLocks noChangeArrowheads="1"/>
          </p:cNvSpPr>
          <p:nvPr/>
        </p:nvSpPr>
        <p:spPr bwMode="auto">
          <a:xfrm>
            <a:off x="5334000" y="3143250"/>
            <a:ext cx="1250950" cy="227013"/>
          </a:xfrm>
          <a:prstGeom prst="rect">
            <a:avLst/>
          </a:prstGeom>
          <a:solidFill>
            <a:schemeClr val="bg1"/>
          </a:solid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($50,000 x .062)</a:t>
            </a:r>
            <a:endParaRPr lang="en-US" dirty="0" smtClean="0">
              <a:solidFill>
                <a:prstClr val="black"/>
              </a:solidFill>
              <a:cs typeface="+mn-cs"/>
            </a:endParaRPr>
          </a:p>
        </p:txBody>
      </p:sp>
      <p:sp>
        <p:nvSpPr>
          <p:cNvPr id="18" name="Rectangle 15"/>
          <p:cNvSpPr>
            <a:spLocks noChangeArrowheads="1"/>
          </p:cNvSpPr>
          <p:nvPr/>
        </p:nvSpPr>
        <p:spPr bwMode="auto">
          <a:xfrm>
            <a:off x="7859713" y="3143250"/>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3,100</a:t>
            </a:r>
            <a:endParaRPr lang="en-US" dirty="0" smtClean="0">
              <a:solidFill>
                <a:prstClr val="black"/>
              </a:solidFill>
              <a:cs typeface="+mn-cs"/>
            </a:endParaRPr>
          </a:p>
        </p:txBody>
      </p:sp>
      <p:sp>
        <p:nvSpPr>
          <p:cNvPr id="19" name="Rectangle 16"/>
          <p:cNvSpPr>
            <a:spLocks noChangeArrowheads="1"/>
          </p:cNvSpPr>
          <p:nvPr/>
        </p:nvSpPr>
        <p:spPr bwMode="auto">
          <a:xfrm>
            <a:off x="2363788" y="3349625"/>
            <a:ext cx="2298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FICA - Medicare taxes payable</a:t>
            </a:r>
            <a:endParaRPr lang="en-US" dirty="0" smtClean="0">
              <a:solidFill>
                <a:prstClr val="black"/>
              </a:solidFill>
              <a:cs typeface="+mn-cs"/>
            </a:endParaRPr>
          </a:p>
        </p:txBody>
      </p:sp>
      <p:sp>
        <p:nvSpPr>
          <p:cNvPr id="20" name="Rectangle 17"/>
          <p:cNvSpPr>
            <a:spLocks noChangeArrowheads="1"/>
          </p:cNvSpPr>
          <p:nvPr/>
        </p:nvSpPr>
        <p:spPr bwMode="auto">
          <a:xfrm>
            <a:off x="5334000" y="3349625"/>
            <a:ext cx="1341438" cy="227013"/>
          </a:xfrm>
          <a:prstGeom prst="rect">
            <a:avLst/>
          </a:prstGeom>
          <a:solidFill>
            <a:schemeClr val="bg1"/>
          </a:solid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($50,000 x .0145)</a:t>
            </a:r>
            <a:endParaRPr lang="en-US" dirty="0" smtClean="0">
              <a:solidFill>
                <a:prstClr val="black"/>
              </a:solidFill>
              <a:cs typeface="+mn-cs"/>
            </a:endParaRPr>
          </a:p>
        </p:txBody>
      </p:sp>
      <p:sp>
        <p:nvSpPr>
          <p:cNvPr id="21" name="Rectangle 18"/>
          <p:cNvSpPr>
            <a:spLocks noChangeArrowheads="1"/>
          </p:cNvSpPr>
          <p:nvPr/>
        </p:nvSpPr>
        <p:spPr bwMode="auto">
          <a:xfrm>
            <a:off x="7989888" y="334962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725</a:t>
            </a:r>
            <a:endParaRPr lang="en-US" dirty="0" smtClean="0">
              <a:solidFill>
                <a:prstClr val="black"/>
              </a:solidFill>
              <a:cs typeface="+mn-cs"/>
            </a:endParaRPr>
          </a:p>
        </p:txBody>
      </p:sp>
      <p:sp>
        <p:nvSpPr>
          <p:cNvPr id="31" name="Rectangle 19"/>
          <p:cNvSpPr>
            <a:spLocks noChangeArrowheads="1"/>
          </p:cNvSpPr>
          <p:nvPr/>
        </p:nvSpPr>
        <p:spPr bwMode="auto">
          <a:xfrm>
            <a:off x="2363788" y="3556000"/>
            <a:ext cx="29448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Employee federal income taxes payable</a:t>
            </a:r>
            <a:endParaRPr lang="en-US" dirty="0" smtClean="0">
              <a:solidFill>
                <a:prstClr val="black"/>
              </a:solidFill>
              <a:cs typeface="+mn-cs"/>
            </a:endParaRPr>
          </a:p>
        </p:txBody>
      </p:sp>
      <p:sp>
        <p:nvSpPr>
          <p:cNvPr id="232" name="Rectangle 20"/>
          <p:cNvSpPr>
            <a:spLocks noChangeArrowheads="1"/>
          </p:cNvSpPr>
          <p:nvPr/>
        </p:nvSpPr>
        <p:spPr bwMode="auto">
          <a:xfrm>
            <a:off x="7859713" y="3556000"/>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9,000</a:t>
            </a:r>
            <a:endParaRPr lang="en-US" dirty="0" smtClean="0">
              <a:solidFill>
                <a:prstClr val="black"/>
              </a:solidFill>
              <a:cs typeface="+mn-cs"/>
            </a:endParaRPr>
          </a:p>
        </p:txBody>
      </p:sp>
      <p:sp>
        <p:nvSpPr>
          <p:cNvPr id="233" name="Rectangle 21"/>
          <p:cNvSpPr>
            <a:spLocks noChangeArrowheads="1"/>
          </p:cNvSpPr>
          <p:nvPr/>
        </p:nvSpPr>
        <p:spPr bwMode="auto">
          <a:xfrm>
            <a:off x="2363788" y="3760788"/>
            <a:ext cx="27622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Employee medical insurance payable</a:t>
            </a:r>
            <a:endParaRPr lang="en-US" dirty="0" smtClean="0">
              <a:solidFill>
                <a:prstClr val="black"/>
              </a:solidFill>
              <a:cs typeface="+mn-cs"/>
            </a:endParaRPr>
          </a:p>
        </p:txBody>
      </p:sp>
      <p:sp>
        <p:nvSpPr>
          <p:cNvPr id="234" name="Rectangle 22"/>
          <p:cNvSpPr>
            <a:spLocks noChangeArrowheads="1"/>
          </p:cNvSpPr>
          <p:nvPr/>
        </p:nvSpPr>
        <p:spPr bwMode="auto">
          <a:xfrm>
            <a:off x="7859713" y="376078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a:t>
            </a:r>
            <a:endParaRPr lang="en-US" dirty="0" smtClean="0">
              <a:solidFill>
                <a:prstClr val="black"/>
              </a:solidFill>
              <a:cs typeface="+mn-cs"/>
            </a:endParaRPr>
          </a:p>
        </p:txBody>
      </p:sp>
      <p:sp>
        <p:nvSpPr>
          <p:cNvPr id="235" name="Rectangle 23"/>
          <p:cNvSpPr>
            <a:spLocks noChangeArrowheads="1"/>
          </p:cNvSpPr>
          <p:nvPr/>
        </p:nvSpPr>
        <p:spPr bwMode="auto">
          <a:xfrm>
            <a:off x="2363788" y="3967163"/>
            <a:ext cx="21082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Employee pensions payable</a:t>
            </a:r>
            <a:endParaRPr lang="en-US" dirty="0" smtClean="0">
              <a:solidFill>
                <a:prstClr val="black"/>
              </a:solidFill>
              <a:cs typeface="+mn-cs"/>
            </a:endParaRPr>
          </a:p>
        </p:txBody>
      </p:sp>
      <p:sp>
        <p:nvSpPr>
          <p:cNvPr id="236" name="Rectangle 24"/>
          <p:cNvSpPr>
            <a:spLocks noChangeArrowheads="1"/>
          </p:cNvSpPr>
          <p:nvPr/>
        </p:nvSpPr>
        <p:spPr bwMode="auto">
          <a:xfrm>
            <a:off x="7859713" y="396716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1,000</a:t>
            </a:r>
            <a:endParaRPr lang="en-US" dirty="0" smtClean="0">
              <a:solidFill>
                <a:prstClr val="black"/>
              </a:solidFill>
              <a:cs typeface="+mn-cs"/>
            </a:endParaRPr>
          </a:p>
        </p:txBody>
      </p:sp>
      <p:sp>
        <p:nvSpPr>
          <p:cNvPr id="237" name="Rectangle 25"/>
          <p:cNvSpPr>
            <a:spLocks noChangeArrowheads="1"/>
          </p:cNvSpPr>
          <p:nvPr/>
        </p:nvSpPr>
        <p:spPr bwMode="auto">
          <a:xfrm>
            <a:off x="2363788" y="4173538"/>
            <a:ext cx="12700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Salaries payable</a:t>
            </a:r>
            <a:endParaRPr lang="en-US" dirty="0" smtClean="0">
              <a:solidFill>
                <a:prstClr val="black"/>
              </a:solidFill>
              <a:cs typeface="+mn-cs"/>
            </a:endParaRPr>
          </a:p>
        </p:txBody>
      </p:sp>
      <p:sp>
        <p:nvSpPr>
          <p:cNvPr id="238" name="Rectangle 26"/>
          <p:cNvSpPr>
            <a:spLocks noChangeArrowheads="1"/>
          </p:cNvSpPr>
          <p:nvPr/>
        </p:nvSpPr>
        <p:spPr bwMode="auto">
          <a:xfrm>
            <a:off x="7769225" y="417353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34,175</a:t>
            </a:r>
            <a:endParaRPr lang="en-US" dirty="0" smtClean="0">
              <a:solidFill>
                <a:prstClr val="black"/>
              </a:solidFill>
              <a:cs typeface="+mn-cs"/>
            </a:endParaRPr>
          </a:p>
        </p:txBody>
      </p:sp>
      <p:sp>
        <p:nvSpPr>
          <p:cNvPr id="254" name="Rectangle 42"/>
          <p:cNvSpPr>
            <a:spLocks noChangeArrowheads="1"/>
          </p:cNvSpPr>
          <p:nvPr/>
        </p:nvSpPr>
        <p:spPr bwMode="auto">
          <a:xfrm>
            <a:off x="830263" y="1890713"/>
            <a:ext cx="73517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Part 1)  Compute FICA Social Security taxes payable and FICA Medicare taxes payable. Prepare the </a:t>
            </a:r>
            <a:endParaRPr lang="en-US" dirty="0" smtClean="0">
              <a:solidFill>
                <a:prstClr val="black"/>
              </a:solidFill>
              <a:cs typeface="+mn-cs"/>
            </a:endParaRPr>
          </a:p>
        </p:txBody>
      </p:sp>
      <p:sp>
        <p:nvSpPr>
          <p:cNvPr id="255" name="Rectangle 43"/>
          <p:cNvSpPr>
            <a:spLocks noChangeArrowheads="1"/>
          </p:cNvSpPr>
          <p:nvPr/>
        </p:nvSpPr>
        <p:spPr bwMode="auto">
          <a:xfrm>
            <a:off x="830263" y="2085975"/>
            <a:ext cx="70294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journal entry to record the company’s January 8 (employee) payroll expenses and liabilities.</a:t>
            </a:r>
            <a:endParaRPr lang="en-US" dirty="0" smtClean="0">
              <a:solidFill>
                <a:prstClr val="black"/>
              </a:solidFill>
              <a:cs typeface="+mn-cs"/>
            </a:endParaRPr>
          </a:p>
        </p:txBody>
      </p:sp>
      <p:sp>
        <p:nvSpPr>
          <p:cNvPr id="271" name="Rectangle 47"/>
          <p:cNvSpPr>
            <a:spLocks noChangeArrowheads="1"/>
          </p:cNvSpPr>
          <p:nvPr/>
        </p:nvSpPr>
        <p:spPr bwMode="auto">
          <a:xfrm>
            <a:off x="3775075" y="2505075"/>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General Journal</a:t>
            </a:r>
            <a:endParaRPr lang="en-US" dirty="0" smtClean="0">
              <a:solidFill>
                <a:prstClr val="black"/>
              </a:solidFill>
              <a:cs typeface="+mn-cs"/>
            </a:endParaRPr>
          </a:p>
        </p:txBody>
      </p:sp>
      <p:sp>
        <p:nvSpPr>
          <p:cNvPr id="272" name="Rectangle 48"/>
          <p:cNvSpPr>
            <a:spLocks noChangeArrowheads="1"/>
          </p:cNvSpPr>
          <p:nvPr/>
        </p:nvSpPr>
        <p:spPr bwMode="auto">
          <a:xfrm>
            <a:off x="830263" y="565150"/>
            <a:ext cx="75533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 company’s first weekly pay period of the year ends on January 8. On that date, the column totals in its </a:t>
            </a:r>
            <a:endParaRPr lang="en-US" dirty="0" smtClean="0">
              <a:solidFill>
                <a:prstClr val="black"/>
              </a:solidFill>
              <a:cs typeface="+mn-cs"/>
            </a:endParaRPr>
          </a:p>
        </p:txBody>
      </p:sp>
      <p:sp>
        <p:nvSpPr>
          <p:cNvPr id="273" name="Rectangle 49"/>
          <p:cNvSpPr>
            <a:spLocks noChangeArrowheads="1"/>
          </p:cNvSpPr>
          <p:nvPr/>
        </p:nvSpPr>
        <p:spPr bwMode="auto">
          <a:xfrm>
            <a:off x="830263" y="760413"/>
            <a:ext cx="73310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payroll register show that sales employees earned $30,000, and office employees earned $20,000 in </a:t>
            </a:r>
            <a:endParaRPr lang="en-US" dirty="0" smtClean="0">
              <a:solidFill>
                <a:prstClr val="black"/>
              </a:solidFill>
              <a:cs typeface="+mn-cs"/>
            </a:endParaRPr>
          </a:p>
        </p:txBody>
      </p:sp>
      <p:sp>
        <p:nvSpPr>
          <p:cNvPr id="274" name="Rectangle 50"/>
          <p:cNvSpPr>
            <a:spLocks noChangeArrowheads="1"/>
          </p:cNvSpPr>
          <p:nvPr/>
        </p:nvSpPr>
        <p:spPr bwMode="auto">
          <a:xfrm>
            <a:off x="830263" y="966788"/>
            <a:ext cx="76231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salaries. The employees are to have withheld from their salaries FICA Social Security taxes at the rate of </a:t>
            </a:r>
            <a:endParaRPr lang="en-US" dirty="0" smtClean="0">
              <a:solidFill>
                <a:prstClr val="black"/>
              </a:solidFill>
              <a:cs typeface="+mn-cs"/>
            </a:endParaRPr>
          </a:p>
        </p:txBody>
      </p:sp>
      <p:sp>
        <p:nvSpPr>
          <p:cNvPr id="275" name="Rectangle 51"/>
          <p:cNvSpPr>
            <a:spLocks noChangeArrowheads="1"/>
          </p:cNvSpPr>
          <p:nvPr/>
        </p:nvSpPr>
        <p:spPr bwMode="auto">
          <a:xfrm>
            <a:off x="830263" y="1173163"/>
            <a:ext cx="72199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6.2%, FICA Medicare taxes at the rate of 1.45%, $9,000 of federal income taxes, $2,000 of medical </a:t>
            </a:r>
            <a:endParaRPr lang="en-US" dirty="0" smtClean="0">
              <a:solidFill>
                <a:prstClr val="black"/>
              </a:solidFill>
              <a:cs typeface="+mn-cs"/>
            </a:endParaRPr>
          </a:p>
        </p:txBody>
      </p:sp>
      <p:sp>
        <p:nvSpPr>
          <p:cNvPr id="276" name="Rectangle 52"/>
          <p:cNvSpPr>
            <a:spLocks noChangeArrowheads="1"/>
          </p:cNvSpPr>
          <p:nvPr/>
        </p:nvSpPr>
        <p:spPr bwMode="auto">
          <a:xfrm>
            <a:off x="830263" y="1379538"/>
            <a:ext cx="76644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insurance deductions, and $1,000 of pension contributions. No employee earned more than $7,000 in the </a:t>
            </a:r>
            <a:endParaRPr lang="en-US" dirty="0" smtClean="0">
              <a:solidFill>
                <a:prstClr val="black"/>
              </a:solidFill>
              <a:cs typeface="+mn-cs"/>
            </a:endParaRPr>
          </a:p>
        </p:txBody>
      </p:sp>
      <p:sp>
        <p:nvSpPr>
          <p:cNvPr id="277" name="Rectangle 53"/>
          <p:cNvSpPr>
            <a:spLocks noChangeArrowheads="1"/>
          </p:cNvSpPr>
          <p:nvPr/>
        </p:nvSpPr>
        <p:spPr bwMode="auto">
          <a:xfrm>
            <a:off x="830263" y="1585913"/>
            <a:ext cx="11795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first pay period.</a:t>
            </a:r>
            <a:endParaRPr lang="en-US" dirty="0" smtClean="0">
              <a:solidFill>
                <a:prstClr val="black"/>
              </a:solidFill>
              <a:cs typeface="+mn-cs"/>
            </a:endParaRPr>
          </a:p>
        </p:txBody>
      </p:sp>
      <p:sp>
        <p:nvSpPr>
          <p:cNvPr id="278" name="Rectangle 54"/>
          <p:cNvSpPr>
            <a:spLocks noChangeArrowheads="1"/>
          </p:cNvSpPr>
          <p:nvPr/>
        </p:nvSpPr>
        <p:spPr bwMode="auto">
          <a:xfrm>
            <a:off x="1154113" y="2473325"/>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 name="Line 55"/>
          <p:cNvSpPr>
            <a:spLocks noChangeShapeType="1"/>
          </p:cNvSpPr>
          <p:nvPr/>
        </p:nvSpPr>
        <p:spPr bwMode="auto">
          <a:xfrm>
            <a:off x="1960563" y="249396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 name="Rectangle 56"/>
          <p:cNvSpPr>
            <a:spLocks noChangeArrowheads="1"/>
          </p:cNvSpPr>
          <p:nvPr/>
        </p:nvSpPr>
        <p:spPr bwMode="auto">
          <a:xfrm>
            <a:off x="1960563" y="249396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 name="Line 57"/>
          <p:cNvSpPr>
            <a:spLocks noChangeShapeType="1"/>
          </p:cNvSpPr>
          <p:nvPr/>
        </p:nvSpPr>
        <p:spPr bwMode="auto">
          <a:xfrm>
            <a:off x="6750050" y="249396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 name="Rectangle 58"/>
          <p:cNvSpPr>
            <a:spLocks noChangeArrowheads="1"/>
          </p:cNvSpPr>
          <p:nvPr/>
        </p:nvSpPr>
        <p:spPr bwMode="auto">
          <a:xfrm>
            <a:off x="6750050" y="249396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3" name="Line 59"/>
          <p:cNvSpPr>
            <a:spLocks noChangeShapeType="1"/>
          </p:cNvSpPr>
          <p:nvPr/>
        </p:nvSpPr>
        <p:spPr bwMode="auto">
          <a:xfrm>
            <a:off x="7546975" y="249396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4" name="Rectangle 60"/>
          <p:cNvSpPr>
            <a:spLocks noChangeArrowheads="1"/>
          </p:cNvSpPr>
          <p:nvPr/>
        </p:nvSpPr>
        <p:spPr bwMode="auto">
          <a:xfrm>
            <a:off x="7546975" y="249396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5" name="Rectangle 61"/>
          <p:cNvSpPr>
            <a:spLocks noChangeArrowheads="1"/>
          </p:cNvSpPr>
          <p:nvPr/>
        </p:nvSpPr>
        <p:spPr bwMode="auto">
          <a:xfrm>
            <a:off x="8332788" y="2493963"/>
            <a:ext cx="20637"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6" name="Line 62"/>
          <p:cNvSpPr>
            <a:spLocks noChangeShapeType="1"/>
          </p:cNvSpPr>
          <p:nvPr/>
        </p:nvSpPr>
        <p:spPr bwMode="auto">
          <a:xfrm>
            <a:off x="1163638" y="2720975"/>
            <a:ext cx="0" cy="30908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7" name="Rectangle 63"/>
          <p:cNvSpPr>
            <a:spLocks noChangeArrowheads="1"/>
          </p:cNvSpPr>
          <p:nvPr/>
        </p:nvSpPr>
        <p:spPr bwMode="auto">
          <a:xfrm>
            <a:off x="1163638" y="2720975"/>
            <a:ext cx="9525" cy="30908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2" name="Line 64"/>
          <p:cNvSpPr>
            <a:spLocks noChangeShapeType="1"/>
          </p:cNvSpPr>
          <p:nvPr/>
        </p:nvSpPr>
        <p:spPr bwMode="auto">
          <a:xfrm>
            <a:off x="1960563" y="2720975"/>
            <a:ext cx="0" cy="30908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3" name="Rectangle 65"/>
          <p:cNvSpPr>
            <a:spLocks noChangeArrowheads="1"/>
          </p:cNvSpPr>
          <p:nvPr/>
        </p:nvSpPr>
        <p:spPr bwMode="auto">
          <a:xfrm>
            <a:off x="1960563" y="2720975"/>
            <a:ext cx="9525" cy="30908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6" name="Line 68"/>
          <p:cNvSpPr>
            <a:spLocks noChangeShapeType="1"/>
          </p:cNvSpPr>
          <p:nvPr/>
        </p:nvSpPr>
        <p:spPr bwMode="auto">
          <a:xfrm>
            <a:off x="7546975" y="2720975"/>
            <a:ext cx="0" cy="30908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7" name="Rectangle 69"/>
          <p:cNvSpPr>
            <a:spLocks noChangeArrowheads="1"/>
          </p:cNvSpPr>
          <p:nvPr/>
        </p:nvSpPr>
        <p:spPr bwMode="auto">
          <a:xfrm>
            <a:off x="7546975" y="2720975"/>
            <a:ext cx="9525" cy="30908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8" name="Line 70"/>
          <p:cNvSpPr>
            <a:spLocks noChangeShapeType="1"/>
          </p:cNvSpPr>
          <p:nvPr/>
        </p:nvSpPr>
        <p:spPr bwMode="auto">
          <a:xfrm>
            <a:off x="8343900" y="2720975"/>
            <a:ext cx="0" cy="30908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9" name="Rectangle 71"/>
          <p:cNvSpPr>
            <a:spLocks noChangeArrowheads="1"/>
          </p:cNvSpPr>
          <p:nvPr/>
        </p:nvSpPr>
        <p:spPr bwMode="auto">
          <a:xfrm>
            <a:off x="8343900" y="2720975"/>
            <a:ext cx="9525" cy="30908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0" name="Rectangle 72"/>
          <p:cNvSpPr>
            <a:spLocks noChangeArrowheads="1"/>
          </p:cNvSpPr>
          <p:nvPr/>
        </p:nvSpPr>
        <p:spPr bwMode="auto">
          <a:xfrm>
            <a:off x="1173163" y="2473325"/>
            <a:ext cx="7180262"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1" name="Rectangle 73"/>
          <p:cNvSpPr>
            <a:spLocks noChangeArrowheads="1"/>
          </p:cNvSpPr>
          <p:nvPr/>
        </p:nvSpPr>
        <p:spPr bwMode="auto">
          <a:xfrm>
            <a:off x="1173163" y="2700338"/>
            <a:ext cx="718026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2" name="Line 74"/>
          <p:cNvSpPr>
            <a:spLocks noChangeShapeType="1"/>
          </p:cNvSpPr>
          <p:nvPr/>
        </p:nvSpPr>
        <p:spPr bwMode="auto">
          <a:xfrm>
            <a:off x="1173163" y="2916238"/>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3" name="Rectangle 75"/>
          <p:cNvSpPr>
            <a:spLocks noChangeArrowheads="1"/>
          </p:cNvSpPr>
          <p:nvPr/>
        </p:nvSpPr>
        <p:spPr bwMode="auto">
          <a:xfrm>
            <a:off x="1173163" y="2916238"/>
            <a:ext cx="718026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4" name="Line 76"/>
          <p:cNvSpPr>
            <a:spLocks noChangeShapeType="1"/>
          </p:cNvSpPr>
          <p:nvPr/>
        </p:nvSpPr>
        <p:spPr bwMode="auto">
          <a:xfrm>
            <a:off x="1173163" y="3122613"/>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5" name="Rectangle 77"/>
          <p:cNvSpPr>
            <a:spLocks noChangeArrowheads="1"/>
          </p:cNvSpPr>
          <p:nvPr/>
        </p:nvSpPr>
        <p:spPr bwMode="auto">
          <a:xfrm>
            <a:off x="1173163" y="3122613"/>
            <a:ext cx="718026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6" name="Line 78"/>
          <p:cNvSpPr>
            <a:spLocks noChangeShapeType="1"/>
          </p:cNvSpPr>
          <p:nvPr/>
        </p:nvSpPr>
        <p:spPr bwMode="auto">
          <a:xfrm>
            <a:off x="1173163" y="3328988"/>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7" name="Rectangle 79"/>
          <p:cNvSpPr>
            <a:spLocks noChangeArrowheads="1"/>
          </p:cNvSpPr>
          <p:nvPr/>
        </p:nvSpPr>
        <p:spPr bwMode="auto">
          <a:xfrm>
            <a:off x="1173163" y="3328988"/>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8" name="Line 80"/>
          <p:cNvSpPr>
            <a:spLocks noChangeShapeType="1"/>
          </p:cNvSpPr>
          <p:nvPr/>
        </p:nvSpPr>
        <p:spPr bwMode="auto">
          <a:xfrm>
            <a:off x="1173163" y="3535363"/>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9" name="Rectangle 81"/>
          <p:cNvSpPr>
            <a:spLocks noChangeArrowheads="1"/>
          </p:cNvSpPr>
          <p:nvPr/>
        </p:nvSpPr>
        <p:spPr bwMode="auto">
          <a:xfrm>
            <a:off x="1173163" y="3535363"/>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0" name="Line 82"/>
          <p:cNvSpPr>
            <a:spLocks noChangeShapeType="1"/>
          </p:cNvSpPr>
          <p:nvPr/>
        </p:nvSpPr>
        <p:spPr bwMode="auto">
          <a:xfrm>
            <a:off x="1173163" y="3741738"/>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1" name="Rectangle 83"/>
          <p:cNvSpPr>
            <a:spLocks noChangeArrowheads="1"/>
          </p:cNvSpPr>
          <p:nvPr/>
        </p:nvSpPr>
        <p:spPr bwMode="auto">
          <a:xfrm>
            <a:off x="1173163" y="3741738"/>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2" name="Line 84"/>
          <p:cNvSpPr>
            <a:spLocks noChangeShapeType="1"/>
          </p:cNvSpPr>
          <p:nvPr/>
        </p:nvSpPr>
        <p:spPr bwMode="auto">
          <a:xfrm>
            <a:off x="1173163" y="394652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3" name="Rectangle 85"/>
          <p:cNvSpPr>
            <a:spLocks noChangeArrowheads="1"/>
          </p:cNvSpPr>
          <p:nvPr/>
        </p:nvSpPr>
        <p:spPr bwMode="auto">
          <a:xfrm>
            <a:off x="1173163" y="3946525"/>
            <a:ext cx="718026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4" name="Line 86"/>
          <p:cNvSpPr>
            <a:spLocks noChangeShapeType="1"/>
          </p:cNvSpPr>
          <p:nvPr/>
        </p:nvSpPr>
        <p:spPr bwMode="auto">
          <a:xfrm>
            <a:off x="1173163" y="415290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5" name="Rectangle 87"/>
          <p:cNvSpPr>
            <a:spLocks noChangeArrowheads="1"/>
          </p:cNvSpPr>
          <p:nvPr/>
        </p:nvSpPr>
        <p:spPr bwMode="auto">
          <a:xfrm>
            <a:off x="1173163" y="4152900"/>
            <a:ext cx="718026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6" name="Line 88"/>
          <p:cNvSpPr>
            <a:spLocks noChangeShapeType="1"/>
          </p:cNvSpPr>
          <p:nvPr/>
        </p:nvSpPr>
        <p:spPr bwMode="auto">
          <a:xfrm>
            <a:off x="1173163" y="435927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7" name="Rectangle 89"/>
          <p:cNvSpPr>
            <a:spLocks noChangeArrowheads="1"/>
          </p:cNvSpPr>
          <p:nvPr/>
        </p:nvSpPr>
        <p:spPr bwMode="auto">
          <a:xfrm>
            <a:off x="1173163" y="4359275"/>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8" name="Line 90"/>
          <p:cNvSpPr>
            <a:spLocks noChangeShapeType="1"/>
          </p:cNvSpPr>
          <p:nvPr/>
        </p:nvSpPr>
        <p:spPr bwMode="auto">
          <a:xfrm>
            <a:off x="1173163" y="456565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9" name="Rectangle 91"/>
          <p:cNvSpPr>
            <a:spLocks noChangeArrowheads="1"/>
          </p:cNvSpPr>
          <p:nvPr/>
        </p:nvSpPr>
        <p:spPr bwMode="auto">
          <a:xfrm>
            <a:off x="1173163" y="4565650"/>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6" name="Line 92"/>
          <p:cNvSpPr>
            <a:spLocks noChangeShapeType="1"/>
          </p:cNvSpPr>
          <p:nvPr/>
        </p:nvSpPr>
        <p:spPr bwMode="auto">
          <a:xfrm>
            <a:off x="1173163" y="477202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7" name="Rectangle 93"/>
          <p:cNvSpPr>
            <a:spLocks noChangeArrowheads="1"/>
          </p:cNvSpPr>
          <p:nvPr/>
        </p:nvSpPr>
        <p:spPr bwMode="auto">
          <a:xfrm>
            <a:off x="1173163" y="4772025"/>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8" name="Line 94"/>
          <p:cNvSpPr>
            <a:spLocks noChangeShapeType="1"/>
          </p:cNvSpPr>
          <p:nvPr/>
        </p:nvSpPr>
        <p:spPr bwMode="auto">
          <a:xfrm>
            <a:off x="1173163" y="4976813"/>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9" name="Rectangle 95"/>
          <p:cNvSpPr>
            <a:spLocks noChangeArrowheads="1"/>
          </p:cNvSpPr>
          <p:nvPr/>
        </p:nvSpPr>
        <p:spPr bwMode="auto">
          <a:xfrm>
            <a:off x="1173163" y="4976813"/>
            <a:ext cx="718026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0" name="Line 96"/>
          <p:cNvSpPr>
            <a:spLocks noChangeShapeType="1"/>
          </p:cNvSpPr>
          <p:nvPr/>
        </p:nvSpPr>
        <p:spPr bwMode="auto">
          <a:xfrm>
            <a:off x="1173163" y="5183188"/>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1" name="Rectangle 97"/>
          <p:cNvSpPr>
            <a:spLocks noChangeArrowheads="1"/>
          </p:cNvSpPr>
          <p:nvPr/>
        </p:nvSpPr>
        <p:spPr bwMode="auto">
          <a:xfrm>
            <a:off x="1173163" y="5183188"/>
            <a:ext cx="718026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2" name="Line 98"/>
          <p:cNvSpPr>
            <a:spLocks noChangeShapeType="1"/>
          </p:cNvSpPr>
          <p:nvPr/>
        </p:nvSpPr>
        <p:spPr bwMode="auto">
          <a:xfrm>
            <a:off x="1173163" y="5389563"/>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3" name="Rectangle 99"/>
          <p:cNvSpPr>
            <a:spLocks noChangeArrowheads="1"/>
          </p:cNvSpPr>
          <p:nvPr/>
        </p:nvSpPr>
        <p:spPr bwMode="auto">
          <a:xfrm>
            <a:off x="1173163" y="5389563"/>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4" name="Line 100"/>
          <p:cNvSpPr>
            <a:spLocks noChangeShapeType="1"/>
          </p:cNvSpPr>
          <p:nvPr/>
        </p:nvSpPr>
        <p:spPr bwMode="auto">
          <a:xfrm>
            <a:off x="1173163" y="5595938"/>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5" name="Rectangle 101"/>
          <p:cNvSpPr>
            <a:spLocks noChangeArrowheads="1"/>
          </p:cNvSpPr>
          <p:nvPr/>
        </p:nvSpPr>
        <p:spPr bwMode="auto">
          <a:xfrm>
            <a:off x="1173163" y="5595938"/>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6" name="Line 102"/>
          <p:cNvSpPr>
            <a:spLocks noChangeShapeType="1"/>
          </p:cNvSpPr>
          <p:nvPr/>
        </p:nvSpPr>
        <p:spPr bwMode="auto">
          <a:xfrm>
            <a:off x="1173163" y="5802313"/>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5" name="Rectangle 103"/>
          <p:cNvSpPr>
            <a:spLocks noChangeArrowheads="1"/>
          </p:cNvSpPr>
          <p:nvPr/>
        </p:nvSpPr>
        <p:spPr bwMode="auto">
          <a:xfrm>
            <a:off x="1173163" y="5802313"/>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5" name="Slide Number Placeholder 84"/>
          <p:cNvSpPr>
            <a:spLocks noGrp="1"/>
          </p:cNvSpPr>
          <p:nvPr>
            <p:ph type="sldNum" sz="quarter" idx="12"/>
          </p:nvPr>
        </p:nvSpPr>
        <p:spPr/>
        <p:txBody>
          <a:bodyPr/>
          <a:lstStyle/>
          <a:p>
            <a:pPr>
              <a:defRPr/>
            </a:pPr>
            <a:fld id="{FD9DAF71-30E9-424E-96BF-80D28EFA0C7C}" type="slidenum">
              <a:rPr lang="en-US" smtClean="0"/>
              <a:pPr>
                <a:defRPr/>
              </a:pPr>
              <a:t>35</a:t>
            </a:fld>
            <a:endParaRPr lang="en-US" dirty="0"/>
          </a:p>
        </p:txBody>
      </p:sp>
      <p:sp>
        <p:nvSpPr>
          <p:cNvPr id="86" name="Rounded Rectangle 85"/>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Compute and record </a:t>
            </a:r>
            <a:r>
              <a:rPr lang="en-US" sz="1100" i="1" dirty="0" smtClean="0"/>
              <a:t>employer</a:t>
            </a:r>
            <a:r>
              <a:rPr lang="en-US" sz="1100" dirty="0" smtClean="0"/>
              <a:t> </a:t>
            </a:r>
            <a:r>
              <a:rPr lang="en-US" sz="1100" dirty="0"/>
              <a:t>payroll deductions and liabilities. </a:t>
            </a:r>
          </a:p>
        </p:txBody>
      </p:sp>
      <p:sp>
        <p:nvSpPr>
          <p:cNvPr id="87" name="Rounded Rectangle 86"/>
          <p:cNvSpPr/>
          <p:nvPr/>
        </p:nvSpPr>
        <p:spPr>
          <a:xfrm>
            <a:off x="138113" y="6271966"/>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Compute and record </a:t>
            </a:r>
            <a:r>
              <a:rPr lang="en-US" sz="1100" i="1" dirty="0"/>
              <a:t>employee</a:t>
            </a:r>
            <a:r>
              <a:rPr lang="en-US" sz="1100" dirty="0"/>
              <a:t> payroll deductions and liabilities.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2"/>
                                        </p:tgtEl>
                                        <p:attrNameLst>
                                          <p:attrName>style.visibility</p:attrName>
                                        </p:attrNameLst>
                                      </p:cBhvr>
                                      <p:to>
                                        <p:strVal val="visible"/>
                                      </p:to>
                                    </p:set>
                                    <p:animEffect transition="in" filter="fade">
                                      <p:cBhvr>
                                        <p:cTn id="40" dur="500"/>
                                        <p:tgtEl>
                                          <p:spTgt spid="2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3"/>
                                        </p:tgtEl>
                                        <p:attrNameLst>
                                          <p:attrName>style.visibility</p:attrName>
                                        </p:attrNameLst>
                                      </p:cBhvr>
                                      <p:to>
                                        <p:strVal val="visible"/>
                                      </p:to>
                                    </p:set>
                                    <p:animEffect transition="in" filter="fade">
                                      <p:cBhvr>
                                        <p:cTn id="43" dur="500"/>
                                        <p:tgtEl>
                                          <p:spTgt spid="23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4"/>
                                        </p:tgtEl>
                                        <p:attrNameLst>
                                          <p:attrName>style.visibility</p:attrName>
                                        </p:attrNameLst>
                                      </p:cBhvr>
                                      <p:to>
                                        <p:strVal val="visible"/>
                                      </p:to>
                                    </p:set>
                                    <p:animEffect transition="in" filter="fade">
                                      <p:cBhvr>
                                        <p:cTn id="46" dur="500"/>
                                        <p:tgtEl>
                                          <p:spTgt spid="23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5"/>
                                        </p:tgtEl>
                                        <p:attrNameLst>
                                          <p:attrName>style.visibility</p:attrName>
                                        </p:attrNameLst>
                                      </p:cBhvr>
                                      <p:to>
                                        <p:strVal val="visible"/>
                                      </p:to>
                                    </p:set>
                                    <p:animEffect transition="in" filter="fade">
                                      <p:cBhvr>
                                        <p:cTn id="49" dur="500"/>
                                        <p:tgtEl>
                                          <p:spTgt spid="23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6"/>
                                        </p:tgtEl>
                                        <p:attrNameLst>
                                          <p:attrName>style.visibility</p:attrName>
                                        </p:attrNameLst>
                                      </p:cBhvr>
                                      <p:to>
                                        <p:strVal val="visible"/>
                                      </p:to>
                                    </p:set>
                                    <p:animEffect transition="in" filter="fade">
                                      <p:cBhvr>
                                        <p:cTn id="52" dur="500"/>
                                        <p:tgtEl>
                                          <p:spTgt spid="23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7"/>
                                        </p:tgtEl>
                                        <p:attrNameLst>
                                          <p:attrName>style.visibility</p:attrName>
                                        </p:attrNameLst>
                                      </p:cBhvr>
                                      <p:to>
                                        <p:strVal val="visible"/>
                                      </p:to>
                                    </p:set>
                                    <p:animEffect transition="in" filter="fade">
                                      <p:cBhvr>
                                        <p:cTn id="55" dur="500"/>
                                        <p:tgtEl>
                                          <p:spTgt spid="23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38"/>
                                        </p:tgtEl>
                                        <p:attrNameLst>
                                          <p:attrName>style.visibility</p:attrName>
                                        </p:attrNameLst>
                                      </p:cBhvr>
                                      <p:to>
                                        <p:strVal val="visible"/>
                                      </p:to>
                                    </p:set>
                                    <p:animEffect transition="in" filter="fade">
                                      <p:cBhvr>
                                        <p:cTn id="58" dur="500"/>
                                        <p:tgtEl>
                                          <p:spTgt spid="23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animBg="1"/>
      <p:bldP spid="18" grpId="0"/>
      <p:bldP spid="19" grpId="0"/>
      <p:bldP spid="20" grpId="0" animBg="1"/>
      <p:bldP spid="21" grpId="0"/>
      <p:bldP spid="31" grpId="0"/>
      <p:bldP spid="232" grpId="0"/>
      <p:bldP spid="233" grpId="0"/>
      <p:bldP spid="234" grpId="0"/>
      <p:bldP spid="235" grpId="0"/>
      <p:bldP spid="236" grpId="0"/>
      <p:bldP spid="237" grpId="0"/>
      <p:bldP spid="23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Line 66"/>
          <p:cNvSpPr>
            <a:spLocks noChangeShapeType="1"/>
          </p:cNvSpPr>
          <p:nvPr/>
        </p:nvSpPr>
        <p:spPr bwMode="auto">
          <a:xfrm>
            <a:off x="6750050" y="1695450"/>
            <a:ext cx="0" cy="30908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95" name="Rectangle 67"/>
          <p:cNvSpPr>
            <a:spLocks noChangeArrowheads="1"/>
          </p:cNvSpPr>
          <p:nvPr/>
        </p:nvSpPr>
        <p:spPr bwMode="auto">
          <a:xfrm>
            <a:off x="6750050" y="1695450"/>
            <a:ext cx="9525" cy="30908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28" name="Rectangle 12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11-2 Part 2</a:t>
            </a:r>
            <a:endParaRPr lang="en-US" sz="2400" b="1" dirty="0">
              <a:solidFill>
                <a:prstClr val="white"/>
              </a:solidFill>
            </a:endParaRPr>
          </a:p>
        </p:txBody>
      </p:sp>
      <p:sp>
        <p:nvSpPr>
          <p:cNvPr id="7" name="Rectangle 5"/>
          <p:cNvSpPr>
            <a:spLocks noChangeArrowheads="1"/>
          </p:cNvSpPr>
          <p:nvPr/>
        </p:nvSpPr>
        <p:spPr bwMode="auto">
          <a:xfrm>
            <a:off x="1163638" y="1458913"/>
            <a:ext cx="7189787"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9" name="Rectangle 6"/>
          <p:cNvSpPr>
            <a:spLocks noChangeArrowheads="1"/>
          </p:cNvSpPr>
          <p:nvPr/>
        </p:nvSpPr>
        <p:spPr bwMode="auto">
          <a:xfrm>
            <a:off x="6951663" y="1479550"/>
            <a:ext cx="4841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Debit</a:t>
            </a:r>
            <a:endParaRPr lang="en-US" dirty="0" smtClean="0">
              <a:solidFill>
                <a:prstClr val="black"/>
              </a:solidFill>
            </a:endParaRPr>
          </a:p>
        </p:txBody>
      </p:sp>
      <p:sp>
        <p:nvSpPr>
          <p:cNvPr id="10" name="Rectangle 7"/>
          <p:cNvSpPr>
            <a:spLocks noChangeArrowheads="1"/>
          </p:cNvSpPr>
          <p:nvPr/>
        </p:nvSpPr>
        <p:spPr bwMode="auto">
          <a:xfrm>
            <a:off x="7718425" y="1479550"/>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Credit</a:t>
            </a:r>
            <a:endParaRPr lang="en-US" dirty="0" smtClean="0">
              <a:solidFill>
                <a:prstClr val="black"/>
              </a:solidFill>
            </a:endParaRPr>
          </a:p>
        </p:txBody>
      </p:sp>
      <p:sp>
        <p:nvSpPr>
          <p:cNvPr id="11" name="Rectangle 8"/>
          <p:cNvSpPr>
            <a:spLocks noChangeArrowheads="1"/>
          </p:cNvSpPr>
          <p:nvPr/>
        </p:nvSpPr>
        <p:spPr bwMode="auto">
          <a:xfrm>
            <a:off x="1355725" y="1704975"/>
            <a:ext cx="514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Jan. 8</a:t>
            </a:r>
            <a:endParaRPr lang="en-US" dirty="0" smtClean="0">
              <a:solidFill>
                <a:prstClr val="black"/>
              </a:solidFill>
            </a:endParaRPr>
          </a:p>
        </p:txBody>
      </p:sp>
      <p:sp>
        <p:nvSpPr>
          <p:cNvPr id="12" name="Rectangle 9"/>
          <p:cNvSpPr>
            <a:spLocks noChangeArrowheads="1"/>
          </p:cNvSpPr>
          <p:nvPr/>
        </p:nvSpPr>
        <p:spPr bwMode="auto">
          <a:xfrm>
            <a:off x="2090738" y="1704975"/>
            <a:ext cx="174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Sales salaries expense</a:t>
            </a:r>
            <a:endParaRPr lang="en-US" dirty="0" smtClean="0">
              <a:solidFill>
                <a:prstClr val="black"/>
              </a:solidFill>
            </a:endParaRPr>
          </a:p>
        </p:txBody>
      </p:sp>
      <p:sp>
        <p:nvSpPr>
          <p:cNvPr id="13" name="Rectangle 10"/>
          <p:cNvSpPr>
            <a:spLocks noChangeArrowheads="1"/>
          </p:cNvSpPr>
          <p:nvPr/>
        </p:nvSpPr>
        <p:spPr bwMode="auto">
          <a:xfrm>
            <a:off x="6972300" y="170497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30,000</a:t>
            </a:r>
            <a:endParaRPr lang="en-US" dirty="0" smtClean="0">
              <a:solidFill>
                <a:prstClr val="black"/>
              </a:solidFill>
            </a:endParaRPr>
          </a:p>
        </p:txBody>
      </p:sp>
      <p:sp>
        <p:nvSpPr>
          <p:cNvPr id="14" name="Rectangle 11"/>
          <p:cNvSpPr>
            <a:spLocks noChangeArrowheads="1"/>
          </p:cNvSpPr>
          <p:nvPr/>
        </p:nvSpPr>
        <p:spPr bwMode="auto">
          <a:xfrm>
            <a:off x="2090738" y="1911350"/>
            <a:ext cx="17541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Office salaries expense</a:t>
            </a:r>
            <a:endParaRPr lang="en-US" dirty="0" smtClean="0">
              <a:solidFill>
                <a:prstClr val="black"/>
              </a:solidFill>
            </a:endParaRPr>
          </a:p>
        </p:txBody>
      </p:sp>
      <p:sp>
        <p:nvSpPr>
          <p:cNvPr id="15" name="Rectangle 12"/>
          <p:cNvSpPr>
            <a:spLocks noChangeArrowheads="1"/>
          </p:cNvSpPr>
          <p:nvPr/>
        </p:nvSpPr>
        <p:spPr bwMode="auto">
          <a:xfrm>
            <a:off x="6972300" y="191135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20,000</a:t>
            </a:r>
            <a:endParaRPr lang="en-US" dirty="0" smtClean="0">
              <a:solidFill>
                <a:prstClr val="black"/>
              </a:solidFill>
            </a:endParaRPr>
          </a:p>
        </p:txBody>
      </p:sp>
      <p:sp>
        <p:nvSpPr>
          <p:cNvPr id="16" name="Rectangle 13"/>
          <p:cNvSpPr>
            <a:spLocks noChangeArrowheads="1"/>
          </p:cNvSpPr>
          <p:nvPr/>
        </p:nvSpPr>
        <p:spPr bwMode="auto">
          <a:xfrm>
            <a:off x="2363788" y="2117725"/>
            <a:ext cx="26717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FICA - Social security taxes payable</a:t>
            </a:r>
            <a:endParaRPr lang="en-US" dirty="0" smtClean="0">
              <a:solidFill>
                <a:prstClr val="black"/>
              </a:solidFill>
            </a:endParaRPr>
          </a:p>
        </p:txBody>
      </p:sp>
      <p:sp>
        <p:nvSpPr>
          <p:cNvPr id="17" name="Rectangle 14"/>
          <p:cNvSpPr>
            <a:spLocks noChangeArrowheads="1"/>
          </p:cNvSpPr>
          <p:nvPr/>
        </p:nvSpPr>
        <p:spPr bwMode="auto">
          <a:xfrm>
            <a:off x="5334000" y="2117725"/>
            <a:ext cx="1250950" cy="227013"/>
          </a:xfrm>
          <a:prstGeom prst="rect">
            <a:avLst/>
          </a:prstGeom>
          <a:solidFill>
            <a:schemeClr val="bg1"/>
          </a:solid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($50,000 x .062)</a:t>
            </a:r>
            <a:endParaRPr lang="en-US" dirty="0" smtClean="0">
              <a:solidFill>
                <a:prstClr val="black"/>
              </a:solidFill>
            </a:endParaRPr>
          </a:p>
        </p:txBody>
      </p:sp>
      <p:sp>
        <p:nvSpPr>
          <p:cNvPr id="18" name="Rectangle 15"/>
          <p:cNvSpPr>
            <a:spLocks noChangeArrowheads="1"/>
          </p:cNvSpPr>
          <p:nvPr/>
        </p:nvSpPr>
        <p:spPr bwMode="auto">
          <a:xfrm>
            <a:off x="7859713" y="2117725"/>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3,100</a:t>
            </a:r>
            <a:endParaRPr lang="en-US" dirty="0" smtClean="0">
              <a:solidFill>
                <a:prstClr val="black"/>
              </a:solidFill>
            </a:endParaRPr>
          </a:p>
        </p:txBody>
      </p:sp>
      <p:sp>
        <p:nvSpPr>
          <p:cNvPr id="19" name="Rectangle 16"/>
          <p:cNvSpPr>
            <a:spLocks noChangeArrowheads="1"/>
          </p:cNvSpPr>
          <p:nvPr/>
        </p:nvSpPr>
        <p:spPr bwMode="auto">
          <a:xfrm>
            <a:off x="2363788" y="2324100"/>
            <a:ext cx="2298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FICA - Medicare taxes payable</a:t>
            </a:r>
            <a:endParaRPr lang="en-US" dirty="0" smtClean="0">
              <a:solidFill>
                <a:prstClr val="black"/>
              </a:solidFill>
            </a:endParaRPr>
          </a:p>
        </p:txBody>
      </p:sp>
      <p:sp>
        <p:nvSpPr>
          <p:cNvPr id="20" name="Rectangle 17"/>
          <p:cNvSpPr>
            <a:spLocks noChangeArrowheads="1"/>
          </p:cNvSpPr>
          <p:nvPr/>
        </p:nvSpPr>
        <p:spPr bwMode="auto">
          <a:xfrm>
            <a:off x="5334000" y="2324100"/>
            <a:ext cx="1341438" cy="227013"/>
          </a:xfrm>
          <a:prstGeom prst="rect">
            <a:avLst/>
          </a:prstGeom>
          <a:solidFill>
            <a:schemeClr val="bg1"/>
          </a:solid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($50,000 x .0145)</a:t>
            </a:r>
            <a:endParaRPr lang="en-US" dirty="0" smtClean="0">
              <a:solidFill>
                <a:prstClr val="black"/>
              </a:solidFill>
            </a:endParaRPr>
          </a:p>
        </p:txBody>
      </p:sp>
      <p:sp>
        <p:nvSpPr>
          <p:cNvPr id="21" name="Rectangle 18"/>
          <p:cNvSpPr>
            <a:spLocks noChangeArrowheads="1"/>
          </p:cNvSpPr>
          <p:nvPr/>
        </p:nvSpPr>
        <p:spPr bwMode="auto">
          <a:xfrm>
            <a:off x="7989888" y="232410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725</a:t>
            </a:r>
            <a:endParaRPr lang="en-US" dirty="0" smtClean="0">
              <a:solidFill>
                <a:prstClr val="black"/>
              </a:solidFill>
            </a:endParaRPr>
          </a:p>
        </p:txBody>
      </p:sp>
      <p:sp>
        <p:nvSpPr>
          <p:cNvPr id="31" name="Rectangle 19"/>
          <p:cNvSpPr>
            <a:spLocks noChangeArrowheads="1"/>
          </p:cNvSpPr>
          <p:nvPr/>
        </p:nvSpPr>
        <p:spPr bwMode="auto">
          <a:xfrm>
            <a:off x="2363788" y="2530475"/>
            <a:ext cx="29448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Employee federal income taxes payable</a:t>
            </a:r>
            <a:endParaRPr lang="en-US" dirty="0" smtClean="0">
              <a:solidFill>
                <a:prstClr val="black"/>
              </a:solidFill>
            </a:endParaRPr>
          </a:p>
        </p:txBody>
      </p:sp>
      <p:sp>
        <p:nvSpPr>
          <p:cNvPr id="232" name="Rectangle 20"/>
          <p:cNvSpPr>
            <a:spLocks noChangeArrowheads="1"/>
          </p:cNvSpPr>
          <p:nvPr/>
        </p:nvSpPr>
        <p:spPr bwMode="auto">
          <a:xfrm>
            <a:off x="7859713" y="2530475"/>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9,000</a:t>
            </a:r>
            <a:endParaRPr lang="en-US" dirty="0" smtClean="0">
              <a:solidFill>
                <a:prstClr val="black"/>
              </a:solidFill>
            </a:endParaRPr>
          </a:p>
        </p:txBody>
      </p:sp>
      <p:sp>
        <p:nvSpPr>
          <p:cNvPr id="233" name="Rectangle 21"/>
          <p:cNvSpPr>
            <a:spLocks noChangeArrowheads="1"/>
          </p:cNvSpPr>
          <p:nvPr/>
        </p:nvSpPr>
        <p:spPr bwMode="auto">
          <a:xfrm>
            <a:off x="2363788" y="2735263"/>
            <a:ext cx="27622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Employee medical insurance payable</a:t>
            </a:r>
            <a:endParaRPr lang="en-US" dirty="0" smtClean="0">
              <a:solidFill>
                <a:prstClr val="black"/>
              </a:solidFill>
            </a:endParaRPr>
          </a:p>
        </p:txBody>
      </p:sp>
      <p:sp>
        <p:nvSpPr>
          <p:cNvPr id="234" name="Rectangle 22"/>
          <p:cNvSpPr>
            <a:spLocks noChangeArrowheads="1"/>
          </p:cNvSpPr>
          <p:nvPr/>
        </p:nvSpPr>
        <p:spPr bwMode="auto">
          <a:xfrm>
            <a:off x="7859713" y="273526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2,000</a:t>
            </a:r>
            <a:endParaRPr lang="en-US" dirty="0" smtClean="0">
              <a:solidFill>
                <a:prstClr val="black"/>
              </a:solidFill>
            </a:endParaRPr>
          </a:p>
        </p:txBody>
      </p:sp>
      <p:sp>
        <p:nvSpPr>
          <p:cNvPr id="235" name="Rectangle 23"/>
          <p:cNvSpPr>
            <a:spLocks noChangeArrowheads="1"/>
          </p:cNvSpPr>
          <p:nvPr/>
        </p:nvSpPr>
        <p:spPr bwMode="auto">
          <a:xfrm>
            <a:off x="2363788" y="2941638"/>
            <a:ext cx="21082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Employee pensions payable</a:t>
            </a:r>
            <a:endParaRPr lang="en-US" dirty="0" smtClean="0">
              <a:solidFill>
                <a:prstClr val="black"/>
              </a:solidFill>
            </a:endParaRPr>
          </a:p>
        </p:txBody>
      </p:sp>
      <p:sp>
        <p:nvSpPr>
          <p:cNvPr id="236" name="Rectangle 24"/>
          <p:cNvSpPr>
            <a:spLocks noChangeArrowheads="1"/>
          </p:cNvSpPr>
          <p:nvPr/>
        </p:nvSpPr>
        <p:spPr bwMode="auto">
          <a:xfrm>
            <a:off x="7859713" y="294163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1,000</a:t>
            </a:r>
            <a:endParaRPr lang="en-US" dirty="0" smtClean="0">
              <a:solidFill>
                <a:prstClr val="black"/>
              </a:solidFill>
            </a:endParaRPr>
          </a:p>
        </p:txBody>
      </p:sp>
      <p:sp>
        <p:nvSpPr>
          <p:cNvPr id="237" name="Rectangle 25"/>
          <p:cNvSpPr>
            <a:spLocks noChangeArrowheads="1"/>
          </p:cNvSpPr>
          <p:nvPr/>
        </p:nvSpPr>
        <p:spPr bwMode="auto">
          <a:xfrm>
            <a:off x="2363788" y="3148013"/>
            <a:ext cx="12700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Salaries payable</a:t>
            </a:r>
            <a:endParaRPr lang="en-US" dirty="0" smtClean="0">
              <a:solidFill>
                <a:prstClr val="black"/>
              </a:solidFill>
            </a:endParaRPr>
          </a:p>
        </p:txBody>
      </p:sp>
      <p:sp>
        <p:nvSpPr>
          <p:cNvPr id="238" name="Rectangle 26"/>
          <p:cNvSpPr>
            <a:spLocks noChangeArrowheads="1"/>
          </p:cNvSpPr>
          <p:nvPr/>
        </p:nvSpPr>
        <p:spPr bwMode="auto">
          <a:xfrm>
            <a:off x="7769225" y="314801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34,175</a:t>
            </a:r>
            <a:endParaRPr lang="en-US" dirty="0" smtClean="0">
              <a:solidFill>
                <a:prstClr val="black"/>
              </a:solidFill>
            </a:endParaRPr>
          </a:p>
        </p:txBody>
      </p:sp>
      <p:sp>
        <p:nvSpPr>
          <p:cNvPr id="239" name="Rectangle 27"/>
          <p:cNvSpPr>
            <a:spLocks noChangeArrowheads="1"/>
          </p:cNvSpPr>
          <p:nvPr/>
        </p:nvSpPr>
        <p:spPr bwMode="auto">
          <a:xfrm>
            <a:off x="1355725" y="3560763"/>
            <a:ext cx="5143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Jan. 8</a:t>
            </a:r>
            <a:endParaRPr lang="en-US" dirty="0" smtClean="0">
              <a:solidFill>
                <a:prstClr val="black"/>
              </a:solidFill>
            </a:endParaRPr>
          </a:p>
        </p:txBody>
      </p:sp>
      <p:sp>
        <p:nvSpPr>
          <p:cNvPr id="240" name="Rectangle 28"/>
          <p:cNvSpPr>
            <a:spLocks noChangeArrowheads="1"/>
          </p:cNvSpPr>
          <p:nvPr/>
        </p:nvSpPr>
        <p:spPr bwMode="auto">
          <a:xfrm>
            <a:off x="2090738" y="3560763"/>
            <a:ext cx="16541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Payroll taxes expense</a:t>
            </a:r>
            <a:endParaRPr lang="en-US" dirty="0" smtClean="0">
              <a:solidFill>
                <a:prstClr val="black"/>
              </a:solidFill>
            </a:endParaRPr>
          </a:p>
        </p:txBody>
      </p:sp>
      <p:sp>
        <p:nvSpPr>
          <p:cNvPr id="241" name="Rectangle 29"/>
          <p:cNvSpPr>
            <a:spLocks noChangeArrowheads="1"/>
          </p:cNvSpPr>
          <p:nvPr/>
        </p:nvSpPr>
        <p:spPr bwMode="auto">
          <a:xfrm>
            <a:off x="7062788" y="356076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5,825</a:t>
            </a:r>
            <a:endParaRPr lang="en-US" dirty="0" smtClean="0">
              <a:solidFill>
                <a:prstClr val="black"/>
              </a:solidFill>
            </a:endParaRPr>
          </a:p>
        </p:txBody>
      </p:sp>
      <p:sp>
        <p:nvSpPr>
          <p:cNvPr id="242" name="Rectangle 30"/>
          <p:cNvSpPr>
            <a:spLocks noChangeArrowheads="1"/>
          </p:cNvSpPr>
          <p:nvPr/>
        </p:nvSpPr>
        <p:spPr bwMode="auto">
          <a:xfrm>
            <a:off x="2363788" y="3767138"/>
            <a:ext cx="26717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FICA - Social security taxes payable</a:t>
            </a:r>
            <a:endParaRPr lang="en-US" dirty="0" smtClean="0">
              <a:solidFill>
                <a:prstClr val="black"/>
              </a:solidFill>
            </a:endParaRPr>
          </a:p>
        </p:txBody>
      </p:sp>
      <p:sp>
        <p:nvSpPr>
          <p:cNvPr id="243" name="Rectangle 31"/>
          <p:cNvSpPr>
            <a:spLocks noChangeArrowheads="1"/>
          </p:cNvSpPr>
          <p:nvPr/>
        </p:nvSpPr>
        <p:spPr bwMode="auto">
          <a:xfrm>
            <a:off x="5334000" y="3767138"/>
            <a:ext cx="1250950" cy="227012"/>
          </a:xfrm>
          <a:prstGeom prst="rect">
            <a:avLst/>
          </a:prstGeom>
          <a:solidFill>
            <a:schemeClr val="bg1"/>
          </a:solid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($50,000 x .062)</a:t>
            </a:r>
            <a:endParaRPr lang="en-US" dirty="0" smtClean="0">
              <a:solidFill>
                <a:prstClr val="black"/>
              </a:solidFill>
            </a:endParaRPr>
          </a:p>
        </p:txBody>
      </p:sp>
      <p:sp>
        <p:nvSpPr>
          <p:cNvPr id="244" name="Rectangle 32"/>
          <p:cNvSpPr>
            <a:spLocks noChangeArrowheads="1"/>
          </p:cNvSpPr>
          <p:nvPr/>
        </p:nvSpPr>
        <p:spPr bwMode="auto">
          <a:xfrm>
            <a:off x="7859713" y="376713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3,100</a:t>
            </a:r>
            <a:endParaRPr lang="en-US" dirty="0" smtClean="0">
              <a:solidFill>
                <a:prstClr val="black"/>
              </a:solidFill>
            </a:endParaRPr>
          </a:p>
        </p:txBody>
      </p:sp>
      <p:sp>
        <p:nvSpPr>
          <p:cNvPr id="245" name="Rectangle 33"/>
          <p:cNvSpPr>
            <a:spLocks noChangeArrowheads="1"/>
          </p:cNvSpPr>
          <p:nvPr/>
        </p:nvSpPr>
        <p:spPr bwMode="auto">
          <a:xfrm>
            <a:off x="2363788" y="3971925"/>
            <a:ext cx="2298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FICA - Medicare taxes payable</a:t>
            </a:r>
            <a:endParaRPr lang="en-US" dirty="0" smtClean="0">
              <a:solidFill>
                <a:prstClr val="black"/>
              </a:solidFill>
            </a:endParaRPr>
          </a:p>
        </p:txBody>
      </p:sp>
      <p:sp>
        <p:nvSpPr>
          <p:cNvPr id="246" name="Rectangle 34"/>
          <p:cNvSpPr>
            <a:spLocks noChangeArrowheads="1"/>
          </p:cNvSpPr>
          <p:nvPr/>
        </p:nvSpPr>
        <p:spPr bwMode="auto">
          <a:xfrm>
            <a:off x="5334000" y="3971925"/>
            <a:ext cx="1341438" cy="227013"/>
          </a:xfrm>
          <a:prstGeom prst="rect">
            <a:avLst/>
          </a:prstGeom>
          <a:solidFill>
            <a:schemeClr val="bg1"/>
          </a:solid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($50,000 x .0145)</a:t>
            </a:r>
            <a:endParaRPr lang="en-US" dirty="0" smtClean="0">
              <a:solidFill>
                <a:prstClr val="black"/>
              </a:solidFill>
            </a:endParaRPr>
          </a:p>
        </p:txBody>
      </p:sp>
      <p:sp>
        <p:nvSpPr>
          <p:cNvPr id="247" name="Rectangle 35"/>
          <p:cNvSpPr>
            <a:spLocks noChangeArrowheads="1"/>
          </p:cNvSpPr>
          <p:nvPr/>
        </p:nvSpPr>
        <p:spPr bwMode="auto">
          <a:xfrm>
            <a:off x="7989888" y="397192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725</a:t>
            </a:r>
            <a:endParaRPr lang="en-US" dirty="0" smtClean="0">
              <a:solidFill>
                <a:prstClr val="black"/>
              </a:solidFill>
            </a:endParaRPr>
          </a:p>
        </p:txBody>
      </p:sp>
      <p:sp>
        <p:nvSpPr>
          <p:cNvPr id="248" name="Rectangle 36"/>
          <p:cNvSpPr>
            <a:spLocks noChangeArrowheads="1"/>
          </p:cNvSpPr>
          <p:nvPr/>
        </p:nvSpPr>
        <p:spPr bwMode="auto">
          <a:xfrm>
            <a:off x="2363788" y="4178300"/>
            <a:ext cx="31765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SUTA - State unemployment taxes payable</a:t>
            </a:r>
            <a:endParaRPr lang="en-US" dirty="0" smtClean="0">
              <a:solidFill>
                <a:prstClr val="black"/>
              </a:solidFill>
            </a:endParaRPr>
          </a:p>
        </p:txBody>
      </p:sp>
      <p:sp>
        <p:nvSpPr>
          <p:cNvPr id="249" name="Rectangle 37"/>
          <p:cNvSpPr>
            <a:spLocks noChangeArrowheads="1"/>
          </p:cNvSpPr>
          <p:nvPr/>
        </p:nvSpPr>
        <p:spPr bwMode="auto">
          <a:xfrm>
            <a:off x="5745163" y="4178300"/>
            <a:ext cx="1250950" cy="227013"/>
          </a:xfrm>
          <a:prstGeom prst="rect">
            <a:avLst/>
          </a:prstGeom>
          <a:solidFill>
            <a:schemeClr val="bg1"/>
          </a:solid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($50,000 x .034)</a:t>
            </a:r>
            <a:endParaRPr lang="en-US" dirty="0" smtClean="0">
              <a:solidFill>
                <a:prstClr val="black"/>
              </a:solidFill>
            </a:endParaRPr>
          </a:p>
        </p:txBody>
      </p:sp>
      <p:sp>
        <p:nvSpPr>
          <p:cNvPr id="250" name="Rectangle 38"/>
          <p:cNvSpPr>
            <a:spLocks noChangeArrowheads="1"/>
          </p:cNvSpPr>
          <p:nvPr/>
        </p:nvSpPr>
        <p:spPr bwMode="auto">
          <a:xfrm>
            <a:off x="7859713" y="4178300"/>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1,700</a:t>
            </a:r>
            <a:endParaRPr lang="en-US" dirty="0" smtClean="0">
              <a:solidFill>
                <a:prstClr val="black"/>
              </a:solidFill>
            </a:endParaRPr>
          </a:p>
        </p:txBody>
      </p:sp>
      <p:sp>
        <p:nvSpPr>
          <p:cNvPr id="251" name="Rectangle 39"/>
          <p:cNvSpPr>
            <a:spLocks noChangeArrowheads="1"/>
          </p:cNvSpPr>
          <p:nvPr/>
        </p:nvSpPr>
        <p:spPr bwMode="auto">
          <a:xfrm>
            <a:off x="2363788" y="4384675"/>
            <a:ext cx="33385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FUTA - Federal unemployment taxes payable</a:t>
            </a:r>
            <a:endParaRPr lang="en-US" dirty="0" smtClean="0">
              <a:solidFill>
                <a:prstClr val="black"/>
              </a:solidFill>
            </a:endParaRPr>
          </a:p>
        </p:txBody>
      </p:sp>
      <p:sp>
        <p:nvSpPr>
          <p:cNvPr id="252" name="Rectangle 40"/>
          <p:cNvSpPr>
            <a:spLocks noChangeArrowheads="1"/>
          </p:cNvSpPr>
          <p:nvPr/>
        </p:nvSpPr>
        <p:spPr bwMode="auto">
          <a:xfrm>
            <a:off x="5745163" y="4384675"/>
            <a:ext cx="1250950" cy="227013"/>
          </a:xfrm>
          <a:prstGeom prst="rect">
            <a:avLst/>
          </a:prstGeom>
          <a:solidFill>
            <a:schemeClr val="bg1"/>
          </a:solid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($50,000 x .006)</a:t>
            </a:r>
            <a:endParaRPr lang="en-US" dirty="0" smtClean="0">
              <a:solidFill>
                <a:prstClr val="black"/>
              </a:solidFill>
            </a:endParaRPr>
          </a:p>
        </p:txBody>
      </p:sp>
      <p:sp>
        <p:nvSpPr>
          <p:cNvPr id="253" name="Rectangle 41"/>
          <p:cNvSpPr>
            <a:spLocks noChangeArrowheads="1"/>
          </p:cNvSpPr>
          <p:nvPr/>
        </p:nvSpPr>
        <p:spPr bwMode="auto">
          <a:xfrm>
            <a:off x="7989888" y="438467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300</a:t>
            </a:r>
            <a:endParaRPr lang="en-US" dirty="0" smtClean="0">
              <a:solidFill>
                <a:prstClr val="black"/>
              </a:solidFill>
            </a:endParaRPr>
          </a:p>
        </p:txBody>
      </p:sp>
      <p:sp>
        <p:nvSpPr>
          <p:cNvPr id="271" name="Rectangle 47"/>
          <p:cNvSpPr>
            <a:spLocks noChangeArrowheads="1"/>
          </p:cNvSpPr>
          <p:nvPr/>
        </p:nvSpPr>
        <p:spPr bwMode="auto">
          <a:xfrm>
            <a:off x="3775075" y="1479550"/>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General Journal</a:t>
            </a:r>
            <a:endParaRPr lang="en-US" dirty="0" smtClean="0">
              <a:solidFill>
                <a:prstClr val="black"/>
              </a:solidFill>
            </a:endParaRPr>
          </a:p>
        </p:txBody>
      </p:sp>
      <p:sp>
        <p:nvSpPr>
          <p:cNvPr id="278" name="Rectangle 54"/>
          <p:cNvSpPr>
            <a:spLocks noChangeArrowheads="1"/>
          </p:cNvSpPr>
          <p:nvPr/>
        </p:nvSpPr>
        <p:spPr bwMode="auto">
          <a:xfrm>
            <a:off x="1154113" y="144780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79" name="Line 55"/>
          <p:cNvSpPr>
            <a:spLocks noChangeShapeType="1"/>
          </p:cNvSpPr>
          <p:nvPr/>
        </p:nvSpPr>
        <p:spPr bwMode="auto">
          <a:xfrm>
            <a:off x="1960563" y="14684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80" name="Rectangle 56"/>
          <p:cNvSpPr>
            <a:spLocks noChangeArrowheads="1"/>
          </p:cNvSpPr>
          <p:nvPr/>
        </p:nvSpPr>
        <p:spPr bwMode="auto">
          <a:xfrm>
            <a:off x="1960563" y="146843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81" name="Line 57"/>
          <p:cNvSpPr>
            <a:spLocks noChangeShapeType="1"/>
          </p:cNvSpPr>
          <p:nvPr/>
        </p:nvSpPr>
        <p:spPr bwMode="auto">
          <a:xfrm>
            <a:off x="6750050" y="14684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82" name="Rectangle 58"/>
          <p:cNvSpPr>
            <a:spLocks noChangeArrowheads="1"/>
          </p:cNvSpPr>
          <p:nvPr/>
        </p:nvSpPr>
        <p:spPr bwMode="auto">
          <a:xfrm>
            <a:off x="6750050" y="146843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83" name="Line 59"/>
          <p:cNvSpPr>
            <a:spLocks noChangeShapeType="1"/>
          </p:cNvSpPr>
          <p:nvPr/>
        </p:nvSpPr>
        <p:spPr bwMode="auto">
          <a:xfrm>
            <a:off x="7546975" y="14684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84" name="Rectangle 60"/>
          <p:cNvSpPr>
            <a:spLocks noChangeArrowheads="1"/>
          </p:cNvSpPr>
          <p:nvPr/>
        </p:nvSpPr>
        <p:spPr bwMode="auto">
          <a:xfrm>
            <a:off x="7546975" y="146843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85" name="Rectangle 61"/>
          <p:cNvSpPr>
            <a:spLocks noChangeArrowheads="1"/>
          </p:cNvSpPr>
          <p:nvPr/>
        </p:nvSpPr>
        <p:spPr bwMode="auto">
          <a:xfrm>
            <a:off x="8332788" y="1468438"/>
            <a:ext cx="20637"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86" name="Line 62"/>
          <p:cNvSpPr>
            <a:spLocks noChangeShapeType="1"/>
          </p:cNvSpPr>
          <p:nvPr/>
        </p:nvSpPr>
        <p:spPr bwMode="auto">
          <a:xfrm>
            <a:off x="1163638" y="1695450"/>
            <a:ext cx="0" cy="30908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87" name="Rectangle 63"/>
          <p:cNvSpPr>
            <a:spLocks noChangeArrowheads="1"/>
          </p:cNvSpPr>
          <p:nvPr/>
        </p:nvSpPr>
        <p:spPr bwMode="auto">
          <a:xfrm>
            <a:off x="1163638" y="1695450"/>
            <a:ext cx="9525" cy="30908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92" name="Line 64"/>
          <p:cNvSpPr>
            <a:spLocks noChangeShapeType="1"/>
          </p:cNvSpPr>
          <p:nvPr/>
        </p:nvSpPr>
        <p:spPr bwMode="auto">
          <a:xfrm>
            <a:off x="1960563" y="1695450"/>
            <a:ext cx="0" cy="30908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93" name="Rectangle 65"/>
          <p:cNvSpPr>
            <a:spLocks noChangeArrowheads="1"/>
          </p:cNvSpPr>
          <p:nvPr/>
        </p:nvSpPr>
        <p:spPr bwMode="auto">
          <a:xfrm>
            <a:off x="1960563" y="1695450"/>
            <a:ext cx="9525" cy="30908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96" name="Line 68"/>
          <p:cNvSpPr>
            <a:spLocks noChangeShapeType="1"/>
          </p:cNvSpPr>
          <p:nvPr/>
        </p:nvSpPr>
        <p:spPr bwMode="auto">
          <a:xfrm>
            <a:off x="7546975" y="1695450"/>
            <a:ext cx="0" cy="30908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97" name="Rectangle 69"/>
          <p:cNvSpPr>
            <a:spLocks noChangeArrowheads="1"/>
          </p:cNvSpPr>
          <p:nvPr/>
        </p:nvSpPr>
        <p:spPr bwMode="auto">
          <a:xfrm>
            <a:off x="7546975" y="1695450"/>
            <a:ext cx="9525" cy="30908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98" name="Line 70"/>
          <p:cNvSpPr>
            <a:spLocks noChangeShapeType="1"/>
          </p:cNvSpPr>
          <p:nvPr/>
        </p:nvSpPr>
        <p:spPr bwMode="auto">
          <a:xfrm>
            <a:off x="8343900" y="1695450"/>
            <a:ext cx="0" cy="30908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99" name="Rectangle 71"/>
          <p:cNvSpPr>
            <a:spLocks noChangeArrowheads="1"/>
          </p:cNvSpPr>
          <p:nvPr/>
        </p:nvSpPr>
        <p:spPr bwMode="auto">
          <a:xfrm>
            <a:off x="8343900" y="1695450"/>
            <a:ext cx="9525" cy="30908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00" name="Rectangle 72"/>
          <p:cNvSpPr>
            <a:spLocks noChangeArrowheads="1"/>
          </p:cNvSpPr>
          <p:nvPr/>
        </p:nvSpPr>
        <p:spPr bwMode="auto">
          <a:xfrm>
            <a:off x="1173163" y="1447800"/>
            <a:ext cx="7180262"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01" name="Rectangle 73"/>
          <p:cNvSpPr>
            <a:spLocks noChangeArrowheads="1"/>
          </p:cNvSpPr>
          <p:nvPr/>
        </p:nvSpPr>
        <p:spPr bwMode="auto">
          <a:xfrm>
            <a:off x="1173163" y="1674813"/>
            <a:ext cx="718026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02" name="Line 74"/>
          <p:cNvSpPr>
            <a:spLocks noChangeShapeType="1"/>
          </p:cNvSpPr>
          <p:nvPr/>
        </p:nvSpPr>
        <p:spPr bwMode="auto">
          <a:xfrm>
            <a:off x="1173163" y="1890713"/>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303" name="Rectangle 75"/>
          <p:cNvSpPr>
            <a:spLocks noChangeArrowheads="1"/>
          </p:cNvSpPr>
          <p:nvPr/>
        </p:nvSpPr>
        <p:spPr bwMode="auto">
          <a:xfrm>
            <a:off x="1173163" y="1890713"/>
            <a:ext cx="718026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04" name="Line 76"/>
          <p:cNvSpPr>
            <a:spLocks noChangeShapeType="1"/>
          </p:cNvSpPr>
          <p:nvPr/>
        </p:nvSpPr>
        <p:spPr bwMode="auto">
          <a:xfrm>
            <a:off x="1173163" y="2097088"/>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305" name="Rectangle 77"/>
          <p:cNvSpPr>
            <a:spLocks noChangeArrowheads="1"/>
          </p:cNvSpPr>
          <p:nvPr/>
        </p:nvSpPr>
        <p:spPr bwMode="auto">
          <a:xfrm>
            <a:off x="1173163" y="2097088"/>
            <a:ext cx="718026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06" name="Line 78"/>
          <p:cNvSpPr>
            <a:spLocks noChangeShapeType="1"/>
          </p:cNvSpPr>
          <p:nvPr/>
        </p:nvSpPr>
        <p:spPr bwMode="auto">
          <a:xfrm>
            <a:off x="1173163" y="2303463"/>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307" name="Rectangle 79"/>
          <p:cNvSpPr>
            <a:spLocks noChangeArrowheads="1"/>
          </p:cNvSpPr>
          <p:nvPr/>
        </p:nvSpPr>
        <p:spPr bwMode="auto">
          <a:xfrm>
            <a:off x="1173163" y="2303463"/>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08" name="Line 80"/>
          <p:cNvSpPr>
            <a:spLocks noChangeShapeType="1"/>
          </p:cNvSpPr>
          <p:nvPr/>
        </p:nvSpPr>
        <p:spPr bwMode="auto">
          <a:xfrm>
            <a:off x="1173163" y="2509838"/>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309" name="Rectangle 81"/>
          <p:cNvSpPr>
            <a:spLocks noChangeArrowheads="1"/>
          </p:cNvSpPr>
          <p:nvPr/>
        </p:nvSpPr>
        <p:spPr bwMode="auto">
          <a:xfrm>
            <a:off x="1173163" y="2509838"/>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10" name="Line 82"/>
          <p:cNvSpPr>
            <a:spLocks noChangeShapeType="1"/>
          </p:cNvSpPr>
          <p:nvPr/>
        </p:nvSpPr>
        <p:spPr bwMode="auto">
          <a:xfrm>
            <a:off x="1173163" y="2716213"/>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311" name="Rectangle 83"/>
          <p:cNvSpPr>
            <a:spLocks noChangeArrowheads="1"/>
          </p:cNvSpPr>
          <p:nvPr/>
        </p:nvSpPr>
        <p:spPr bwMode="auto">
          <a:xfrm>
            <a:off x="1173163" y="2716213"/>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12" name="Line 84"/>
          <p:cNvSpPr>
            <a:spLocks noChangeShapeType="1"/>
          </p:cNvSpPr>
          <p:nvPr/>
        </p:nvSpPr>
        <p:spPr bwMode="auto">
          <a:xfrm>
            <a:off x="1173163" y="292100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313" name="Rectangle 85"/>
          <p:cNvSpPr>
            <a:spLocks noChangeArrowheads="1"/>
          </p:cNvSpPr>
          <p:nvPr/>
        </p:nvSpPr>
        <p:spPr bwMode="auto">
          <a:xfrm>
            <a:off x="1173163" y="2921000"/>
            <a:ext cx="718026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14" name="Line 86"/>
          <p:cNvSpPr>
            <a:spLocks noChangeShapeType="1"/>
          </p:cNvSpPr>
          <p:nvPr/>
        </p:nvSpPr>
        <p:spPr bwMode="auto">
          <a:xfrm>
            <a:off x="1173163" y="312737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315" name="Rectangle 87"/>
          <p:cNvSpPr>
            <a:spLocks noChangeArrowheads="1"/>
          </p:cNvSpPr>
          <p:nvPr/>
        </p:nvSpPr>
        <p:spPr bwMode="auto">
          <a:xfrm>
            <a:off x="1173163" y="3127375"/>
            <a:ext cx="718026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16" name="Line 88"/>
          <p:cNvSpPr>
            <a:spLocks noChangeShapeType="1"/>
          </p:cNvSpPr>
          <p:nvPr/>
        </p:nvSpPr>
        <p:spPr bwMode="auto">
          <a:xfrm>
            <a:off x="1173163" y="333375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317" name="Rectangle 89"/>
          <p:cNvSpPr>
            <a:spLocks noChangeArrowheads="1"/>
          </p:cNvSpPr>
          <p:nvPr/>
        </p:nvSpPr>
        <p:spPr bwMode="auto">
          <a:xfrm>
            <a:off x="1173163" y="3333750"/>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18" name="Line 90"/>
          <p:cNvSpPr>
            <a:spLocks noChangeShapeType="1"/>
          </p:cNvSpPr>
          <p:nvPr/>
        </p:nvSpPr>
        <p:spPr bwMode="auto">
          <a:xfrm>
            <a:off x="1173163" y="354012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319" name="Rectangle 91"/>
          <p:cNvSpPr>
            <a:spLocks noChangeArrowheads="1"/>
          </p:cNvSpPr>
          <p:nvPr/>
        </p:nvSpPr>
        <p:spPr bwMode="auto">
          <a:xfrm>
            <a:off x="1173163" y="3540125"/>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96" name="Line 92"/>
          <p:cNvSpPr>
            <a:spLocks noChangeShapeType="1"/>
          </p:cNvSpPr>
          <p:nvPr/>
        </p:nvSpPr>
        <p:spPr bwMode="auto">
          <a:xfrm>
            <a:off x="1173163" y="374650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97" name="Rectangle 93"/>
          <p:cNvSpPr>
            <a:spLocks noChangeArrowheads="1"/>
          </p:cNvSpPr>
          <p:nvPr/>
        </p:nvSpPr>
        <p:spPr bwMode="auto">
          <a:xfrm>
            <a:off x="1173163" y="3746500"/>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98" name="Line 94"/>
          <p:cNvSpPr>
            <a:spLocks noChangeShapeType="1"/>
          </p:cNvSpPr>
          <p:nvPr/>
        </p:nvSpPr>
        <p:spPr bwMode="auto">
          <a:xfrm>
            <a:off x="1173163" y="3951288"/>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99" name="Rectangle 95"/>
          <p:cNvSpPr>
            <a:spLocks noChangeArrowheads="1"/>
          </p:cNvSpPr>
          <p:nvPr/>
        </p:nvSpPr>
        <p:spPr bwMode="auto">
          <a:xfrm>
            <a:off x="1173163" y="3951288"/>
            <a:ext cx="718026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00" name="Line 96"/>
          <p:cNvSpPr>
            <a:spLocks noChangeShapeType="1"/>
          </p:cNvSpPr>
          <p:nvPr/>
        </p:nvSpPr>
        <p:spPr bwMode="auto">
          <a:xfrm>
            <a:off x="1173163" y="4157663"/>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01" name="Rectangle 97"/>
          <p:cNvSpPr>
            <a:spLocks noChangeArrowheads="1"/>
          </p:cNvSpPr>
          <p:nvPr/>
        </p:nvSpPr>
        <p:spPr bwMode="auto">
          <a:xfrm>
            <a:off x="1173163" y="4157663"/>
            <a:ext cx="718026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02" name="Line 98"/>
          <p:cNvSpPr>
            <a:spLocks noChangeShapeType="1"/>
          </p:cNvSpPr>
          <p:nvPr/>
        </p:nvSpPr>
        <p:spPr bwMode="auto">
          <a:xfrm>
            <a:off x="1173163" y="4364038"/>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03" name="Rectangle 99"/>
          <p:cNvSpPr>
            <a:spLocks noChangeArrowheads="1"/>
          </p:cNvSpPr>
          <p:nvPr/>
        </p:nvSpPr>
        <p:spPr bwMode="auto">
          <a:xfrm>
            <a:off x="1173163" y="4364038"/>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04" name="Line 100"/>
          <p:cNvSpPr>
            <a:spLocks noChangeShapeType="1"/>
          </p:cNvSpPr>
          <p:nvPr/>
        </p:nvSpPr>
        <p:spPr bwMode="auto">
          <a:xfrm>
            <a:off x="1173163" y="4570413"/>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05" name="Rectangle 101"/>
          <p:cNvSpPr>
            <a:spLocks noChangeArrowheads="1"/>
          </p:cNvSpPr>
          <p:nvPr/>
        </p:nvSpPr>
        <p:spPr bwMode="auto">
          <a:xfrm>
            <a:off x="1173163" y="4570413"/>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06" name="Line 102"/>
          <p:cNvSpPr>
            <a:spLocks noChangeShapeType="1"/>
          </p:cNvSpPr>
          <p:nvPr/>
        </p:nvSpPr>
        <p:spPr bwMode="auto">
          <a:xfrm>
            <a:off x="1173163" y="4776788"/>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25" name="Rectangle 103"/>
          <p:cNvSpPr>
            <a:spLocks noChangeArrowheads="1"/>
          </p:cNvSpPr>
          <p:nvPr/>
        </p:nvSpPr>
        <p:spPr bwMode="auto">
          <a:xfrm>
            <a:off x="1173163" y="4776788"/>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07" name="Rectangle 44"/>
          <p:cNvSpPr>
            <a:spLocks noChangeArrowheads="1"/>
          </p:cNvSpPr>
          <p:nvPr/>
        </p:nvSpPr>
        <p:spPr bwMode="auto">
          <a:xfrm>
            <a:off x="830263" y="609600"/>
            <a:ext cx="79454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Part 2)  Prepare the journal entry to record the company’s (employer) payroll taxes resulting from the January </a:t>
            </a:r>
            <a:endParaRPr lang="en-US" dirty="0" smtClean="0">
              <a:solidFill>
                <a:prstClr val="black"/>
              </a:solidFill>
            </a:endParaRPr>
          </a:p>
        </p:txBody>
      </p:sp>
      <p:sp>
        <p:nvSpPr>
          <p:cNvPr id="108" name="Rectangle 45"/>
          <p:cNvSpPr>
            <a:spLocks noChangeArrowheads="1"/>
          </p:cNvSpPr>
          <p:nvPr/>
        </p:nvSpPr>
        <p:spPr bwMode="auto">
          <a:xfrm>
            <a:off x="830263" y="804863"/>
            <a:ext cx="75723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8 payroll. Its merit rating reduces its state unemployment tax rate to 3.4% of the first $7,000 paid to each </a:t>
            </a:r>
            <a:endParaRPr lang="en-US" dirty="0" smtClean="0">
              <a:solidFill>
                <a:prstClr val="black"/>
              </a:solidFill>
            </a:endParaRPr>
          </a:p>
        </p:txBody>
      </p:sp>
      <p:sp>
        <p:nvSpPr>
          <p:cNvPr id="109" name="Rectangle 46"/>
          <p:cNvSpPr>
            <a:spLocks noChangeArrowheads="1"/>
          </p:cNvSpPr>
          <p:nvPr/>
        </p:nvSpPr>
        <p:spPr bwMode="auto">
          <a:xfrm>
            <a:off x="830263" y="1011238"/>
            <a:ext cx="41973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employee. The federal unemployment tax rate is 0.6%. </a:t>
            </a:r>
            <a:endParaRPr lang="en-US" dirty="0" smtClean="0">
              <a:solidFill>
                <a:prstClr val="black"/>
              </a:solidFill>
            </a:endParaRPr>
          </a:p>
        </p:txBody>
      </p:sp>
      <p:sp>
        <p:nvSpPr>
          <p:cNvPr id="95" name="Slide Number Placeholder 94"/>
          <p:cNvSpPr>
            <a:spLocks noGrp="1"/>
          </p:cNvSpPr>
          <p:nvPr>
            <p:ph type="sldNum" sz="quarter" idx="12"/>
          </p:nvPr>
        </p:nvSpPr>
        <p:spPr/>
        <p:txBody>
          <a:bodyPr/>
          <a:lstStyle/>
          <a:p>
            <a:pPr>
              <a:defRPr/>
            </a:pPr>
            <a:fld id="{FD9DAF71-30E9-424E-96BF-80D28EFA0C7C}" type="slidenum">
              <a:rPr lang="en-US" smtClean="0"/>
              <a:pPr>
                <a:defRPr/>
              </a:pPr>
              <a:t>36</a:t>
            </a:fld>
            <a:endParaRPr lang="en-US" dirty="0"/>
          </a:p>
        </p:txBody>
      </p:sp>
      <p:sp>
        <p:nvSpPr>
          <p:cNvPr id="111" name="Rounded Rectangle 110"/>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Compute and record </a:t>
            </a:r>
            <a:r>
              <a:rPr lang="en-US" sz="1100" i="1" dirty="0" smtClean="0"/>
              <a:t>employer</a:t>
            </a:r>
            <a:r>
              <a:rPr lang="en-US" sz="1100" dirty="0" smtClean="0"/>
              <a:t> </a:t>
            </a:r>
            <a:r>
              <a:rPr lang="en-US" sz="1100" dirty="0"/>
              <a:t>payroll deductions and liabilities. </a:t>
            </a:r>
          </a:p>
        </p:txBody>
      </p:sp>
      <p:sp>
        <p:nvSpPr>
          <p:cNvPr id="112" name="Rounded Rectangle 111"/>
          <p:cNvSpPr/>
          <p:nvPr/>
        </p:nvSpPr>
        <p:spPr>
          <a:xfrm>
            <a:off x="138113" y="6271966"/>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Compute and record </a:t>
            </a:r>
            <a:r>
              <a:rPr lang="en-US" sz="1100" i="1" dirty="0"/>
              <a:t>employee</a:t>
            </a:r>
            <a:r>
              <a:rPr lang="en-US" sz="1100" dirty="0"/>
              <a:t> payroll deductions and liabilities. </a:t>
            </a:r>
          </a:p>
        </p:txBody>
      </p:sp>
    </p:spTree>
    <p:extLst>
      <p:ext uri="{BB962C8B-B14F-4D97-AF65-F5344CB8AC3E}">
        <p14:creationId xmlns:p14="http://schemas.microsoft.com/office/powerpoint/2010/main" val="396100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2"/>
                                        </p:tgtEl>
                                        <p:attrNameLst>
                                          <p:attrName>style.visibility</p:attrName>
                                        </p:attrNameLst>
                                      </p:cBhvr>
                                      <p:to>
                                        <p:strVal val="visible"/>
                                      </p:to>
                                    </p:set>
                                    <p:animEffect transition="in" filter="fade">
                                      <p:cBhvr>
                                        <p:cTn id="10" dur="500"/>
                                        <p:tgtEl>
                                          <p:spTgt spid="2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3"/>
                                        </p:tgtEl>
                                        <p:attrNameLst>
                                          <p:attrName>style.visibility</p:attrName>
                                        </p:attrNameLst>
                                      </p:cBhvr>
                                      <p:to>
                                        <p:strVal val="visible"/>
                                      </p:to>
                                    </p:set>
                                    <p:animEffect transition="in" filter="fade">
                                      <p:cBhvr>
                                        <p:cTn id="13" dur="500"/>
                                        <p:tgtEl>
                                          <p:spTgt spid="2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4"/>
                                        </p:tgtEl>
                                        <p:attrNameLst>
                                          <p:attrName>style.visibility</p:attrName>
                                        </p:attrNameLst>
                                      </p:cBhvr>
                                      <p:to>
                                        <p:strVal val="visible"/>
                                      </p:to>
                                    </p:set>
                                    <p:animEffect transition="in" filter="fade">
                                      <p:cBhvr>
                                        <p:cTn id="16" dur="500"/>
                                        <p:tgtEl>
                                          <p:spTgt spid="24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5"/>
                                        </p:tgtEl>
                                        <p:attrNameLst>
                                          <p:attrName>style.visibility</p:attrName>
                                        </p:attrNameLst>
                                      </p:cBhvr>
                                      <p:to>
                                        <p:strVal val="visible"/>
                                      </p:to>
                                    </p:set>
                                    <p:animEffect transition="in" filter="fade">
                                      <p:cBhvr>
                                        <p:cTn id="19" dur="500"/>
                                        <p:tgtEl>
                                          <p:spTgt spid="24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6"/>
                                        </p:tgtEl>
                                        <p:attrNameLst>
                                          <p:attrName>style.visibility</p:attrName>
                                        </p:attrNameLst>
                                      </p:cBhvr>
                                      <p:to>
                                        <p:strVal val="visible"/>
                                      </p:to>
                                    </p:set>
                                    <p:animEffect transition="in" filter="fade">
                                      <p:cBhvr>
                                        <p:cTn id="22" dur="500"/>
                                        <p:tgtEl>
                                          <p:spTgt spid="24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7"/>
                                        </p:tgtEl>
                                        <p:attrNameLst>
                                          <p:attrName>style.visibility</p:attrName>
                                        </p:attrNameLst>
                                      </p:cBhvr>
                                      <p:to>
                                        <p:strVal val="visible"/>
                                      </p:to>
                                    </p:set>
                                    <p:animEffect transition="in" filter="fade">
                                      <p:cBhvr>
                                        <p:cTn id="25" dur="500"/>
                                        <p:tgtEl>
                                          <p:spTgt spid="24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8"/>
                                        </p:tgtEl>
                                        <p:attrNameLst>
                                          <p:attrName>style.visibility</p:attrName>
                                        </p:attrNameLst>
                                      </p:cBhvr>
                                      <p:to>
                                        <p:strVal val="visible"/>
                                      </p:to>
                                    </p:set>
                                    <p:animEffect transition="in" filter="fade">
                                      <p:cBhvr>
                                        <p:cTn id="28" dur="500"/>
                                        <p:tgtEl>
                                          <p:spTgt spid="24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9"/>
                                        </p:tgtEl>
                                        <p:attrNameLst>
                                          <p:attrName>style.visibility</p:attrName>
                                        </p:attrNameLst>
                                      </p:cBhvr>
                                      <p:to>
                                        <p:strVal val="visible"/>
                                      </p:to>
                                    </p:set>
                                    <p:animEffect transition="in" filter="fade">
                                      <p:cBhvr>
                                        <p:cTn id="31" dur="500"/>
                                        <p:tgtEl>
                                          <p:spTgt spid="24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0"/>
                                        </p:tgtEl>
                                        <p:attrNameLst>
                                          <p:attrName>style.visibility</p:attrName>
                                        </p:attrNameLst>
                                      </p:cBhvr>
                                      <p:to>
                                        <p:strVal val="visible"/>
                                      </p:to>
                                    </p:set>
                                    <p:animEffect transition="in" filter="fade">
                                      <p:cBhvr>
                                        <p:cTn id="34" dur="500"/>
                                        <p:tgtEl>
                                          <p:spTgt spid="25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1"/>
                                        </p:tgtEl>
                                        <p:attrNameLst>
                                          <p:attrName>style.visibility</p:attrName>
                                        </p:attrNameLst>
                                      </p:cBhvr>
                                      <p:to>
                                        <p:strVal val="visible"/>
                                      </p:to>
                                    </p:set>
                                    <p:animEffect transition="in" filter="fade">
                                      <p:cBhvr>
                                        <p:cTn id="37" dur="500"/>
                                        <p:tgtEl>
                                          <p:spTgt spid="25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2"/>
                                        </p:tgtEl>
                                        <p:attrNameLst>
                                          <p:attrName>style.visibility</p:attrName>
                                        </p:attrNameLst>
                                      </p:cBhvr>
                                      <p:to>
                                        <p:strVal val="visible"/>
                                      </p:to>
                                    </p:set>
                                    <p:animEffect transition="in" filter="fade">
                                      <p:cBhvr>
                                        <p:cTn id="40" dur="500"/>
                                        <p:tgtEl>
                                          <p:spTgt spid="25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3"/>
                                        </p:tgtEl>
                                        <p:attrNameLst>
                                          <p:attrName>style.visibility</p:attrName>
                                        </p:attrNameLst>
                                      </p:cBhvr>
                                      <p:to>
                                        <p:strVal val="visible"/>
                                      </p:to>
                                    </p:set>
                                    <p:animEffect transition="in" filter="fade">
                                      <p:cBhvr>
                                        <p:cTn id="43" dur="500"/>
                                        <p:tgtEl>
                                          <p:spTgt spid="25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1"/>
                                        </p:tgtEl>
                                        <p:attrNameLst>
                                          <p:attrName>style.visibility</p:attrName>
                                        </p:attrNameLst>
                                      </p:cBhvr>
                                      <p:to>
                                        <p:strVal val="visible"/>
                                      </p:to>
                                    </p:set>
                                    <p:animEffect transition="in" filter="fade">
                                      <p:cBhvr>
                                        <p:cTn id="46" dur="500"/>
                                        <p:tgtEl>
                                          <p:spTgt spid="24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9"/>
                                        </p:tgtEl>
                                        <p:attrNameLst>
                                          <p:attrName>style.visibility</p:attrName>
                                        </p:attrNameLst>
                                      </p:cBhvr>
                                      <p:to>
                                        <p:strVal val="visible"/>
                                      </p:to>
                                    </p:set>
                                    <p:animEffect transition="in" filter="fade">
                                      <p:cBhvr>
                                        <p:cTn id="49"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p:bldP spid="240" grpId="0"/>
      <p:bldP spid="241" grpId="0"/>
      <p:bldP spid="242" grpId="0"/>
      <p:bldP spid="243" grpId="0" animBg="1"/>
      <p:bldP spid="244" grpId="0"/>
      <p:bldP spid="245" grpId="0"/>
      <p:bldP spid="246" grpId="0" animBg="1"/>
      <p:bldP spid="247" grpId="0"/>
      <p:bldP spid="248" grpId="0"/>
      <p:bldP spid="249" grpId="0" animBg="1"/>
      <p:bldP spid="250" grpId="0"/>
      <p:bldP spid="251" grpId="0"/>
      <p:bldP spid="252" grpId="0" animBg="1"/>
      <p:bldP spid="25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P4: </a:t>
            </a:r>
            <a:br>
              <a:rPr lang="en-US" altLang="en-US" dirty="0" smtClean="0"/>
            </a:br>
            <a:r>
              <a:rPr lang="en-US" dirty="0" smtClean="0"/>
              <a:t>Account </a:t>
            </a:r>
            <a:r>
              <a:rPr lang="en-US" dirty="0"/>
              <a:t>for estimated liabilities, including warranties and bonuses.</a:t>
            </a: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37</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4" cstate="print"/>
          <a:srcRect/>
          <a:stretch>
            <a:fillRect/>
          </a:stretch>
        </p:blipFill>
        <p:spPr bwMode="auto">
          <a:xfrm>
            <a:off x="914400" y="2215357"/>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4" cstate="print"/>
          <a:srcRect/>
          <a:stretch>
            <a:fillRect/>
          </a:stretch>
        </p:blipFill>
        <p:spPr bwMode="auto">
          <a:xfrm>
            <a:off x="942975" y="52578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title"/>
          </p:nvPr>
        </p:nvSpPr>
        <p:spPr>
          <a:xfrm>
            <a:off x="457200" y="457200"/>
            <a:ext cx="8229600" cy="1143000"/>
          </a:xfrm>
        </p:spPr>
        <p:txBody>
          <a:bodyPr/>
          <a:lstStyle/>
          <a:p>
            <a:r>
              <a:rPr lang="en-US" altLang="en-US" b="1" dirty="0" smtClean="0"/>
              <a:t>Estimated Liabilities</a:t>
            </a:r>
          </a:p>
        </p:txBody>
      </p:sp>
      <p:sp>
        <p:nvSpPr>
          <p:cNvPr id="51202" name="Rectangle 2"/>
          <p:cNvSpPr>
            <a:spLocks noGrp="1" noChangeArrowheads="1"/>
          </p:cNvSpPr>
          <p:nvPr>
            <p:ph type="body" sz="half" idx="4294967295"/>
          </p:nvPr>
        </p:nvSpPr>
        <p:spPr>
          <a:xfrm>
            <a:off x="2362200" y="1828800"/>
            <a:ext cx="4419600" cy="4114800"/>
          </a:xfrm>
          <a:gradFill rotWithShape="1">
            <a:gsLst>
              <a:gs pos="0">
                <a:srgbClr val="E5EEFF"/>
              </a:gs>
              <a:gs pos="64999">
                <a:srgbClr val="BFD5FF"/>
              </a:gs>
              <a:gs pos="100000">
                <a:srgbClr val="A3C4FF"/>
              </a:gs>
            </a:gsLst>
            <a:lin ang="5400000" scaled="1"/>
          </a:gradFill>
          <a:ln cap="flat">
            <a:solidFill>
              <a:srgbClr val="4A7EBB"/>
            </a:solidFill>
          </a:ln>
          <a:effectLst>
            <a:outerShdw dist="38100" dir="2700000" algn="br" rotWithShape="0">
              <a:srgbClr val="000000">
                <a:alpha val="42998"/>
              </a:srgbClr>
            </a:outerShdw>
          </a:effectLst>
        </p:spPr>
        <p:txBody>
          <a:bodyPr lIns="90488" tIns="44450" rIns="90488" bIns="44450"/>
          <a:lstStyle/>
          <a:p>
            <a:pPr algn="ctr">
              <a:buFont typeface="Wingdings" pitchFamily="-84" charset="2"/>
              <a:buNone/>
            </a:pPr>
            <a:r>
              <a:rPr lang="en-US" altLang="en-US" sz="3700" dirty="0" smtClean="0">
                <a:solidFill>
                  <a:srgbClr val="000000"/>
                </a:solidFill>
                <a:cs typeface="Arial" charset="0"/>
              </a:rPr>
              <a:t>  An estimated liability is a </a:t>
            </a:r>
            <a:r>
              <a:rPr lang="en-US" altLang="en-US" sz="3700" dirty="0" smtClean="0">
                <a:solidFill>
                  <a:srgbClr val="FF0000"/>
                </a:solidFill>
                <a:cs typeface="Arial" charset="0"/>
              </a:rPr>
              <a:t>known obligation</a:t>
            </a:r>
            <a:r>
              <a:rPr lang="en-US" altLang="en-US" sz="3700" dirty="0" smtClean="0">
                <a:solidFill>
                  <a:srgbClr val="000000"/>
                </a:solidFill>
                <a:cs typeface="Arial" charset="0"/>
              </a:rPr>
              <a:t> of an </a:t>
            </a:r>
            <a:r>
              <a:rPr lang="en-US" altLang="en-US" sz="3700" dirty="0" smtClean="0">
                <a:solidFill>
                  <a:srgbClr val="FF0000"/>
                </a:solidFill>
                <a:cs typeface="Arial" charset="0"/>
              </a:rPr>
              <a:t>uncertain amount</a:t>
            </a:r>
            <a:r>
              <a:rPr lang="en-US" altLang="en-US" sz="3700" dirty="0" smtClean="0">
                <a:solidFill>
                  <a:srgbClr val="000000"/>
                </a:solidFill>
                <a:cs typeface="Arial" charset="0"/>
              </a:rPr>
              <a:t>, but one that can be </a:t>
            </a:r>
            <a:r>
              <a:rPr lang="en-US" altLang="en-US" sz="3700" dirty="0" smtClean="0">
                <a:solidFill>
                  <a:srgbClr val="FF0000"/>
                </a:solidFill>
                <a:cs typeface="Arial" charset="0"/>
              </a:rPr>
              <a:t>reasonably estimated</a:t>
            </a:r>
            <a:r>
              <a:rPr lang="en-US" altLang="en-US" sz="3700" dirty="0" smtClean="0">
                <a:solidFill>
                  <a:srgbClr val="000000"/>
                </a:solidFill>
                <a:cs typeface="Arial" charset="0"/>
              </a:rPr>
              <a:t>.</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C2AB13E1-0154-4F40-B4BA-A2EE81E096DB}" type="slidenum">
              <a:rPr lang="en-US" smtClean="0"/>
              <a:pPr>
                <a:defRPr/>
              </a:pPr>
              <a:t>38</a:t>
            </a:fld>
            <a:endParaRPr lang="en-US" dirty="0"/>
          </a:p>
        </p:txBody>
      </p:sp>
      <p:sp>
        <p:nvSpPr>
          <p:cNvPr id="7" name="Rounded Rectangle 6"/>
          <p:cNvSpPr/>
          <p:nvPr/>
        </p:nvSpPr>
        <p:spPr>
          <a:xfrm>
            <a:off x="138113" y="6553200"/>
            <a:ext cx="5881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sz="1100" dirty="0"/>
              <a:t>Account for estimated liabilities, including warranties and bonuses.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0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0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838200" y="1600200"/>
            <a:ext cx="7294563" cy="831850"/>
          </a:xfrm>
          <a:prstGeom prst="rect">
            <a:avLst/>
          </a:prstGeom>
          <a:solidFill>
            <a:srgbClr val="FFFFCC"/>
          </a:solidFill>
          <a:ln w="28575">
            <a:solidFill>
              <a:schemeClr val="tx1"/>
            </a:solidFill>
            <a:miter lim="800000"/>
            <a:headEnd/>
            <a:tailEnd/>
          </a:ln>
        </p:spPr>
        <p:txBody>
          <a:bodyPr lIns="90488" tIns="44450" rIns="90488" bIns="44450">
            <a:spAutoFit/>
          </a:bodyPr>
          <a:lstStyle/>
          <a:p>
            <a:pPr algn="ctr">
              <a:spcBef>
                <a:spcPct val="50000"/>
              </a:spcBef>
            </a:pPr>
            <a:r>
              <a:rPr lang="en-US" altLang="en-US" sz="2400" b="1" dirty="0">
                <a:solidFill>
                  <a:srgbClr val="663300"/>
                </a:solidFill>
                <a:ea typeface="ＭＳ Ｐゴシック" pitchFamily="-84" charset="-128"/>
              </a:rPr>
              <a:t>Employer expenses for pensions or medical,</a:t>
            </a:r>
            <a:br>
              <a:rPr lang="en-US" altLang="en-US" sz="2400" b="1" dirty="0">
                <a:solidFill>
                  <a:srgbClr val="663300"/>
                </a:solidFill>
                <a:ea typeface="ＭＳ Ｐゴシック" pitchFamily="-84" charset="-128"/>
              </a:rPr>
            </a:br>
            <a:r>
              <a:rPr lang="en-US" altLang="en-US" sz="2400" b="1" dirty="0">
                <a:solidFill>
                  <a:srgbClr val="663300"/>
                </a:solidFill>
                <a:ea typeface="ＭＳ Ｐゴシック" pitchFamily="-84" charset="-128"/>
              </a:rPr>
              <a:t>dental, life, and disability insurance</a:t>
            </a:r>
          </a:p>
        </p:txBody>
      </p:sp>
      <p:sp>
        <p:nvSpPr>
          <p:cNvPr id="90115" name="Rectangle 3"/>
          <p:cNvSpPr>
            <a:spLocks noGrp="1" noChangeArrowheads="1"/>
          </p:cNvSpPr>
          <p:nvPr>
            <p:ph type="title"/>
          </p:nvPr>
        </p:nvSpPr>
        <p:spPr>
          <a:xfrm>
            <a:off x="457200" y="457200"/>
            <a:ext cx="8229600" cy="1066800"/>
          </a:xfrm>
        </p:spPr>
        <p:txBody>
          <a:bodyPr/>
          <a:lstStyle/>
          <a:p>
            <a:r>
              <a:rPr lang="en-US" altLang="en-US" b="1" dirty="0" smtClean="0"/>
              <a:t>Health and Pension Benefits</a:t>
            </a:r>
          </a:p>
        </p:txBody>
      </p:sp>
      <p:sp>
        <p:nvSpPr>
          <p:cNvPr id="14341" name="Text Box 4"/>
          <p:cNvSpPr txBox="1">
            <a:spLocks noChangeArrowheads="1"/>
          </p:cNvSpPr>
          <p:nvPr/>
        </p:nvSpPr>
        <p:spPr bwMode="auto">
          <a:xfrm>
            <a:off x="609600" y="2667000"/>
            <a:ext cx="8001000" cy="1679575"/>
          </a:xfrm>
          <a:prstGeom prst="rect">
            <a:avLst/>
          </a:prstGeom>
          <a:noFill/>
          <a:ln w="12700">
            <a:noFill/>
            <a:miter lim="800000"/>
            <a:headEnd/>
            <a:tailEnd/>
          </a:ln>
        </p:spPr>
        <p:txBody>
          <a:bodyPr>
            <a:spAutoFit/>
          </a:bodyPr>
          <a:lstStyle/>
          <a:p>
            <a:pPr algn="ctr">
              <a:spcBef>
                <a:spcPct val="50000"/>
              </a:spcBef>
            </a:pPr>
            <a:r>
              <a:rPr lang="en-US" altLang="en-US" sz="2600" b="1" dirty="0">
                <a:solidFill>
                  <a:srgbClr val="5A160B"/>
                </a:solidFill>
                <a:ea typeface="ＭＳ Ｐゴシック" pitchFamily="-84" charset="-128"/>
              </a:rPr>
              <a:t>Assume an employer agrees to pay an amount for medical insurance equal to $8,000, and contribute an additional 10% of the employees’ $120,000 gross salary to a retirement program.</a:t>
            </a:r>
          </a:p>
        </p:txBody>
      </p:sp>
      <p:pic>
        <p:nvPicPr>
          <p:cNvPr id="96260" name="Picture 4"/>
          <p:cNvPicPr>
            <a:picLocks noChangeAspect="1" noChangeArrowheads="1"/>
          </p:cNvPicPr>
          <p:nvPr/>
        </p:nvPicPr>
        <p:blipFill>
          <a:blip r:embed="rId3" cstate="print"/>
          <a:srcRect/>
          <a:stretch>
            <a:fillRect/>
          </a:stretch>
        </p:blipFill>
        <p:spPr bwMode="auto">
          <a:xfrm>
            <a:off x="133350" y="4800600"/>
            <a:ext cx="8858250" cy="1216025"/>
          </a:xfrm>
          <a:prstGeom prst="rect">
            <a:avLst/>
          </a:prstGeom>
          <a:noFill/>
          <a:ln w="9525">
            <a:solidFill>
              <a:schemeClr val="accent5">
                <a:lumMod val="50000"/>
              </a:schemeClr>
            </a:solidFill>
            <a:miter lim="800000"/>
            <a:headEnd/>
            <a:tailEnd/>
          </a:ln>
        </p:spPr>
      </p:pic>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C2AB13E1-0154-4F40-B4BA-A2EE81E096DB}" type="slidenum">
              <a:rPr lang="en-US" smtClean="0"/>
              <a:pPr>
                <a:defRPr/>
              </a:pPr>
              <a:t>39</a:t>
            </a:fld>
            <a:endParaRPr lang="en-US" dirty="0"/>
          </a:p>
        </p:txBody>
      </p:sp>
      <p:sp>
        <p:nvSpPr>
          <p:cNvPr id="9" name="Rounded Rectangle 8"/>
          <p:cNvSpPr/>
          <p:nvPr/>
        </p:nvSpPr>
        <p:spPr>
          <a:xfrm>
            <a:off x="138113" y="6553200"/>
            <a:ext cx="5881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sz="1100" dirty="0"/>
              <a:t>Account for estimated liabilities, including warranties and bonuses.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500" fill="hold"/>
                                        <p:tgtEl>
                                          <p:spTgt spid="14341"/>
                                        </p:tgtEl>
                                        <p:attrNameLst>
                                          <p:attrName>ppt_x</p:attrName>
                                        </p:attrNameLst>
                                      </p:cBhvr>
                                      <p:tavLst>
                                        <p:tav tm="0">
                                          <p:val>
                                            <p:strVal val="#ppt_x"/>
                                          </p:val>
                                        </p:tav>
                                        <p:tav tm="100000">
                                          <p:val>
                                            <p:strVal val="#ppt_x"/>
                                          </p:val>
                                        </p:tav>
                                      </p:tavLst>
                                    </p:anim>
                                    <p:anim calcmode="lin" valueType="num">
                                      <p:cBhvr additive="base">
                                        <p:cTn id="8" dur="500" fill="hold"/>
                                        <p:tgtEl>
                                          <p:spTgt spid="14341"/>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2000"/>
                                  </p:stCondLst>
                                  <p:childTnLst>
                                    <p:set>
                                      <p:cBhvr>
                                        <p:cTn id="11" dur="1" fill="hold">
                                          <p:stCondLst>
                                            <p:cond delay="0"/>
                                          </p:stCondLst>
                                        </p:cTn>
                                        <p:tgtEl>
                                          <p:spTgt spid="96260"/>
                                        </p:tgtEl>
                                        <p:attrNameLst>
                                          <p:attrName>style.visibility</p:attrName>
                                        </p:attrNameLst>
                                      </p:cBhvr>
                                      <p:to>
                                        <p:strVal val="visible"/>
                                      </p:to>
                                    </p:set>
                                    <p:animEffect transition="in" filter="dissolve">
                                      <p:cBhvr>
                                        <p:cTn id="12" dur="500"/>
                                        <p:tgtEl>
                                          <p:spTgt spid="96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title"/>
          </p:nvPr>
        </p:nvSpPr>
        <p:spPr>
          <a:xfrm>
            <a:off x="457200" y="609600"/>
            <a:ext cx="8229600" cy="914400"/>
          </a:xfrm>
        </p:spPr>
        <p:txBody>
          <a:bodyPr/>
          <a:lstStyle/>
          <a:p>
            <a:r>
              <a:rPr lang="en-US" altLang="en-US" b="1" dirty="0" smtClean="0"/>
              <a:t>Defining Liabilities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C2AB13E1-0154-4F40-B4BA-A2EE81E096DB}" type="slidenum">
              <a:rPr lang="en-US" smtClean="0"/>
              <a:pPr>
                <a:defRPr/>
              </a:pPr>
              <a:t>4</a:t>
            </a:fld>
            <a:endParaRPr lang="en-US" dirty="0"/>
          </a:p>
        </p:txBody>
      </p:sp>
      <p:sp>
        <p:nvSpPr>
          <p:cNvPr id="7" name="Rounded Rectangle 6"/>
          <p:cNvSpPr/>
          <p:nvPr/>
        </p:nvSpPr>
        <p:spPr>
          <a:xfrm>
            <a:off x="138113" y="6553200"/>
            <a:ext cx="5805488"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Describe current and long-term liabilities and their characteristics.</a:t>
            </a:r>
          </a:p>
        </p:txBody>
      </p:sp>
      <p:sp>
        <p:nvSpPr>
          <p:cNvPr id="8" name="TextBox 7"/>
          <p:cNvSpPr txBox="1"/>
          <p:nvPr/>
        </p:nvSpPr>
        <p:spPr>
          <a:xfrm>
            <a:off x="7772400" y="94517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11.1</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990600" y="2209800"/>
            <a:ext cx="7315200" cy="25334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title"/>
          </p:nvPr>
        </p:nvSpPr>
        <p:spPr>
          <a:xfrm>
            <a:off x="457200" y="533400"/>
            <a:ext cx="8229600" cy="1143000"/>
          </a:xfrm>
        </p:spPr>
        <p:txBody>
          <a:bodyPr/>
          <a:lstStyle/>
          <a:p>
            <a:r>
              <a:rPr lang="en-US" altLang="en-US" b="1" dirty="0" smtClean="0"/>
              <a:t>Vacation Benefits</a:t>
            </a:r>
          </a:p>
        </p:txBody>
      </p:sp>
      <p:sp>
        <p:nvSpPr>
          <p:cNvPr id="91139" name="Text Box 4"/>
          <p:cNvSpPr txBox="1">
            <a:spLocks noChangeArrowheads="1"/>
          </p:cNvSpPr>
          <p:nvPr/>
        </p:nvSpPr>
        <p:spPr bwMode="auto">
          <a:xfrm>
            <a:off x="323850" y="1828800"/>
            <a:ext cx="8458200" cy="954088"/>
          </a:xfrm>
          <a:prstGeom prst="rect">
            <a:avLst/>
          </a:prstGeom>
          <a:noFill/>
          <a:ln w="12700">
            <a:noFill/>
            <a:miter lim="800000"/>
            <a:headEnd/>
            <a:tailEnd/>
          </a:ln>
        </p:spPr>
        <p:txBody>
          <a:bodyPr>
            <a:spAutoFit/>
          </a:bodyPr>
          <a:lstStyle/>
          <a:p>
            <a:pPr algn="ctr">
              <a:spcBef>
                <a:spcPct val="50000"/>
              </a:spcBef>
            </a:pPr>
            <a:r>
              <a:rPr lang="en-US" altLang="en-US" sz="2800" b="1" dirty="0">
                <a:solidFill>
                  <a:srgbClr val="5A160B"/>
                </a:solidFill>
                <a:ea typeface="ＭＳ Ｐゴシック" pitchFamily="-84" charset="-128"/>
              </a:rPr>
              <a:t>Assume an employee earns $20,800 per year and earns two weeks of paid vacation each year.</a:t>
            </a:r>
          </a:p>
        </p:txBody>
      </p:sp>
      <p:grpSp>
        <p:nvGrpSpPr>
          <p:cNvPr id="2" name="Group 14"/>
          <p:cNvGrpSpPr>
            <a:grpSpLocks/>
          </p:cNvGrpSpPr>
          <p:nvPr/>
        </p:nvGrpSpPr>
        <p:grpSpPr bwMode="auto">
          <a:xfrm>
            <a:off x="2209800" y="2974617"/>
            <a:ext cx="4724400" cy="1447800"/>
            <a:chOff x="1392" y="2064"/>
            <a:chExt cx="2976" cy="912"/>
          </a:xfrm>
        </p:grpSpPr>
        <p:sp>
          <p:nvSpPr>
            <p:cNvPr id="91143" name="Rectangle 6"/>
            <p:cNvSpPr>
              <a:spLocks noChangeArrowheads="1"/>
            </p:cNvSpPr>
            <p:nvPr/>
          </p:nvSpPr>
          <p:spPr bwMode="auto">
            <a:xfrm>
              <a:off x="1392" y="2064"/>
              <a:ext cx="2976" cy="912"/>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dist="20000" dir="5400000" rotWithShape="0">
                <a:srgbClr val="808080">
                  <a:alpha val="37999"/>
                </a:srgbClr>
              </a:outerShdw>
            </a:effectLst>
          </p:spPr>
          <p:txBody>
            <a:bodyPr wrap="none" anchor="ctr"/>
            <a:lstStyle/>
            <a:p>
              <a:pPr algn="ctr"/>
              <a:endParaRPr lang="en-US" altLang="en-US" sz="2400" dirty="0">
                <a:solidFill>
                  <a:srgbClr val="99CCFF"/>
                </a:solidFill>
                <a:latin typeface="Calibri" pitchFamily="-84" charset="0"/>
                <a:ea typeface="ＭＳ Ｐゴシック" pitchFamily="-84" charset="-128"/>
              </a:endParaRPr>
            </a:p>
          </p:txBody>
        </p:sp>
        <p:grpSp>
          <p:nvGrpSpPr>
            <p:cNvPr id="91144" name="Group 13"/>
            <p:cNvGrpSpPr>
              <a:grpSpLocks/>
            </p:cNvGrpSpPr>
            <p:nvPr/>
          </p:nvGrpSpPr>
          <p:grpSpPr bwMode="auto">
            <a:xfrm>
              <a:off x="1454" y="2130"/>
              <a:ext cx="2826" cy="782"/>
              <a:chOff x="1454" y="2130"/>
              <a:chExt cx="2826" cy="782"/>
            </a:xfrm>
          </p:grpSpPr>
          <p:sp>
            <p:nvSpPr>
              <p:cNvPr id="91145" name="Text Box 8"/>
              <p:cNvSpPr txBox="1">
                <a:spLocks noChangeArrowheads="1"/>
              </p:cNvSpPr>
              <p:nvPr/>
            </p:nvSpPr>
            <p:spPr bwMode="auto">
              <a:xfrm>
                <a:off x="1454" y="2130"/>
                <a:ext cx="2826" cy="523"/>
              </a:xfrm>
              <a:prstGeom prst="rect">
                <a:avLst/>
              </a:prstGeom>
              <a:noFill/>
              <a:ln w="12700">
                <a:noFill/>
                <a:miter lim="800000"/>
                <a:headEnd/>
                <a:tailEnd/>
              </a:ln>
            </p:spPr>
            <p:txBody>
              <a:bodyPr wrap="none">
                <a:spAutoFit/>
              </a:bodyPr>
              <a:lstStyle/>
              <a:p>
                <a:r>
                  <a:rPr lang="en-US" altLang="en-US" sz="2400" dirty="0">
                    <a:ea typeface="ＭＳ Ｐゴシック" pitchFamily="-84" charset="-128"/>
                  </a:rPr>
                  <a:t>$20,800  ÷  50 weeks  =  $416</a:t>
                </a:r>
              </a:p>
              <a:p>
                <a:r>
                  <a:rPr lang="en-US" altLang="en-US" sz="2400" dirty="0">
                    <a:ea typeface="ＭＳ Ｐゴシック" pitchFamily="-84" charset="-128"/>
                  </a:rPr>
                  <a:t>$20,800  ÷  52 weeks  =  </a:t>
                </a:r>
                <a:r>
                  <a:rPr lang="en-US" altLang="en-US" sz="2400" u="sng" dirty="0">
                    <a:ea typeface="ＭＳ Ｐゴシック" pitchFamily="-84" charset="-128"/>
                  </a:rPr>
                  <a:t>$400</a:t>
                </a:r>
              </a:p>
            </p:txBody>
          </p:sp>
          <p:sp>
            <p:nvSpPr>
              <p:cNvPr id="91146" name="Text Box 9"/>
              <p:cNvSpPr txBox="1">
                <a:spLocks noChangeArrowheads="1"/>
              </p:cNvSpPr>
              <p:nvPr/>
            </p:nvSpPr>
            <p:spPr bwMode="auto">
              <a:xfrm>
                <a:off x="1456" y="2622"/>
                <a:ext cx="2145" cy="288"/>
              </a:xfrm>
              <a:prstGeom prst="rect">
                <a:avLst/>
              </a:prstGeom>
              <a:noFill/>
              <a:ln w="12700">
                <a:noFill/>
                <a:miter lim="800000"/>
                <a:headEnd/>
                <a:tailEnd/>
              </a:ln>
            </p:spPr>
            <p:txBody>
              <a:bodyPr wrap="none">
                <a:spAutoFit/>
              </a:bodyPr>
              <a:lstStyle/>
              <a:p>
                <a:r>
                  <a:rPr lang="en-US" altLang="en-US" sz="2400" dirty="0">
                    <a:ea typeface="ＭＳ Ｐゴシック" pitchFamily="-84" charset="-128"/>
                  </a:rPr>
                  <a:t>Weekly vacation benefit</a:t>
                </a:r>
              </a:p>
            </p:txBody>
          </p:sp>
          <p:sp>
            <p:nvSpPr>
              <p:cNvPr id="91147" name="Text Box 10"/>
              <p:cNvSpPr txBox="1">
                <a:spLocks noChangeArrowheads="1"/>
              </p:cNvSpPr>
              <p:nvPr/>
            </p:nvSpPr>
            <p:spPr bwMode="auto">
              <a:xfrm>
                <a:off x="3600" y="2621"/>
                <a:ext cx="547" cy="291"/>
              </a:xfrm>
              <a:prstGeom prst="rect">
                <a:avLst/>
              </a:prstGeom>
              <a:noFill/>
              <a:ln w="12700">
                <a:noFill/>
                <a:miter lim="800000"/>
                <a:headEnd/>
                <a:tailEnd/>
              </a:ln>
            </p:spPr>
            <p:txBody>
              <a:bodyPr wrap="none">
                <a:spAutoFit/>
              </a:bodyPr>
              <a:lstStyle/>
              <a:p>
                <a:r>
                  <a:rPr lang="en-US" altLang="en-US" sz="2400" dirty="0">
                    <a:ea typeface="ＭＳ Ｐゴシック" pitchFamily="-84" charset="-128"/>
                  </a:rPr>
                  <a:t>$  16</a:t>
                </a:r>
              </a:p>
            </p:txBody>
          </p:sp>
          <p:sp>
            <p:nvSpPr>
              <p:cNvPr id="91148" name="Line 11"/>
              <p:cNvSpPr>
                <a:spLocks noChangeShapeType="1"/>
              </p:cNvSpPr>
              <p:nvPr/>
            </p:nvSpPr>
            <p:spPr bwMode="auto">
              <a:xfrm>
                <a:off x="3665" y="2880"/>
                <a:ext cx="463" cy="0"/>
              </a:xfrm>
              <a:prstGeom prst="line">
                <a:avLst/>
              </a:prstGeom>
              <a:noFill/>
              <a:ln w="28575">
                <a:solidFill>
                  <a:schemeClr val="tx1"/>
                </a:solidFill>
                <a:round/>
                <a:headEnd/>
                <a:tailEnd/>
              </a:ln>
            </p:spPr>
            <p:txBody>
              <a:bodyPr/>
              <a:lstStyle/>
              <a:p>
                <a:endParaRPr lang="en-US" dirty="0"/>
              </a:p>
            </p:txBody>
          </p:sp>
        </p:grpSp>
      </p:grpSp>
      <p:pic>
        <p:nvPicPr>
          <p:cNvPr id="97283" name="Picture 3"/>
          <p:cNvPicPr>
            <a:picLocks noChangeAspect="1" noChangeArrowheads="1"/>
          </p:cNvPicPr>
          <p:nvPr/>
        </p:nvPicPr>
        <p:blipFill>
          <a:blip r:embed="rId3" cstate="print"/>
          <a:srcRect/>
          <a:stretch>
            <a:fillRect/>
          </a:stretch>
        </p:blipFill>
        <p:spPr bwMode="auto">
          <a:xfrm>
            <a:off x="168593" y="4729121"/>
            <a:ext cx="8743950" cy="1111518"/>
          </a:xfrm>
          <a:prstGeom prst="rect">
            <a:avLst/>
          </a:prstGeom>
          <a:noFill/>
          <a:ln w="9525">
            <a:solidFill>
              <a:schemeClr val="accent5">
                <a:lumMod val="50000"/>
              </a:schemeClr>
            </a:solidFill>
            <a:miter lim="800000"/>
            <a:headEnd/>
            <a:tailEnd/>
          </a:ln>
        </p:spPr>
      </p:pic>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4" name="Slide Number Placeholder 13"/>
          <p:cNvSpPr>
            <a:spLocks noGrp="1"/>
          </p:cNvSpPr>
          <p:nvPr>
            <p:ph type="sldNum" sz="quarter" idx="12"/>
          </p:nvPr>
        </p:nvSpPr>
        <p:spPr/>
        <p:txBody>
          <a:bodyPr/>
          <a:lstStyle/>
          <a:p>
            <a:pPr>
              <a:defRPr/>
            </a:pPr>
            <a:fld id="{C2AB13E1-0154-4F40-B4BA-A2EE81E096DB}" type="slidenum">
              <a:rPr lang="en-US" smtClean="0"/>
              <a:pPr>
                <a:defRPr/>
              </a:pPr>
              <a:t>40</a:t>
            </a:fld>
            <a:endParaRPr lang="en-US" dirty="0"/>
          </a:p>
        </p:txBody>
      </p:sp>
      <p:sp>
        <p:nvSpPr>
          <p:cNvPr id="15" name="Rounded Rectangle 14"/>
          <p:cNvSpPr/>
          <p:nvPr/>
        </p:nvSpPr>
        <p:spPr>
          <a:xfrm>
            <a:off x="138113" y="6553200"/>
            <a:ext cx="5881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sz="1100" dirty="0"/>
              <a:t>Account for estimated liabilities, including warranties and bonuses.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nodeType="afterGroup">
                            <p:stCondLst>
                              <p:cond delay="500"/>
                            </p:stCondLst>
                            <p:childTnLst>
                              <p:par>
                                <p:cTn id="9" presetID="9" presetClass="entr" presetSubtype="0" fill="hold" nodeType="afterEffect">
                                  <p:stCondLst>
                                    <p:cond delay="2000"/>
                                  </p:stCondLst>
                                  <p:childTnLst>
                                    <p:set>
                                      <p:cBhvr>
                                        <p:cTn id="10" dur="1" fill="hold">
                                          <p:stCondLst>
                                            <p:cond delay="0"/>
                                          </p:stCondLst>
                                        </p:cTn>
                                        <p:tgtEl>
                                          <p:spTgt spid="97283"/>
                                        </p:tgtEl>
                                        <p:attrNameLst>
                                          <p:attrName>style.visibility</p:attrName>
                                        </p:attrNameLst>
                                      </p:cBhvr>
                                      <p:to>
                                        <p:strVal val="visible"/>
                                      </p:to>
                                    </p:set>
                                    <p:animEffect transition="in" filter="dissolve">
                                      <p:cBhvr>
                                        <p:cTn id="11" dur="500"/>
                                        <p:tgtEl>
                                          <p:spTgt spid="97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title"/>
          </p:nvPr>
        </p:nvSpPr>
        <p:spPr>
          <a:xfrm>
            <a:off x="457200" y="457200"/>
            <a:ext cx="8229600" cy="960438"/>
          </a:xfrm>
        </p:spPr>
        <p:txBody>
          <a:bodyPr/>
          <a:lstStyle/>
          <a:p>
            <a:r>
              <a:rPr lang="en-US" altLang="en-US" b="1" dirty="0" smtClean="0"/>
              <a:t>Bonus Plans</a:t>
            </a:r>
          </a:p>
        </p:txBody>
      </p:sp>
      <p:sp>
        <p:nvSpPr>
          <p:cNvPr id="92165" name="Rectangle 12"/>
          <p:cNvSpPr>
            <a:spLocks noChangeArrowheads="1"/>
          </p:cNvSpPr>
          <p:nvPr/>
        </p:nvSpPr>
        <p:spPr bwMode="auto">
          <a:xfrm>
            <a:off x="228600" y="1447801"/>
            <a:ext cx="8610600" cy="954107"/>
          </a:xfrm>
          <a:prstGeom prst="rect">
            <a:avLst/>
          </a:prstGeom>
          <a:noFill/>
          <a:ln w="9525">
            <a:noFill/>
            <a:miter lim="800000"/>
            <a:headEnd/>
            <a:tailEnd/>
          </a:ln>
        </p:spPr>
        <p:txBody>
          <a:bodyPr wrap="square">
            <a:spAutoFit/>
          </a:bodyPr>
          <a:lstStyle/>
          <a:p>
            <a:pPr algn="ctr"/>
            <a:r>
              <a:rPr lang="en-US" altLang="en-US" sz="2800" b="1" dirty="0">
                <a:solidFill>
                  <a:srgbClr val="5A160B"/>
                </a:solidFill>
                <a:ea typeface="ＭＳ Ｐゴシック" pitchFamily="-84" charset="-128"/>
              </a:rPr>
              <a:t>Assume that a bonus of $10,000 will be paid to employees to be shared by all:</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C2AB13E1-0154-4F40-B4BA-A2EE81E096DB}" type="slidenum">
              <a:rPr lang="en-US" smtClean="0"/>
              <a:pPr>
                <a:defRPr/>
              </a:pPr>
              <a:t>41</a:t>
            </a:fld>
            <a:endParaRPr lang="en-US" dirty="0"/>
          </a:p>
        </p:txBody>
      </p:sp>
      <p:sp>
        <p:nvSpPr>
          <p:cNvPr id="10" name="Rounded Rectangle 9"/>
          <p:cNvSpPr/>
          <p:nvPr/>
        </p:nvSpPr>
        <p:spPr>
          <a:xfrm>
            <a:off x="138113" y="6553200"/>
            <a:ext cx="5881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sz="1100" dirty="0"/>
              <a:t>Account for estimated liabilities, including warranties and bonuses.</a:t>
            </a:r>
          </a:p>
        </p:txBody>
      </p:sp>
      <p:pic>
        <p:nvPicPr>
          <p:cNvPr id="2" name="Picture 1"/>
          <p:cNvPicPr>
            <a:picLocks noChangeAspect="1"/>
          </p:cNvPicPr>
          <p:nvPr/>
        </p:nvPicPr>
        <p:blipFill>
          <a:blip r:embed="rId3"/>
          <a:stretch>
            <a:fillRect/>
          </a:stretch>
        </p:blipFill>
        <p:spPr>
          <a:xfrm>
            <a:off x="652073" y="2712040"/>
            <a:ext cx="7763653" cy="831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ltLang="en-US" dirty="0">
              <a:ea typeface="ＭＳ Ｐゴシック" pitchFamily="-84" charset="-128"/>
            </a:endParaRPr>
          </a:p>
        </p:txBody>
      </p:sp>
      <p:sp>
        <p:nvSpPr>
          <p:cNvPr id="93187"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ltLang="en-US" dirty="0">
              <a:ea typeface="ＭＳ Ｐゴシック" pitchFamily="-84" charset="-128"/>
            </a:endParaRPr>
          </a:p>
        </p:txBody>
      </p:sp>
      <p:sp>
        <p:nvSpPr>
          <p:cNvPr id="93188" name="Rectangle 4"/>
          <p:cNvSpPr>
            <a:spLocks noGrp="1" noChangeArrowheads="1"/>
          </p:cNvSpPr>
          <p:nvPr>
            <p:ph type="title"/>
          </p:nvPr>
        </p:nvSpPr>
        <p:spPr>
          <a:xfrm>
            <a:off x="457200" y="533400"/>
            <a:ext cx="8229600" cy="884238"/>
          </a:xfrm>
        </p:spPr>
        <p:txBody>
          <a:bodyPr/>
          <a:lstStyle/>
          <a:p>
            <a:r>
              <a:rPr lang="en-US" altLang="en-US" b="1" dirty="0" smtClean="0"/>
              <a:t>Warranty Liabilities</a:t>
            </a:r>
          </a:p>
        </p:txBody>
      </p:sp>
      <p:sp>
        <p:nvSpPr>
          <p:cNvPr id="93189" name="Text Box 5"/>
          <p:cNvSpPr txBox="1">
            <a:spLocks noChangeArrowheads="1"/>
          </p:cNvSpPr>
          <p:nvPr/>
        </p:nvSpPr>
        <p:spPr bwMode="auto">
          <a:xfrm>
            <a:off x="323850" y="1600200"/>
            <a:ext cx="8458200" cy="3108543"/>
          </a:xfrm>
          <a:prstGeom prst="rect">
            <a:avLst/>
          </a:prstGeom>
          <a:solidFill>
            <a:srgbClr val="F6E9B4"/>
          </a:solidFill>
          <a:ln w="28575">
            <a:solidFill>
              <a:schemeClr val="tx1"/>
            </a:solidFill>
            <a:miter lim="800000"/>
            <a:headEnd/>
            <a:tailEnd/>
          </a:ln>
        </p:spPr>
        <p:txBody>
          <a:bodyPr>
            <a:spAutoFit/>
          </a:bodyPr>
          <a:lstStyle/>
          <a:p>
            <a:pPr marL="457200" indent="-457200" algn="ctr">
              <a:spcBef>
                <a:spcPct val="50000"/>
              </a:spcBef>
              <a:buFont typeface="Arial" panose="020B0604020202020204" pitchFamily="34" charset="0"/>
              <a:buChar char="•"/>
            </a:pPr>
            <a:r>
              <a:rPr lang="en-US" altLang="en-US" sz="2800" dirty="0">
                <a:solidFill>
                  <a:srgbClr val="663300"/>
                </a:solidFill>
                <a:ea typeface="ＭＳ Ｐゴシック" pitchFamily="-84" charset="-128"/>
              </a:rPr>
              <a:t>Seller’s obligation to replace or correct a product (or service) that fails to perform as expected within a specified period. </a:t>
            </a:r>
          </a:p>
          <a:p>
            <a:pPr marL="457200" indent="-457200" algn="ctr">
              <a:spcBef>
                <a:spcPct val="50000"/>
              </a:spcBef>
              <a:buFont typeface="Arial" panose="020B0604020202020204" pitchFamily="34" charset="0"/>
              <a:buChar char="•"/>
            </a:pPr>
            <a:r>
              <a:rPr lang="en-US" altLang="en-US" sz="2800" dirty="0">
                <a:solidFill>
                  <a:srgbClr val="663300"/>
                </a:solidFill>
                <a:ea typeface="ＭＳ Ｐゴシック" pitchFamily="-84" charset="-128"/>
              </a:rPr>
              <a:t>Seller reports expected warranty expense in the period when revenue from the sale is reported.</a:t>
            </a:r>
          </a:p>
          <a:p>
            <a:pPr marL="457200" indent="-457200" algn="ctr">
              <a:spcBef>
                <a:spcPct val="50000"/>
              </a:spcBef>
              <a:buFont typeface="Arial" panose="020B0604020202020204" pitchFamily="34" charset="0"/>
              <a:buChar char="•"/>
            </a:pPr>
            <a:r>
              <a:rPr lang="en-US" altLang="en-US" sz="2800" dirty="0">
                <a:solidFill>
                  <a:srgbClr val="663300"/>
                </a:solidFill>
                <a:ea typeface="ＭＳ Ｐゴシック" pitchFamily="-84" charset="-128"/>
              </a:rPr>
              <a:t>Seller reports warranty obligation as a liability.</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C2AB13E1-0154-4F40-B4BA-A2EE81E096DB}" type="slidenum">
              <a:rPr lang="en-US" smtClean="0"/>
              <a:pPr>
                <a:defRPr/>
              </a:pPr>
              <a:t>42</a:t>
            </a:fld>
            <a:endParaRPr lang="en-US" dirty="0"/>
          </a:p>
        </p:txBody>
      </p:sp>
      <p:sp>
        <p:nvSpPr>
          <p:cNvPr id="9" name="Rounded Rectangle 8"/>
          <p:cNvSpPr/>
          <p:nvPr/>
        </p:nvSpPr>
        <p:spPr>
          <a:xfrm>
            <a:off x="138113" y="6553200"/>
            <a:ext cx="5881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sz="1100" dirty="0"/>
              <a:t>Account for estimated liabilities, including warranties and bonuses.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9"/>
          <p:cNvSpPr>
            <a:spLocks noGrp="1" noChangeArrowheads="1"/>
          </p:cNvSpPr>
          <p:nvPr>
            <p:ph type="title"/>
          </p:nvPr>
        </p:nvSpPr>
        <p:spPr>
          <a:xfrm>
            <a:off x="457200" y="457200"/>
            <a:ext cx="8229600" cy="960438"/>
          </a:xfrm>
        </p:spPr>
        <p:txBody>
          <a:bodyPr/>
          <a:lstStyle/>
          <a:p>
            <a:r>
              <a:rPr lang="en-US" altLang="en-US" b="1" dirty="0" smtClean="0"/>
              <a:t>Warranty Liabilities</a:t>
            </a:r>
          </a:p>
        </p:txBody>
      </p:sp>
      <p:sp>
        <p:nvSpPr>
          <p:cNvPr id="9" name="Text Box 3"/>
          <p:cNvSpPr txBox="1">
            <a:spLocks noChangeArrowheads="1"/>
          </p:cNvSpPr>
          <p:nvPr/>
        </p:nvSpPr>
        <p:spPr bwMode="auto">
          <a:xfrm>
            <a:off x="114300" y="1295400"/>
            <a:ext cx="8915400" cy="1569660"/>
          </a:xfrm>
          <a:prstGeom prst="rect">
            <a:avLst/>
          </a:prstGeom>
          <a:noFill/>
          <a:ln w="12700">
            <a:noFill/>
            <a:miter lim="800000"/>
            <a:headEnd/>
            <a:tailEnd/>
          </a:ln>
        </p:spPr>
        <p:txBody>
          <a:bodyPr wrap="square">
            <a:spAutoFit/>
          </a:bodyPr>
          <a:lstStyle/>
          <a:p>
            <a:pPr algn="ctr">
              <a:spcBef>
                <a:spcPct val="50000"/>
              </a:spcBef>
            </a:pPr>
            <a:r>
              <a:rPr lang="en-US" altLang="en-US" sz="2400" b="1" dirty="0">
                <a:solidFill>
                  <a:srgbClr val="244583"/>
                </a:solidFill>
                <a:ea typeface="ＭＳ Ｐゴシック" pitchFamily="-84" charset="-128"/>
              </a:rPr>
              <a:t>On Dec. 1, </a:t>
            </a:r>
            <a:r>
              <a:rPr lang="en-US" altLang="en-US" sz="2400" b="1" dirty="0" smtClean="0">
                <a:solidFill>
                  <a:srgbClr val="244583"/>
                </a:solidFill>
                <a:ea typeface="ＭＳ Ｐゴシック" pitchFamily="-84" charset="-128"/>
              </a:rPr>
              <a:t>2017, </a:t>
            </a:r>
            <a:r>
              <a:rPr lang="en-US" altLang="en-US" sz="2400" b="1" dirty="0">
                <a:solidFill>
                  <a:srgbClr val="244583"/>
                </a:solidFill>
                <a:ea typeface="ＭＳ Ｐゴシック" pitchFamily="-84" charset="-128"/>
              </a:rPr>
              <a:t>a dealer sells a car for $16,000 with a maximum one-year or 12,000 mile warranty covering parts. Past experience indicates warranty expenses average 4%  of a car’s selling price. </a:t>
            </a:r>
          </a:p>
        </p:txBody>
      </p:sp>
      <p:sp>
        <p:nvSpPr>
          <p:cNvPr id="12" name="Text Box 3"/>
          <p:cNvSpPr txBox="1">
            <a:spLocks noChangeArrowheads="1"/>
          </p:cNvSpPr>
          <p:nvPr/>
        </p:nvSpPr>
        <p:spPr bwMode="auto">
          <a:xfrm>
            <a:off x="114300" y="4038601"/>
            <a:ext cx="8915400" cy="830997"/>
          </a:xfrm>
          <a:prstGeom prst="rect">
            <a:avLst/>
          </a:prstGeom>
          <a:noFill/>
          <a:ln w="12700">
            <a:noFill/>
            <a:miter lim="800000"/>
            <a:headEnd/>
            <a:tailEnd/>
          </a:ln>
        </p:spPr>
        <p:txBody>
          <a:bodyPr wrap="square">
            <a:spAutoFit/>
          </a:bodyPr>
          <a:lstStyle/>
          <a:p>
            <a:pPr algn="ctr">
              <a:spcBef>
                <a:spcPct val="50000"/>
              </a:spcBef>
            </a:pPr>
            <a:r>
              <a:rPr lang="en-US" altLang="en-US" sz="2400" b="1" dirty="0">
                <a:solidFill>
                  <a:srgbClr val="244583"/>
                </a:solidFill>
                <a:ea typeface="ＭＳ Ｐゴシック" pitchFamily="-84" charset="-128"/>
              </a:rPr>
              <a:t>On Jan. 9, </a:t>
            </a:r>
            <a:r>
              <a:rPr lang="en-US" altLang="en-US" sz="2400" b="1" dirty="0" smtClean="0">
                <a:solidFill>
                  <a:srgbClr val="244583"/>
                </a:solidFill>
                <a:ea typeface="ＭＳ Ｐゴシック" pitchFamily="-84" charset="-128"/>
              </a:rPr>
              <a:t>2018, </a:t>
            </a:r>
            <a:r>
              <a:rPr lang="en-US" altLang="en-US" sz="2400" b="1" dirty="0">
                <a:solidFill>
                  <a:srgbClr val="244583"/>
                </a:solidFill>
                <a:ea typeface="ＭＳ Ｐゴシック" pitchFamily="-84" charset="-128"/>
              </a:rPr>
              <a:t>the customer returns the car for repairs.  The dealer replaces parts costing $200. </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Slide Number Placeholder 9"/>
          <p:cNvSpPr>
            <a:spLocks noGrp="1"/>
          </p:cNvSpPr>
          <p:nvPr>
            <p:ph type="sldNum" sz="quarter" idx="12"/>
          </p:nvPr>
        </p:nvSpPr>
        <p:spPr/>
        <p:txBody>
          <a:bodyPr/>
          <a:lstStyle/>
          <a:p>
            <a:pPr>
              <a:defRPr/>
            </a:pPr>
            <a:fld id="{C2AB13E1-0154-4F40-B4BA-A2EE81E096DB}" type="slidenum">
              <a:rPr lang="en-US" smtClean="0"/>
              <a:pPr>
                <a:defRPr/>
              </a:pPr>
              <a:t>43</a:t>
            </a:fld>
            <a:endParaRPr lang="en-US" dirty="0"/>
          </a:p>
        </p:txBody>
      </p:sp>
      <p:sp>
        <p:nvSpPr>
          <p:cNvPr id="11" name="Rounded Rectangle 10"/>
          <p:cNvSpPr/>
          <p:nvPr/>
        </p:nvSpPr>
        <p:spPr>
          <a:xfrm>
            <a:off x="138113" y="6553200"/>
            <a:ext cx="5881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sz="1100" dirty="0"/>
              <a:t>Account for estimated liabilities, including warranties and bonuses.</a:t>
            </a:r>
          </a:p>
        </p:txBody>
      </p:sp>
      <p:pic>
        <p:nvPicPr>
          <p:cNvPr id="4" name="Picture 3"/>
          <p:cNvPicPr>
            <a:picLocks noChangeAspect="1"/>
          </p:cNvPicPr>
          <p:nvPr/>
        </p:nvPicPr>
        <p:blipFill>
          <a:blip r:embed="rId3"/>
          <a:stretch>
            <a:fillRect/>
          </a:stretch>
        </p:blipFill>
        <p:spPr>
          <a:xfrm>
            <a:off x="838200" y="2933365"/>
            <a:ext cx="6912859" cy="769651"/>
          </a:xfrm>
          <a:prstGeom prst="rect">
            <a:avLst/>
          </a:prstGeom>
        </p:spPr>
      </p:pic>
      <p:pic>
        <p:nvPicPr>
          <p:cNvPr id="5" name="Picture 4"/>
          <p:cNvPicPr>
            <a:picLocks noChangeAspect="1"/>
          </p:cNvPicPr>
          <p:nvPr/>
        </p:nvPicPr>
        <p:blipFill>
          <a:blip r:embed="rId4"/>
          <a:stretch>
            <a:fillRect/>
          </a:stretch>
        </p:blipFill>
        <p:spPr>
          <a:xfrm>
            <a:off x="845916" y="5045124"/>
            <a:ext cx="6982143" cy="7460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200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11-3 Part 1</a:t>
            </a:r>
            <a:endParaRPr lang="en-US" sz="2400" b="1" dirty="0">
              <a:solidFill>
                <a:prstClr val="white"/>
              </a:solidFill>
            </a:endParaRPr>
          </a:p>
        </p:txBody>
      </p:sp>
      <p:sp>
        <p:nvSpPr>
          <p:cNvPr id="7" name="AutoShape 3"/>
          <p:cNvSpPr>
            <a:spLocks noChangeAspect="1" noChangeArrowheads="1" noTextEdit="1"/>
          </p:cNvSpPr>
          <p:nvPr/>
        </p:nvSpPr>
        <p:spPr bwMode="auto">
          <a:xfrm>
            <a:off x="790575" y="685800"/>
            <a:ext cx="75628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8" name="Rectangle 5"/>
          <p:cNvSpPr>
            <a:spLocks noChangeArrowheads="1"/>
          </p:cNvSpPr>
          <p:nvPr/>
        </p:nvSpPr>
        <p:spPr bwMode="auto">
          <a:xfrm>
            <a:off x="1163638" y="1730375"/>
            <a:ext cx="7189787"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9" name="Rectangle 6"/>
          <p:cNvSpPr>
            <a:spLocks noChangeArrowheads="1"/>
          </p:cNvSpPr>
          <p:nvPr/>
        </p:nvSpPr>
        <p:spPr bwMode="auto">
          <a:xfrm>
            <a:off x="6951663" y="1751013"/>
            <a:ext cx="484187"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Debit</a:t>
            </a:r>
            <a:endParaRPr lang="en-US" dirty="0" smtClean="0">
              <a:solidFill>
                <a:prstClr val="black"/>
              </a:solidFill>
            </a:endParaRPr>
          </a:p>
        </p:txBody>
      </p:sp>
      <p:sp>
        <p:nvSpPr>
          <p:cNvPr id="10" name="Rectangle 7"/>
          <p:cNvSpPr>
            <a:spLocks noChangeArrowheads="1"/>
          </p:cNvSpPr>
          <p:nvPr/>
        </p:nvSpPr>
        <p:spPr bwMode="auto">
          <a:xfrm>
            <a:off x="7718425" y="1751013"/>
            <a:ext cx="544513"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Credit</a:t>
            </a:r>
            <a:endParaRPr lang="en-US" dirty="0" smtClean="0">
              <a:solidFill>
                <a:prstClr val="black"/>
              </a:solidFill>
            </a:endParaRPr>
          </a:p>
        </p:txBody>
      </p:sp>
      <p:sp>
        <p:nvSpPr>
          <p:cNvPr id="11" name="Rectangle 8"/>
          <p:cNvSpPr>
            <a:spLocks noChangeArrowheads="1"/>
          </p:cNvSpPr>
          <p:nvPr/>
        </p:nvSpPr>
        <p:spPr bwMode="auto">
          <a:xfrm>
            <a:off x="1314450" y="1979613"/>
            <a:ext cx="5953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Weekly</a:t>
            </a:r>
            <a:endParaRPr lang="en-US" dirty="0" smtClean="0">
              <a:solidFill>
                <a:prstClr val="black"/>
              </a:solidFill>
            </a:endParaRPr>
          </a:p>
        </p:txBody>
      </p:sp>
      <p:sp>
        <p:nvSpPr>
          <p:cNvPr id="12" name="Rectangle 9"/>
          <p:cNvSpPr>
            <a:spLocks noChangeArrowheads="1"/>
          </p:cNvSpPr>
          <p:nvPr/>
        </p:nvSpPr>
        <p:spPr bwMode="auto">
          <a:xfrm>
            <a:off x="2051050" y="1979613"/>
            <a:ext cx="19558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Vacation benefits expense</a:t>
            </a:r>
            <a:endParaRPr lang="en-US" dirty="0" smtClean="0">
              <a:solidFill>
                <a:prstClr val="black"/>
              </a:solidFill>
            </a:endParaRPr>
          </a:p>
        </p:txBody>
      </p:sp>
      <p:sp>
        <p:nvSpPr>
          <p:cNvPr id="13" name="Rectangle 10"/>
          <p:cNvSpPr>
            <a:spLocks noChangeArrowheads="1"/>
          </p:cNvSpPr>
          <p:nvPr/>
        </p:nvSpPr>
        <p:spPr bwMode="auto">
          <a:xfrm>
            <a:off x="4875213" y="1979613"/>
            <a:ext cx="13001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($4,160 - $4,000)</a:t>
            </a:r>
            <a:endParaRPr lang="en-US" dirty="0" smtClean="0">
              <a:solidFill>
                <a:prstClr val="black"/>
              </a:solidFill>
            </a:endParaRPr>
          </a:p>
        </p:txBody>
      </p:sp>
      <p:sp>
        <p:nvSpPr>
          <p:cNvPr id="14" name="Rectangle 11"/>
          <p:cNvSpPr>
            <a:spLocks noChangeArrowheads="1"/>
          </p:cNvSpPr>
          <p:nvPr/>
        </p:nvSpPr>
        <p:spPr bwMode="auto">
          <a:xfrm>
            <a:off x="7194550" y="1979613"/>
            <a:ext cx="3333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160</a:t>
            </a:r>
            <a:endParaRPr lang="en-US" dirty="0" smtClean="0">
              <a:solidFill>
                <a:prstClr val="black"/>
              </a:solidFill>
            </a:endParaRPr>
          </a:p>
        </p:txBody>
      </p:sp>
      <p:sp>
        <p:nvSpPr>
          <p:cNvPr id="15" name="Rectangle 12"/>
          <p:cNvSpPr>
            <a:spLocks noChangeArrowheads="1"/>
          </p:cNvSpPr>
          <p:nvPr/>
        </p:nvSpPr>
        <p:spPr bwMode="auto">
          <a:xfrm>
            <a:off x="2363788" y="2185988"/>
            <a:ext cx="19065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Vacation benefits payable</a:t>
            </a:r>
            <a:endParaRPr lang="en-US" dirty="0" smtClean="0">
              <a:solidFill>
                <a:prstClr val="black"/>
              </a:solidFill>
            </a:endParaRPr>
          </a:p>
        </p:txBody>
      </p:sp>
      <p:sp>
        <p:nvSpPr>
          <p:cNvPr id="16" name="Rectangle 13"/>
          <p:cNvSpPr>
            <a:spLocks noChangeArrowheads="1"/>
          </p:cNvSpPr>
          <p:nvPr/>
        </p:nvSpPr>
        <p:spPr bwMode="auto">
          <a:xfrm>
            <a:off x="7989888" y="2185988"/>
            <a:ext cx="3333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160</a:t>
            </a:r>
            <a:endParaRPr lang="en-US" dirty="0" smtClean="0">
              <a:solidFill>
                <a:prstClr val="black"/>
              </a:solidFill>
            </a:endParaRPr>
          </a:p>
        </p:txBody>
      </p:sp>
      <p:sp>
        <p:nvSpPr>
          <p:cNvPr id="17" name="Rectangle 14"/>
          <p:cNvSpPr>
            <a:spLocks noChangeArrowheads="1"/>
          </p:cNvSpPr>
          <p:nvPr/>
        </p:nvSpPr>
        <p:spPr bwMode="auto">
          <a:xfrm>
            <a:off x="830263" y="706438"/>
            <a:ext cx="76882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A company’s salaried employees earn two weeks vacation per year. It pays  $208,000 in total employee </a:t>
            </a:r>
            <a:endParaRPr lang="en-US" dirty="0" smtClean="0">
              <a:solidFill>
                <a:prstClr val="black"/>
              </a:solidFill>
            </a:endParaRPr>
          </a:p>
        </p:txBody>
      </p:sp>
      <p:sp>
        <p:nvSpPr>
          <p:cNvPr id="18" name="Rectangle 15"/>
          <p:cNvSpPr>
            <a:spLocks noChangeArrowheads="1"/>
          </p:cNvSpPr>
          <p:nvPr/>
        </p:nvSpPr>
        <p:spPr bwMode="auto">
          <a:xfrm>
            <a:off x="830263" y="903288"/>
            <a:ext cx="7229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salaries for 52 weeks but its employees work only 50 weeks. This means its total weekly expense </a:t>
            </a:r>
            <a:endParaRPr lang="en-US" dirty="0" smtClean="0">
              <a:solidFill>
                <a:prstClr val="black"/>
              </a:solidFill>
            </a:endParaRPr>
          </a:p>
        </p:txBody>
      </p:sp>
      <p:sp>
        <p:nvSpPr>
          <p:cNvPr id="19" name="Rectangle 16"/>
          <p:cNvSpPr>
            <a:spLocks noChangeArrowheads="1"/>
          </p:cNvSpPr>
          <p:nvPr/>
        </p:nvSpPr>
        <p:spPr bwMode="auto">
          <a:xfrm>
            <a:off x="830263" y="1109663"/>
            <a:ext cx="66230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is $4,160 ($208,000 / 50 weeks) instead of the $4,000 cash paid weekly to the employees</a:t>
            </a:r>
            <a:endParaRPr lang="en-US" dirty="0" smtClean="0">
              <a:solidFill>
                <a:prstClr val="black"/>
              </a:solidFill>
            </a:endParaRPr>
          </a:p>
        </p:txBody>
      </p:sp>
      <p:sp>
        <p:nvSpPr>
          <p:cNvPr id="20" name="Rectangle 17"/>
          <p:cNvSpPr>
            <a:spLocks noChangeArrowheads="1"/>
          </p:cNvSpPr>
          <p:nvPr/>
        </p:nvSpPr>
        <p:spPr bwMode="auto">
          <a:xfrm>
            <a:off x="830263" y="1317625"/>
            <a:ext cx="6600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rPr>
              <a:t>($208,000 / 52 </a:t>
            </a:r>
            <a:r>
              <a:rPr lang="en-US" sz="1300" dirty="0" smtClean="0">
                <a:solidFill>
                  <a:srgbClr val="000000"/>
                </a:solidFill>
              </a:rPr>
              <a:t>weeks).  Record the company’s regular weekly vacation benefits expense.</a:t>
            </a:r>
            <a:endParaRPr lang="en-US" dirty="0" smtClean="0">
              <a:solidFill>
                <a:prstClr val="black"/>
              </a:solidFill>
            </a:endParaRPr>
          </a:p>
        </p:txBody>
      </p:sp>
      <p:sp>
        <p:nvSpPr>
          <p:cNvPr id="21" name="Rectangle 18"/>
          <p:cNvSpPr>
            <a:spLocks noChangeArrowheads="1"/>
          </p:cNvSpPr>
          <p:nvPr/>
        </p:nvSpPr>
        <p:spPr bwMode="auto">
          <a:xfrm>
            <a:off x="3775075" y="1751013"/>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General Journal</a:t>
            </a:r>
            <a:endParaRPr lang="en-US" dirty="0" smtClean="0">
              <a:solidFill>
                <a:prstClr val="black"/>
              </a:solidFill>
            </a:endParaRPr>
          </a:p>
        </p:txBody>
      </p:sp>
      <p:sp>
        <p:nvSpPr>
          <p:cNvPr id="23" name="Rectangle 19"/>
          <p:cNvSpPr>
            <a:spLocks noChangeArrowheads="1"/>
          </p:cNvSpPr>
          <p:nvPr/>
        </p:nvSpPr>
        <p:spPr bwMode="auto">
          <a:xfrm>
            <a:off x="1154113" y="172085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31" name="Line 20"/>
          <p:cNvSpPr>
            <a:spLocks noChangeShapeType="1"/>
          </p:cNvSpPr>
          <p:nvPr/>
        </p:nvSpPr>
        <p:spPr bwMode="auto">
          <a:xfrm>
            <a:off x="1960563" y="17414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26" name="Rectangle 21"/>
          <p:cNvSpPr>
            <a:spLocks noChangeArrowheads="1"/>
          </p:cNvSpPr>
          <p:nvPr/>
        </p:nvSpPr>
        <p:spPr bwMode="auto">
          <a:xfrm>
            <a:off x="1960563" y="174148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32" name="Line 22"/>
          <p:cNvSpPr>
            <a:spLocks noChangeShapeType="1"/>
          </p:cNvSpPr>
          <p:nvPr/>
        </p:nvSpPr>
        <p:spPr bwMode="auto">
          <a:xfrm>
            <a:off x="6750050" y="17414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33" name="Rectangle 23"/>
          <p:cNvSpPr>
            <a:spLocks noChangeArrowheads="1"/>
          </p:cNvSpPr>
          <p:nvPr/>
        </p:nvSpPr>
        <p:spPr bwMode="auto">
          <a:xfrm>
            <a:off x="6750050" y="174148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34" name="Line 24"/>
          <p:cNvSpPr>
            <a:spLocks noChangeShapeType="1"/>
          </p:cNvSpPr>
          <p:nvPr/>
        </p:nvSpPr>
        <p:spPr bwMode="auto">
          <a:xfrm>
            <a:off x="7546975" y="17414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35" name="Rectangle 25"/>
          <p:cNvSpPr>
            <a:spLocks noChangeArrowheads="1"/>
          </p:cNvSpPr>
          <p:nvPr/>
        </p:nvSpPr>
        <p:spPr bwMode="auto">
          <a:xfrm>
            <a:off x="7546975" y="174148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36" name="Rectangle 26"/>
          <p:cNvSpPr>
            <a:spLocks noChangeArrowheads="1"/>
          </p:cNvSpPr>
          <p:nvPr/>
        </p:nvSpPr>
        <p:spPr bwMode="auto">
          <a:xfrm>
            <a:off x="8332788" y="1741488"/>
            <a:ext cx="20637"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37" name="Line 27"/>
          <p:cNvSpPr>
            <a:spLocks noChangeShapeType="1"/>
          </p:cNvSpPr>
          <p:nvPr/>
        </p:nvSpPr>
        <p:spPr bwMode="auto">
          <a:xfrm>
            <a:off x="1163638" y="1968500"/>
            <a:ext cx="0" cy="62071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38" name="Rectangle 28"/>
          <p:cNvSpPr>
            <a:spLocks noChangeArrowheads="1"/>
          </p:cNvSpPr>
          <p:nvPr/>
        </p:nvSpPr>
        <p:spPr bwMode="auto">
          <a:xfrm>
            <a:off x="1163638" y="1968500"/>
            <a:ext cx="9525" cy="6207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39" name="Line 29"/>
          <p:cNvSpPr>
            <a:spLocks noChangeShapeType="1"/>
          </p:cNvSpPr>
          <p:nvPr/>
        </p:nvSpPr>
        <p:spPr bwMode="auto">
          <a:xfrm>
            <a:off x="1960563" y="1968500"/>
            <a:ext cx="0" cy="62071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40" name="Rectangle 30"/>
          <p:cNvSpPr>
            <a:spLocks noChangeArrowheads="1"/>
          </p:cNvSpPr>
          <p:nvPr/>
        </p:nvSpPr>
        <p:spPr bwMode="auto">
          <a:xfrm>
            <a:off x="1960563" y="1968500"/>
            <a:ext cx="9525" cy="6207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41" name="Line 31"/>
          <p:cNvSpPr>
            <a:spLocks noChangeShapeType="1"/>
          </p:cNvSpPr>
          <p:nvPr/>
        </p:nvSpPr>
        <p:spPr bwMode="auto">
          <a:xfrm>
            <a:off x="6750050" y="1968500"/>
            <a:ext cx="0" cy="62071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42" name="Rectangle 32"/>
          <p:cNvSpPr>
            <a:spLocks noChangeArrowheads="1"/>
          </p:cNvSpPr>
          <p:nvPr/>
        </p:nvSpPr>
        <p:spPr bwMode="auto">
          <a:xfrm>
            <a:off x="6750050" y="1968500"/>
            <a:ext cx="9525" cy="6207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43" name="Line 33"/>
          <p:cNvSpPr>
            <a:spLocks noChangeShapeType="1"/>
          </p:cNvSpPr>
          <p:nvPr/>
        </p:nvSpPr>
        <p:spPr bwMode="auto">
          <a:xfrm>
            <a:off x="7546975" y="1968500"/>
            <a:ext cx="0" cy="62071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44" name="Rectangle 34"/>
          <p:cNvSpPr>
            <a:spLocks noChangeArrowheads="1"/>
          </p:cNvSpPr>
          <p:nvPr/>
        </p:nvSpPr>
        <p:spPr bwMode="auto">
          <a:xfrm>
            <a:off x="7546975" y="1968500"/>
            <a:ext cx="9525" cy="6207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45" name="Line 35"/>
          <p:cNvSpPr>
            <a:spLocks noChangeShapeType="1"/>
          </p:cNvSpPr>
          <p:nvPr/>
        </p:nvSpPr>
        <p:spPr bwMode="auto">
          <a:xfrm>
            <a:off x="8343900" y="1968500"/>
            <a:ext cx="0" cy="62071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46" name="Rectangle 36"/>
          <p:cNvSpPr>
            <a:spLocks noChangeArrowheads="1"/>
          </p:cNvSpPr>
          <p:nvPr/>
        </p:nvSpPr>
        <p:spPr bwMode="auto">
          <a:xfrm>
            <a:off x="8343900" y="1968500"/>
            <a:ext cx="9525" cy="6207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47" name="Rectangle 37"/>
          <p:cNvSpPr>
            <a:spLocks noChangeArrowheads="1"/>
          </p:cNvSpPr>
          <p:nvPr/>
        </p:nvSpPr>
        <p:spPr bwMode="auto">
          <a:xfrm>
            <a:off x="1173163" y="1720850"/>
            <a:ext cx="7180262"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48" name="Rectangle 38"/>
          <p:cNvSpPr>
            <a:spLocks noChangeArrowheads="1"/>
          </p:cNvSpPr>
          <p:nvPr/>
        </p:nvSpPr>
        <p:spPr bwMode="auto">
          <a:xfrm>
            <a:off x="1173163" y="1947863"/>
            <a:ext cx="718026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49" name="Line 39"/>
          <p:cNvSpPr>
            <a:spLocks noChangeShapeType="1"/>
          </p:cNvSpPr>
          <p:nvPr/>
        </p:nvSpPr>
        <p:spPr bwMode="auto">
          <a:xfrm>
            <a:off x="1173163" y="216535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50" name="Rectangle 40"/>
          <p:cNvSpPr>
            <a:spLocks noChangeArrowheads="1"/>
          </p:cNvSpPr>
          <p:nvPr/>
        </p:nvSpPr>
        <p:spPr bwMode="auto">
          <a:xfrm>
            <a:off x="1173163" y="2165350"/>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51" name="Line 41"/>
          <p:cNvSpPr>
            <a:spLocks noChangeShapeType="1"/>
          </p:cNvSpPr>
          <p:nvPr/>
        </p:nvSpPr>
        <p:spPr bwMode="auto">
          <a:xfrm>
            <a:off x="1173163" y="237172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52" name="Rectangle 42"/>
          <p:cNvSpPr>
            <a:spLocks noChangeArrowheads="1"/>
          </p:cNvSpPr>
          <p:nvPr/>
        </p:nvSpPr>
        <p:spPr bwMode="auto">
          <a:xfrm>
            <a:off x="1173163" y="2371725"/>
            <a:ext cx="718026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253" name="Line 43"/>
          <p:cNvSpPr>
            <a:spLocks noChangeShapeType="1"/>
          </p:cNvSpPr>
          <p:nvPr/>
        </p:nvSpPr>
        <p:spPr bwMode="auto">
          <a:xfrm>
            <a:off x="1173163" y="2579688"/>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271" name="Rectangle 44"/>
          <p:cNvSpPr>
            <a:spLocks noChangeArrowheads="1"/>
          </p:cNvSpPr>
          <p:nvPr/>
        </p:nvSpPr>
        <p:spPr bwMode="auto">
          <a:xfrm>
            <a:off x="1173163" y="2579688"/>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93" name="Rounded Rectangle 92"/>
          <p:cNvSpPr/>
          <p:nvPr/>
        </p:nvSpPr>
        <p:spPr>
          <a:xfrm>
            <a:off x="1759707" y="2895600"/>
            <a:ext cx="5300735"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n w="10160">
                  <a:solidFill>
                    <a:srgbClr val="4BACC6"/>
                  </a:solidFill>
                  <a:prstDash val="solid"/>
                </a:ln>
                <a:solidFill>
                  <a:srgbClr val="FFFFFF"/>
                </a:solidFill>
              </a:rPr>
              <a:t>Expense recognition principle</a:t>
            </a:r>
          </a:p>
          <a:p>
            <a:pPr algn="ctr" fontAlgn="auto">
              <a:spcBef>
                <a:spcPts val="0"/>
              </a:spcBef>
              <a:spcAft>
                <a:spcPts val="0"/>
              </a:spcAft>
              <a:defRPr/>
            </a:pPr>
            <a:r>
              <a:rPr lang="en-US" sz="2000" b="1" dirty="0">
                <a:ln w="10160">
                  <a:solidFill>
                    <a:srgbClr val="4BACC6"/>
                  </a:solidFill>
                  <a:prstDash val="solid"/>
                </a:ln>
                <a:solidFill>
                  <a:srgbClr val="FFFFFF"/>
                </a:solidFill>
              </a:rPr>
              <a:t>Expense is recognized in the same period as the revenue it helped generate.</a:t>
            </a:r>
            <a:endParaRPr lang="en-US" dirty="0">
              <a:solidFill>
                <a:prstClr val="white"/>
              </a:solidFill>
            </a:endParaRPr>
          </a:p>
        </p:txBody>
      </p:sp>
      <p:sp>
        <p:nvSpPr>
          <p:cNvPr id="46" name="Slide Number Placeholder 45"/>
          <p:cNvSpPr>
            <a:spLocks noGrp="1"/>
          </p:cNvSpPr>
          <p:nvPr>
            <p:ph type="sldNum" sz="quarter" idx="12"/>
          </p:nvPr>
        </p:nvSpPr>
        <p:spPr/>
        <p:txBody>
          <a:bodyPr/>
          <a:lstStyle/>
          <a:p>
            <a:pPr>
              <a:defRPr/>
            </a:pPr>
            <a:fld id="{FD9DAF71-30E9-424E-96BF-80D28EFA0C7C}" type="slidenum">
              <a:rPr lang="en-US" smtClean="0"/>
              <a:pPr>
                <a:defRPr/>
              </a:pPr>
              <a:t>44</a:t>
            </a:fld>
            <a:endParaRPr lang="en-US" dirty="0"/>
          </a:p>
        </p:txBody>
      </p:sp>
      <p:sp>
        <p:nvSpPr>
          <p:cNvPr id="50" name="Rounded Rectangle 49"/>
          <p:cNvSpPr/>
          <p:nvPr/>
        </p:nvSpPr>
        <p:spPr>
          <a:xfrm>
            <a:off x="138113" y="6553200"/>
            <a:ext cx="5881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sz="1100" dirty="0"/>
              <a:t>Account for estimated liabilities, including warranties and bonuses.</a:t>
            </a:r>
          </a:p>
        </p:txBody>
      </p:sp>
      <p:sp>
        <p:nvSpPr>
          <p:cNvPr id="51" name="Rounded Rectangle 50"/>
          <p:cNvSpPr/>
          <p:nvPr/>
        </p:nvSpPr>
        <p:spPr>
          <a:xfrm>
            <a:off x="154827" y="6253525"/>
            <a:ext cx="4586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a:t>Explain how to account for contingent liabilities.</a:t>
            </a:r>
          </a:p>
        </p:txBody>
      </p:sp>
    </p:spTree>
    <p:extLst>
      <p:ext uri="{BB962C8B-B14F-4D97-AF65-F5344CB8AC3E}">
        <p14:creationId xmlns:p14="http://schemas.microsoft.com/office/powerpoint/2010/main" val="337990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6"/>
                                        </p:tgtEl>
                                        <p:attrNameLst>
                                          <p:attrName>style.visibility</p:attrName>
                                        </p:attrNameLst>
                                      </p:cBhvr>
                                      <p:to>
                                        <p:strVal val="visible"/>
                                      </p:to>
                                    </p:set>
                                    <p:animEffect transition="in" filter="fade">
                                      <p:cBhvr>
                                        <p:cTn id="28" dur="500"/>
                                        <p:tgtEl>
                                          <p:spTgt spid="226"/>
                                        </p:tgtEl>
                                      </p:cBhvr>
                                    </p:animEffect>
                                  </p:childTnLst>
                                </p:cTn>
                              </p:par>
                              <p:par>
                                <p:cTn id="29" presetID="10" presetClass="entr" presetSubtype="0" fill="hold" nodeType="withEffect">
                                  <p:stCondLst>
                                    <p:cond delay="0"/>
                                  </p:stCondLst>
                                  <p:childTnLst>
                                    <p:set>
                                      <p:cBhvr>
                                        <p:cTn id="30" dur="1" fill="hold">
                                          <p:stCondLst>
                                            <p:cond delay="0"/>
                                          </p:stCondLst>
                                        </p:cTn>
                                        <p:tgtEl>
                                          <p:spTgt spid="232"/>
                                        </p:tgtEl>
                                        <p:attrNameLst>
                                          <p:attrName>style.visibility</p:attrName>
                                        </p:attrNameLst>
                                      </p:cBhvr>
                                      <p:to>
                                        <p:strVal val="visible"/>
                                      </p:to>
                                    </p:set>
                                    <p:animEffect transition="in" filter="fade">
                                      <p:cBhvr>
                                        <p:cTn id="31" dur="500"/>
                                        <p:tgtEl>
                                          <p:spTgt spid="2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3"/>
                                        </p:tgtEl>
                                        <p:attrNameLst>
                                          <p:attrName>style.visibility</p:attrName>
                                        </p:attrNameLst>
                                      </p:cBhvr>
                                      <p:to>
                                        <p:strVal val="visible"/>
                                      </p:to>
                                    </p:set>
                                    <p:animEffect transition="in" filter="fade">
                                      <p:cBhvr>
                                        <p:cTn id="34" dur="500"/>
                                        <p:tgtEl>
                                          <p:spTgt spid="233"/>
                                        </p:tgtEl>
                                      </p:cBhvr>
                                    </p:animEffect>
                                  </p:childTnLst>
                                </p:cTn>
                              </p:par>
                              <p:par>
                                <p:cTn id="35" presetID="10" presetClass="entr" presetSubtype="0" fill="hold" nodeType="withEffect">
                                  <p:stCondLst>
                                    <p:cond delay="0"/>
                                  </p:stCondLst>
                                  <p:childTnLst>
                                    <p:set>
                                      <p:cBhvr>
                                        <p:cTn id="36" dur="1" fill="hold">
                                          <p:stCondLst>
                                            <p:cond delay="0"/>
                                          </p:stCondLst>
                                        </p:cTn>
                                        <p:tgtEl>
                                          <p:spTgt spid="234"/>
                                        </p:tgtEl>
                                        <p:attrNameLst>
                                          <p:attrName>style.visibility</p:attrName>
                                        </p:attrNameLst>
                                      </p:cBhvr>
                                      <p:to>
                                        <p:strVal val="visible"/>
                                      </p:to>
                                    </p:set>
                                    <p:animEffect transition="in" filter="fade">
                                      <p:cBhvr>
                                        <p:cTn id="37" dur="500"/>
                                        <p:tgtEl>
                                          <p:spTgt spid="2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5"/>
                                        </p:tgtEl>
                                        <p:attrNameLst>
                                          <p:attrName>style.visibility</p:attrName>
                                        </p:attrNameLst>
                                      </p:cBhvr>
                                      <p:to>
                                        <p:strVal val="visible"/>
                                      </p:to>
                                    </p:set>
                                    <p:animEffect transition="in" filter="fade">
                                      <p:cBhvr>
                                        <p:cTn id="40" dur="500"/>
                                        <p:tgtEl>
                                          <p:spTgt spid="23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6"/>
                                        </p:tgtEl>
                                        <p:attrNameLst>
                                          <p:attrName>style.visibility</p:attrName>
                                        </p:attrNameLst>
                                      </p:cBhvr>
                                      <p:to>
                                        <p:strVal val="visible"/>
                                      </p:to>
                                    </p:set>
                                    <p:animEffect transition="in" filter="fade">
                                      <p:cBhvr>
                                        <p:cTn id="43" dur="500"/>
                                        <p:tgtEl>
                                          <p:spTgt spid="236"/>
                                        </p:tgtEl>
                                      </p:cBhvr>
                                    </p:animEffect>
                                  </p:childTnLst>
                                </p:cTn>
                              </p:par>
                              <p:par>
                                <p:cTn id="44" presetID="10" presetClass="entr" presetSubtype="0" fill="hold" nodeType="withEffect">
                                  <p:stCondLst>
                                    <p:cond delay="0"/>
                                  </p:stCondLst>
                                  <p:childTnLst>
                                    <p:set>
                                      <p:cBhvr>
                                        <p:cTn id="45" dur="1" fill="hold">
                                          <p:stCondLst>
                                            <p:cond delay="0"/>
                                          </p:stCondLst>
                                        </p:cTn>
                                        <p:tgtEl>
                                          <p:spTgt spid="237"/>
                                        </p:tgtEl>
                                        <p:attrNameLst>
                                          <p:attrName>style.visibility</p:attrName>
                                        </p:attrNameLst>
                                      </p:cBhvr>
                                      <p:to>
                                        <p:strVal val="visible"/>
                                      </p:to>
                                    </p:set>
                                    <p:animEffect transition="in" filter="fade">
                                      <p:cBhvr>
                                        <p:cTn id="46" dur="500"/>
                                        <p:tgtEl>
                                          <p:spTgt spid="23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8"/>
                                        </p:tgtEl>
                                        <p:attrNameLst>
                                          <p:attrName>style.visibility</p:attrName>
                                        </p:attrNameLst>
                                      </p:cBhvr>
                                      <p:to>
                                        <p:strVal val="visible"/>
                                      </p:to>
                                    </p:set>
                                    <p:animEffect transition="in" filter="fade">
                                      <p:cBhvr>
                                        <p:cTn id="49" dur="500"/>
                                        <p:tgtEl>
                                          <p:spTgt spid="238"/>
                                        </p:tgtEl>
                                      </p:cBhvr>
                                    </p:animEffect>
                                  </p:childTnLst>
                                </p:cTn>
                              </p:par>
                              <p:par>
                                <p:cTn id="50" presetID="10" presetClass="entr" presetSubtype="0" fill="hold" nodeType="withEffect">
                                  <p:stCondLst>
                                    <p:cond delay="0"/>
                                  </p:stCondLst>
                                  <p:childTnLst>
                                    <p:set>
                                      <p:cBhvr>
                                        <p:cTn id="51" dur="1" fill="hold">
                                          <p:stCondLst>
                                            <p:cond delay="0"/>
                                          </p:stCondLst>
                                        </p:cTn>
                                        <p:tgtEl>
                                          <p:spTgt spid="239"/>
                                        </p:tgtEl>
                                        <p:attrNameLst>
                                          <p:attrName>style.visibility</p:attrName>
                                        </p:attrNameLst>
                                      </p:cBhvr>
                                      <p:to>
                                        <p:strVal val="visible"/>
                                      </p:to>
                                    </p:set>
                                    <p:animEffect transition="in" filter="fade">
                                      <p:cBhvr>
                                        <p:cTn id="52" dur="500"/>
                                        <p:tgtEl>
                                          <p:spTgt spid="23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0"/>
                                        </p:tgtEl>
                                        <p:attrNameLst>
                                          <p:attrName>style.visibility</p:attrName>
                                        </p:attrNameLst>
                                      </p:cBhvr>
                                      <p:to>
                                        <p:strVal val="visible"/>
                                      </p:to>
                                    </p:set>
                                    <p:animEffect transition="in" filter="fade">
                                      <p:cBhvr>
                                        <p:cTn id="55" dur="500"/>
                                        <p:tgtEl>
                                          <p:spTgt spid="240"/>
                                        </p:tgtEl>
                                      </p:cBhvr>
                                    </p:animEffect>
                                  </p:childTnLst>
                                </p:cTn>
                              </p:par>
                              <p:par>
                                <p:cTn id="56" presetID="10" presetClass="entr" presetSubtype="0" fill="hold" nodeType="withEffect">
                                  <p:stCondLst>
                                    <p:cond delay="0"/>
                                  </p:stCondLst>
                                  <p:childTnLst>
                                    <p:set>
                                      <p:cBhvr>
                                        <p:cTn id="57" dur="1" fill="hold">
                                          <p:stCondLst>
                                            <p:cond delay="0"/>
                                          </p:stCondLst>
                                        </p:cTn>
                                        <p:tgtEl>
                                          <p:spTgt spid="241"/>
                                        </p:tgtEl>
                                        <p:attrNameLst>
                                          <p:attrName>style.visibility</p:attrName>
                                        </p:attrNameLst>
                                      </p:cBhvr>
                                      <p:to>
                                        <p:strVal val="visible"/>
                                      </p:to>
                                    </p:set>
                                    <p:animEffect transition="in" filter="fade">
                                      <p:cBhvr>
                                        <p:cTn id="58" dur="500"/>
                                        <p:tgtEl>
                                          <p:spTgt spid="24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42"/>
                                        </p:tgtEl>
                                        <p:attrNameLst>
                                          <p:attrName>style.visibility</p:attrName>
                                        </p:attrNameLst>
                                      </p:cBhvr>
                                      <p:to>
                                        <p:strVal val="visible"/>
                                      </p:to>
                                    </p:set>
                                    <p:animEffect transition="in" filter="fade">
                                      <p:cBhvr>
                                        <p:cTn id="61" dur="500"/>
                                        <p:tgtEl>
                                          <p:spTgt spid="242"/>
                                        </p:tgtEl>
                                      </p:cBhvr>
                                    </p:animEffect>
                                  </p:childTnLst>
                                </p:cTn>
                              </p:par>
                              <p:par>
                                <p:cTn id="62" presetID="10" presetClass="entr" presetSubtype="0" fill="hold" nodeType="withEffect">
                                  <p:stCondLst>
                                    <p:cond delay="0"/>
                                  </p:stCondLst>
                                  <p:childTnLst>
                                    <p:set>
                                      <p:cBhvr>
                                        <p:cTn id="63" dur="1" fill="hold">
                                          <p:stCondLst>
                                            <p:cond delay="0"/>
                                          </p:stCondLst>
                                        </p:cTn>
                                        <p:tgtEl>
                                          <p:spTgt spid="243"/>
                                        </p:tgtEl>
                                        <p:attrNameLst>
                                          <p:attrName>style.visibility</p:attrName>
                                        </p:attrNameLst>
                                      </p:cBhvr>
                                      <p:to>
                                        <p:strVal val="visible"/>
                                      </p:to>
                                    </p:set>
                                    <p:animEffect transition="in" filter="fade">
                                      <p:cBhvr>
                                        <p:cTn id="64" dur="500"/>
                                        <p:tgtEl>
                                          <p:spTgt spid="24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4"/>
                                        </p:tgtEl>
                                        <p:attrNameLst>
                                          <p:attrName>style.visibility</p:attrName>
                                        </p:attrNameLst>
                                      </p:cBhvr>
                                      <p:to>
                                        <p:strVal val="visible"/>
                                      </p:to>
                                    </p:set>
                                    <p:animEffect transition="in" filter="fade">
                                      <p:cBhvr>
                                        <p:cTn id="67" dur="500"/>
                                        <p:tgtEl>
                                          <p:spTgt spid="244"/>
                                        </p:tgtEl>
                                      </p:cBhvr>
                                    </p:animEffect>
                                  </p:childTnLst>
                                </p:cTn>
                              </p:par>
                              <p:par>
                                <p:cTn id="68" presetID="10" presetClass="entr" presetSubtype="0" fill="hold" nodeType="withEffect">
                                  <p:stCondLst>
                                    <p:cond delay="0"/>
                                  </p:stCondLst>
                                  <p:childTnLst>
                                    <p:set>
                                      <p:cBhvr>
                                        <p:cTn id="69" dur="1" fill="hold">
                                          <p:stCondLst>
                                            <p:cond delay="0"/>
                                          </p:stCondLst>
                                        </p:cTn>
                                        <p:tgtEl>
                                          <p:spTgt spid="245"/>
                                        </p:tgtEl>
                                        <p:attrNameLst>
                                          <p:attrName>style.visibility</p:attrName>
                                        </p:attrNameLst>
                                      </p:cBhvr>
                                      <p:to>
                                        <p:strVal val="visible"/>
                                      </p:to>
                                    </p:set>
                                    <p:animEffect transition="in" filter="fade">
                                      <p:cBhvr>
                                        <p:cTn id="70" dur="500"/>
                                        <p:tgtEl>
                                          <p:spTgt spid="24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46"/>
                                        </p:tgtEl>
                                        <p:attrNameLst>
                                          <p:attrName>style.visibility</p:attrName>
                                        </p:attrNameLst>
                                      </p:cBhvr>
                                      <p:to>
                                        <p:strVal val="visible"/>
                                      </p:to>
                                    </p:set>
                                    <p:animEffect transition="in" filter="fade">
                                      <p:cBhvr>
                                        <p:cTn id="73" dur="500"/>
                                        <p:tgtEl>
                                          <p:spTgt spid="24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47"/>
                                        </p:tgtEl>
                                        <p:attrNameLst>
                                          <p:attrName>style.visibility</p:attrName>
                                        </p:attrNameLst>
                                      </p:cBhvr>
                                      <p:to>
                                        <p:strVal val="visible"/>
                                      </p:to>
                                    </p:set>
                                    <p:animEffect transition="in" filter="fade">
                                      <p:cBhvr>
                                        <p:cTn id="76" dur="500"/>
                                        <p:tgtEl>
                                          <p:spTgt spid="24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48"/>
                                        </p:tgtEl>
                                        <p:attrNameLst>
                                          <p:attrName>style.visibility</p:attrName>
                                        </p:attrNameLst>
                                      </p:cBhvr>
                                      <p:to>
                                        <p:strVal val="visible"/>
                                      </p:to>
                                    </p:set>
                                    <p:animEffect transition="in" filter="fade">
                                      <p:cBhvr>
                                        <p:cTn id="79" dur="500"/>
                                        <p:tgtEl>
                                          <p:spTgt spid="248"/>
                                        </p:tgtEl>
                                      </p:cBhvr>
                                    </p:animEffect>
                                  </p:childTnLst>
                                </p:cTn>
                              </p:par>
                              <p:par>
                                <p:cTn id="80" presetID="10" presetClass="entr" presetSubtype="0" fill="hold" nodeType="withEffect">
                                  <p:stCondLst>
                                    <p:cond delay="0"/>
                                  </p:stCondLst>
                                  <p:childTnLst>
                                    <p:set>
                                      <p:cBhvr>
                                        <p:cTn id="81" dur="1" fill="hold">
                                          <p:stCondLst>
                                            <p:cond delay="0"/>
                                          </p:stCondLst>
                                        </p:cTn>
                                        <p:tgtEl>
                                          <p:spTgt spid="249"/>
                                        </p:tgtEl>
                                        <p:attrNameLst>
                                          <p:attrName>style.visibility</p:attrName>
                                        </p:attrNameLst>
                                      </p:cBhvr>
                                      <p:to>
                                        <p:strVal val="visible"/>
                                      </p:to>
                                    </p:set>
                                    <p:animEffect transition="in" filter="fade">
                                      <p:cBhvr>
                                        <p:cTn id="82" dur="500"/>
                                        <p:tgtEl>
                                          <p:spTgt spid="24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50"/>
                                        </p:tgtEl>
                                        <p:attrNameLst>
                                          <p:attrName>style.visibility</p:attrName>
                                        </p:attrNameLst>
                                      </p:cBhvr>
                                      <p:to>
                                        <p:strVal val="visible"/>
                                      </p:to>
                                    </p:set>
                                    <p:animEffect transition="in" filter="fade">
                                      <p:cBhvr>
                                        <p:cTn id="85" dur="500"/>
                                        <p:tgtEl>
                                          <p:spTgt spid="250"/>
                                        </p:tgtEl>
                                      </p:cBhvr>
                                    </p:animEffect>
                                  </p:childTnLst>
                                </p:cTn>
                              </p:par>
                              <p:par>
                                <p:cTn id="86" presetID="10" presetClass="entr" presetSubtype="0" fill="hold" nodeType="withEffect">
                                  <p:stCondLst>
                                    <p:cond delay="0"/>
                                  </p:stCondLst>
                                  <p:childTnLst>
                                    <p:set>
                                      <p:cBhvr>
                                        <p:cTn id="87" dur="1" fill="hold">
                                          <p:stCondLst>
                                            <p:cond delay="0"/>
                                          </p:stCondLst>
                                        </p:cTn>
                                        <p:tgtEl>
                                          <p:spTgt spid="251"/>
                                        </p:tgtEl>
                                        <p:attrNameLst>
                                          <p:attrName>style.visibility</p:attrName>
                                        </p:attrNameLst>
                                      </p:cBhvr>
                                      <p:to>
                                        <p:strVal val="visible"/>
                                      </p:to>
                                    </p:set>
                                    <p:animEffect transition="in" filter="fade">
                                      <p:cBhvr>
                                        <p:cTn id="88" dur="500"/>
                                        <p:tgtEl>
                                          <p:spTgt spid="25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52"/>
                                        </p:tgtEl>
                                        <p:attrNameLst>
                                          <p:attrName>style.visibility</p:attrName>
                                        </p:attrNameLst>
                                      </p:cBhvr>
                                      <p:to>
                                        <p:strVal val="visible"/>
                                      </p:to>
                                    </p:set>
                                    <p:animEffect transition="in" filter="fade">
                                      <p:cBhvr>
                                        <p:cTn id="91" dur="500"/>
                                        <p:tgtEl>
                                          <p:spTgt spid="252"/>
                                        </p:tgtEl>
                                      </p:cBhvr>
                                    </p:animEffect>
                                  </p:childTnLst>
                                </p:cTn>
                              </p:par>
                              <p:par>
                                <p:cTn id="92" presetID="10" presetClass="entr" presetSubtype="0" fill="hold" nodeType="withEffect">
                                  <p:stCondLst>
                                    <p:cond delay="0"/>
                                  </p:stCondLst>
                                  <p:childTnLst>
                                    <p:set>
                                      <p:cBhvr>
                                        <p:cTn id="93" dur="1" fill="hold">
                                          <p:stCondLst>
                                            <p:cond delay="0"/>
                                          </p:stCondLst>
                                        </p:cTn>
                                        <p:tgtEl>
                                          <p:spTgt spid="253"/>
                                        </p:tgtEl>
                                        <p:attrNameLst>
                                          <p:attrName>style.visibility</p:attrName>
                                        </p:attrNameLst>
                                      </p:cBhvr>
                                      <p:to>
                                        <p:strVal val="visible"/>
                                      </p:to>
                                    </p:set>
                                    <p:animEffect transition="in" filter="fade">
                                      <p:cBhvr>
                                        <p:cTn id="94" dur="500"/>
                                        <p:tgtEl>
                                          <p:spTgt spid="25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71"/>
                                        </p:tgtEl>
                                        <p:attrNameLst>
                                          <p:attrName>style.visibility</p:attrName>
                                        </p:attrNameLst>
                                      </p:cBhvr>
                                      <p:to>
                                        <p:strVal val="visible"/>
                                      </p:to>
                                    </p:set>
                                    <p:animEffect transition="in" filter="fade">
                                      <p:cBhvr>
                                        <p:cTn id="97" dur="500"/>
                                        <p:tgtEl>
                                          <p:spTgt spid="271"/>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fade">
                                      <p:cBhvr>
                                        <p:cTn id="100" dur="500"/>
                                        <p:tgtEl>
                                          <p:spTgt spid="12"/>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5"/>
                                        </p:tgtEl>
                                        <p:attrNameLst>
                                          <p:attrName>style.visibility</p:attrName>
                                        </p:attrNameLst>
                                      </p:cBhvr>
                                      <p:to>
                                        <p:strVal val="visible"/>
                                      </p:to>
                                    </p:set>
                                    <p:animEffect transition="in" filter="fade">
                                      <p:cBhvr>
                                        <p:cTn id="103" dur="500"/>
                                        <p:tgtEl>
                                          <p:spTgt spid="1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3"/>
                                        </p:tgtEl>
                                        <p:attrNameLst>
                                          <p:attrName>style.visibility</p:attrName>
                                        </p:attrNameLst>
                                      </p:cBhvr>
                                      <p:to>
                                        <p:strVal val="visible"/>
                                      </p:to>
                                    </p:set>
                                    <p:animEffect transition="in" filter="fade">
                                      <p:cBhvr>
                                        <p:cTn id="106" dur="500"/>
                                        <p:tgtEl>
                                          <p:spTgt spid="13"/>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4"/>
                                        </p:tgtEl>
                                        <p:attrNameLst>
                                          <p:attrName>style.visibility</p:attrName>
                                        </p:attrNameLst>
                                      </p:cBhvr>
                                      <p:to>
                                        <p:strVal val="visible"/>
                                      </p:to>
                                    </p:set>
                                    <p:animEffect transition="in" filter="fade">
                                      <p:cBhvr>
                                        <p:cTn id="109" dur="500"/>
                                        <p:tgtEl>
                                          <p:spTgt spid="14"/>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6"/>
                                        </p:tgtEl>
                                        <p:attrNameLst>
                                          <p:attrName>style.visibility</p:attrName>
                                        </p:attrNameLst>
                                      </p:cBhvr>
                                      <p:to>
                                        <p:strVal val="visible"/>
                                      </p:to>
                                    </p:set>
                                    <p:animEffect transition="in" filter="fade">
                                      <p:cBhvr>
                                        <p:cTn id="112" dur="500"/>
                                        <p:tgtEl>
                                          <p:spTgt spid="16"/>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93"/>
                                        </p:tgtEl>
                                        <p:attrNameLst>
                                          <p:attrName>style.visibility</p:attrName>
                                        </p:attrNameLst>
                                      </p:cBhvr>
                                      <p:to>
                                        <p:strVal val="visible"/>
                                      </p:to>
                                    </p:set>
                                    <p:animEffect transition="in" filter="fade">
                                      <p:cBhvr>
                                        <p:cTn id="11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P spid="13" grpId="0"/>
      <p:bldP spid="14" grpId="0"/>
      <p:bldP spid="15" grpId="0"/>
      <p:bldP spid="16" grpId="0"/>
      <p:bldP spid="21" grpId="0"/>
      <p:bldP spid="23" grpId="0" animBg="1"/>
      <p:bldP spid="226" grpId="0" animBg="1"/>
      <p:bldP spid="233" grpId="0" animBg="1"/>
      <p:bldP spid="235" grpId="0" animBg="1"/>
      <p:bldP spid="236" grpId="0" animBg="1"/>
      <p:bldP spid="238" grpId="0" animBg="1"/>
      <p:bldP spid="240" grpId="0" animBg="1"/>
      <p:bldP spid="242" grpId="0" animBg="1"/>
      <p:bldP spid="244" grpId="0" animBg="1"/>
      <p:bldP spid="246" grpId="0" animBg="1"/>
      <p:bldP spid="247" grpId="0" animBg="1"/>
      <p:bldP spid="248" grpId="0" animBg="1"/>
      <p:bldP spid="250" grpId="0" animBg="1"/>
      <p:bldP spid="252" grpId="0" animBg="1"/>
      <p:bldP spid="27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11-3 Part 2</a:t>
            </a:r>
            <a:endParaRPr lang="en-US" sz="2400" b="1" dirty="0">
              <a:solidFill>
                <a:prstClr val="white"/>
              </a:solidFill>
            </a:endParaRPr>
          </a:p>
        </p:txBody>
      </p:sp>
      <p:sp>
        <p:nvSpPr>
          <p:cNvPr id="70" name="Rectangle 5"/>
          <p:cNvSpPr>
            <a:spLocks noChangeArrowheads="1"/>
          </p:cNvSpPr>
          <p:nvPr/>
        </p:nvSpPr>
        <p:spPr bwMode="auto">
          <a:xfrm>
            <a:off x="1222886" y="2232326"/>
            <a:ext cx="7189787"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71" name="Rectangle 14"/>
          <p:cNvSpPr>
            <a:spLocks noChangeArrowheads="1"/>
          </p:cNvSpPr>
          <p:nvPr/>
        </p:nvSpPr>
        <p:spPr bwMode="auto">
          <a:xfrm>
            <a:off x="7010911" y="2252963"/>
            <a:ext cx="4841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Debit</a:t>
            </a:r>
            <a:endParaRPr lang="en-US" dirty="0" smtClean="0">
              <a:solidFill>
                <a:prstClr val="black"/>
              </a:solidFill>
            </a:endParaRPr>
          </a:p>
        </p:txBody>
      </p:sp>
      <p:sp>
        <p:nvSpPr>
          <p:cNvPr id="72" name="Rectangle 15"/>
          <p:cNvSpPr>
            <a:spLocks noChangeArrowheads="1"/>
          </p:cNvSpPr>
          <p:nvPr/>
        </p:nvSpPr>
        <p:spPr bwMode="auto">
          <a:xfrm>
            <a:off x="7777673" y="2252963"/>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Credit</a:t>
            </a:r>
            <a:endParaRPr lang="en-US" dirty="0" smtClean="0">
              <a:solidFill>
                <a:prstClr val="black"/>
              </a:solidFill>
            </a:endParaRPr>
          </a:p>
        </p:txBody>
      </p:sp>
      <p:sp>
        <p:nvSpPr>
          <p:cNvPr id="73" name="Rectangle 16"/>
          <p:cNvSpPr>
            <a:spLocks noChangeArrowheads="1"/>
          </p:cNvSpPr>
          <p:nvPr/>
        </p:nvSpPr>
        <p:spPr bwMode="auto">
          <a:xfrm>
            <a:off x="1354648" y="2479976"/>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Dec. 31</a:t>
            </a:r>
            <a:endParaRPr lang="en-US" dirty="0" smtClean="0">
              <a:solidFill>
                <a:prstClr val="black"/>
              </a:solidFill>
            </a:endParaRPr>
          </a:p>
        </p:txBody>
      </p:sp>
      <p:sp>
        <p:nvSpPr>
          <p:cNvPr id="74" name="Rectangle 17"/>
          <p:cNvSpPr>
            <a:spLocks noChangeArrowheads="1"/>
          </p:cNvSpPr>
          <p:nvPr/>
        </p:nvSpPr>
        <p:spPr bwMode="auto">
          <a:xfrm>
            <a:off x="2110298" y="2479976"/>
            <a:ext cx="19367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Employee bonus expense</a:t>
            </a:r>
            <a:endParaRPr lang="en-US" dirty="0" smtClean="0">
              <a:solidFill>
                <a:prstClr val="black"/>
              </a:solidFill>
            </a:endParaRPr>
          </a:p>
        </p:txBody>
      </p:sp>
      <p:sp>
        <p:nvSpPr>
          <p:cNvPr id="75" name="Rectangle 18"/>
          <p:cNvSpPr>
            <a:spLocks noChangeArrowheads="1"/>
          </p:cNvSpPr>
          <p:nvPr/>
        </p:nvSpPr>
        <p:spPr bwMode="auto">
          <a:xfrm>
            <a:off x="7031548" y="2479976"/>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40,000</a:t>
            </a:r>
            <a:endParaRPr lang="en-US" dirty="0" smtClean="0">
              <a:solidFill>
                <a:prstClr val="black"/>
              </a:solidFill>
            </a:endParaRPr>
          </a:p>
        </p:txBody>
      </p:sp>
      <p:sp>
        <p:nvSpPr>
          <p:cNvPr id="76" name="Rectangle 19"/>
          <p:cNvSpPr>
            <a:spLocks noChangeArrowheads="1"/>
          </p:cNvSpPr>
          <p:nvPr/>
        </p:nvSpPr>
        <p:spPr bwMode="auto">
          <a:xfrm>
            <a:off x="2332548" y="2686351"/>
            <a:ext cx="11493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Bonus payable</a:t>
            </a:r>
            <a:endParaRPr lang="en-US" dirty="0" smtClean="0">
              <a:solidFill>
                <a:prstClr val="black"/>
              </a:solidFill>
            </a:endParaRPr>
          </a:p>
        </p:txBody>
      </p:sp>
      <p:sp>
        <p:nvSpPr>
          <p:cNvPr id="77" name="Rectangle 20"/>
          <p:cNvSpPr>
            <a:spLocks noChangeArrowheads="1"/>
          </p:cNvSpPr>
          <p:nvPr/>
        </p:nvSpPr>
        <p:spPr bwMode="auto">
          <a:xfrm>
            <a:off x="7828473" y="2686351"/>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40,000</a:t>
            </a:r>
            <a:endParaRPr lang="en-US" dirty="0" smtClean="0">
              <a:solidFill>
                <a:prstClr val="black"/>
              </a:solidFill>
            </a:endParaRPr>
          </a:p>
        </p:txBody>
      </p:sp>
      <p:sp>
        <p:nvSpPr>
          <p:cNvPr id="78" name="Rectangle 21"/>
          <p:cNvSpPr>
            <a:spLocks noChangeArrowheads="1"/>
          </p:cNvSpPr>
          <p:nvPr/>
        </p:nvSpPr>
        <p:spPr bwMode="auto">
          <a:xfrm>
            <a:off x="1373698" y="3099101"/>
            <a:ext cx="6048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Jan. 20</a:t>
            </a:r>
            <a:endParaRPr lang="en-US" dirty="0" smtClean="0">
              <a:solidFill>
                <a:prstClr val="black"/>
              </a:solidFill>
            </a:endParaRPr>
          </a:p>
        </p:txBody>
      </p:sp>
      <p:sp>
        <p:nvSpPr>
          <p:cNvPr id="79" name="Rectangle 22"/>
          <p:cNvSpPr>
            <a:spLocks noChangeArrowheads="1"/>
          </p:cNvSpPr>
          <p:nvPr/>
        </p:nvSpPr>
        <p:spPr bwMode="auto">
          <a:xfrm>
            <a:off x="2149986" y="3099101"/>
            <a:ext cx="11493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Bonus payable</a:t>
            </a:r>
            <a:endParaRPr lang="en-US" dirty="0" smtClean="0">
              <a:solidFill>
                <a:prstClr val="black"/>
              </a:solidFill>
            </a:endParaRPr>
          </a:p>
        </p:txBody>
      </p:sp>
      <p:sp>
        <p:nvSpPr>
          <p:cNvPr id="80" name="Rectangle 23"/>
          <p:cNvSpPr>
            <a:spLocks noChangeArrowheads="1"/>
          </p:cNvSpPr>
          <p:nvPr/>
        </p:nvSpPr>
        <p:spPr bwMode="auto">
          <a:xfrm>
            <a:off x="7031548" y="3099101"/>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40,000</a:t>
            </a:r>
            <a:endParaRPr lang="en-US" dirty="0" smtClean="0">
              <a:solidFill>
                <a:prstClr val="black"/>
              </a:solidFill>
            </a:endParaRPr>
          </a:p>
        </p:txBody>
      </p:sp>
      <p:sp>
        <p:nvSpPr>
          <p:cNvPr id="81" name="Rectangle 24"/>
          <p:cNvSpPr>
            <a:spLocks noChangeArrowheads="1"/>
          </p:cNvSpPr>
          <p:nvPr/>
        </p:nvSpPr>
        <p:spPr bwMode="auto">
          <a:xfrm>
            <a:off x="2332548" y="3305476"/>
            <a:ext cx="4429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Cash</a:t>
            </a:r>
            <a:endParaRPr lang="en-US" dirty="0" smtClean="0">
              <a:solidFill>
                <a:prstClr val="black"/>
              </a:solidFill>
            </a:endParaRPr>
          </a:p>
        </p:txBody>
      </p:sp>
      <p:sp>
        <p:nvSpPr>
          <p:cNvPr id="82" name="Rectangle 25"/>
          <p:cNvSpPr>
            <a:spLocks noChangeArrowheads="1"/>
          </p:cNvSpPr>
          <p:nvPr/>
        </p:nvSpPr>
        <p:spPr bwMode="auto">
          <a:xfrm>
            <a:off x="7828473" y="3305476"/>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40,000</a:t>
            </a:r>
            <a:endParaRPr lang="en-US" dirty="0" smtClean="0">
              <a:solidFill>
                <a:prstClr val="black"/>
              </a:solidFill>
            </a:endParaRPr>
          </a:p>
        </p:txBody>
      </p:sp>
      <p:sp>
        <p:nvSpPr>
          <p:cNvPr id="83" name="Rectangle 27"/>
          <p:cNvSpPr>
            <a:spLocks noChangeArrowheads="1"/>
          </p:cNvSpPr>
          <p:nvPr/>
        </p:nvSpPr>
        <p:spPr bwMode="auto">
          <a:xfrm>
            <a:off x="830263" y="619125"/>
            <a:ext cx="79845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For the current year ended December 31, a company has implemented an employee bonus program based </a:t>
            </a:r>
            <a:endParaRPr lang="en-US" dirty="0" smtClean="0">
              <a:solidFill>
                <a:prstClr val="black"/>
              </a:solidFill>
            </a:endParaRPr>
          </a:p>
        </p:txBody>
      </p:sp>
      <p:sp>
        <p:nvSpPr>
          <p:cNvPr id="84" name="Rectangle 28"/>
          <p:cNvSpPr>
            <a:spLocks noChangeArrowheads="1"/>
          </p:cNvSpPr>
          <p:nvPr/>
        </p:nvSpPr>
        <p:spPr bwMode="auto">
          <a:xfrm>
            <a:off x="830263" y="825500"/>
            <a:ext cx="60229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its net income, which employees will share equally. Its bonus expense is $40,000. </a:t>
            </a:r>
            <a:endParaRPr lang="en-US" dirty="0" smtClean="0">
              <a:solidFill>
                <a:prstClr val="black"/>
              </a:solidFill>
            </a:endParaRPr>
          </a:p>
        </p:txBody>
      </p:sp>
      <p:sp>
        <p:nvSpPr>
          <p:cNvPr id="85" name="Rectangle 29"/>
          <p:cNvSpPr>
            <a:spLocks noChangeArrowheads="1"/>
          </p:cNvSpPr>
          <p:nvPr/>
        </p:nvSpPr>
        <p:spPr bwMode="auto">
          <a:xfrm>
            <a:off x="830263" y="1031875"/>
            <a:ext cx="65450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(a) Prepare the journal entry at December 31 of the current year to record the bonus due.</a:t>
            </a:r>
            <a:endParaRPr lang="en-US" dirty="0" smtClean="0">
              <a:solidFill>
                <a:prstClr val="black"/>
              </a:solidFill>
            </a:endParaRPr>
          </a:p>
        </p:txBody>
      </p:sp>
      <p:sp>
        <p:nvSpPr>
          <p:cNvPr id="86" name="Rectangle 31"/>
          <p:cNvSpPr>
            <a:spLocks noChangeArrowheads="1"/>
          </p:cNvSpPr>
          <p:nvPr/>
        </p:nvSpPr>
        <p:spPr bwMode="auto">
          <a:xfrm>
            <a:off x="830263" y="1293841"/>
            <a:ext cx="769601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(b) Prepare the journal entry at January 20 of the following year to record the payment of that bonus </a:t>
            </a:r>
            <a:endParaRPr lang="en-US" dirty="0" smtClean="0">
              <a:solidFill>
                <a:prstClr val="black"/>
              </a:solidFill>
            </a:endParaRPr>
          </a:p>
        </p:txBody>
      </p:sp>
      <p:sp>
        <p:nvSpPr>
          <p:cNvPr id="87" name="Rectangle 32"/>
          <p:cNvSpPr>
            <a:spLocks noChangeArrowheads="1"/>
          </p:cNvSpPr>
          <p:nvPr/>
        </p:nvSpPr>
        <p:spPr bwMode="auto">
          <a:xfrm>
            <a:off x="878939" y="1539019"/>
            <a:ext cx="104034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rPr>
              <a:t>to employees.</a:t>
            </a:r>
            <a:endParaRPr lang="en-US" dirty="0" smtClean="0">
              <a:solidFill>
                <a:prstClr val="black"/>
              </a:solidFill>
            </a:endParaRPr>
          </a:p>
        </p:txBody>
      </p:sp>
      <p:sp>
        <p:nvSpPr>
          <p:cNvPr id="88" name="Rectangle 33"/>
          <p:cNvSpPr>
            <a:spLocks noChangeArrowheads="1"/>
          </p:cNvSpPr>
          <p:nvPr/>
        </p:nvSpPr>
        <p:spPr bwMode="auto">
          <a:xfrm>
            <a:off x="3834323" y="2252963"/>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rPr>
              <a:t>General Journal</a:t>
            </a:r>
            <a:endParaRPr lang="en-US" dirty="0" smtClean="0">
              <a:solidFill>
                <a:prstClr val="black"/>
              </a:solidFill>
            </a:endParaRPr>
          </a:p>
        </p:txBody>
      </p:sp>
      <p:sp>
        <p:nvSpPr>
          <p:cNvPr id="89" name="Rectangle 34"/>
          <p:cNvSpPr>
            <a:spLocks noChangeArrowheads="1"/>
          </p:cNvSpPr>
          <p:nvPr/>
        </p:nvSpPr>
        <p:spPr bwMode="auto">
          <a:xfrm>
            <a:off x="1213361" y="2222801"/>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90" name="Line 35"/>
          <p:cNvSpPr>
            <a:spLocks noChangeShapeType="1"/>
          </p:cNvSpPr>
          <p:nvPr/>
        </p:nvSpPr>
        <p:spPr bwMode="auto">
          <a:xfrm>
            <a:off x="2019811" y="22434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91" name="Rectangle 36"/>
          <p:cNvSpPr>
            <a:spLocks noChangeArrowheads="1"/>
          </p:cNvSpPr>
          <p:nvPr/>
        </p:nvSpPr>
        <p:spPr bwMode="auto">
          <a:xfrm>
            <a:off x="2019811" y="224343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92" name="Line 37"/>
          <p:cNvSpPr>
            <a:spLocks noChangeShapeType="1"/>
          </p:cNvSpPr>
          <p:nvPr/>
        </p:nvSpPr>
        <p:spPr bwMode="auto">
          <a:xfrm>
            <a:off x="6809298" y="22434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93" name="Rectangle 38"/>
          <p:cNvSpPr>
            <a:spLocks noChangeArrowheads="1"/>
          </p:cNvSpPr>
          <p:nvPr/>
        </p:nvSpPr>
        <p:spPr bwMode="auto">
          <a:xfrm>
            <a:off x="6809298" y="224343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94" name="Line 39"/>
          <p:cNvSpPr>
            <a:spLocks noChangeShapeType="1"/>
          </p:cNvSpPr>
          <p:nvPr/>
        </p:nvSpPr>
        <p:spPr bwMode="auto">
          <a:xfrm>
            <a:off x="7606223" y="22434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95" name="Rectangle 40"/>
          <p:cNvSpPr>
            <a:spLocks noChangeArrowheads="1"/>
          </p:cNvSpPr>
          <p:nvPr/>
        </p:nvSpPr>
        <p:spPr bwMode="auto">
          <a:xfrm>
            <a:off x="7606223" y="224343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96" name="Rectangle 41"/>
          <p:cNvSpPr>
            <a:spLocks noChangeArrowheads="1"/>
          </p:cNvSpPr>
          <p:nvPr/>
        </p:nvSpPr>
        <p:spPr bwMode="auto">
          <a:xfrm>
            <a:off x="8392036" y="2243438"/>
            <a:ext cx="20637"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97" name="Line 42"/>
          <p:cNvSpPr>
            <a:spLocks noChangeShapeType="1"/>
          </p:cNvSpPr>
          <p:nvPr/>
        </p:nvSpPr>
        <p:spPr bwMode="auto">
          <a:xfrm>
            <a:off x="1222886" y="2470451"/>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98" name="Rectangle 43"/>
          <p:cNvSpPr>
            <a:spLocks noChangeArrowheads="1"/>
          </p:cNvSpPr>
          <p:nvPr/>
        </p:nvSpPr>
        <p:spPr bwMode="auto">
          <a:xfrm>
            <a:off x="1222886" y="2470451"/>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99" name="Line 44"/>
          <p:cNvSpPr>
            <a:spLocks noChangeShapeType="1"/>
          </p:cNvSpPr>
          <p:nvPr/>
        </p:nvSpPr>
        <p:spPr bwMode="auto">
          <a:xfrm>
            <a:off x="2019811" y="2470451"/>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00" name="Rectangle 45"/>
          <p:cNvSpPr>
            <a:spLocks noChangeArrowheads="1"/>
          </p:cNvSpPr>
          <p:nvPr/>
        </p:nvSpPr>
        <p:spPr bwMode="auto">
          <a:xfrm>
            <a:off x="2019811" y="2470451"/>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01" name="Line 46"/>
          <p:cNvSpPr>
            <a:spLocks noChangeShapeType="1"/>
          </p:cNvSpPr>
          <p:nvPr/>
        </p:nvSpPr>
        <p:spPr bwMode="auto">
          <a:xfrm>
            <a:off x="6809298" y="2470451"/>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02" name="Rectangle 47"/>
          <p:cNvSpPr>
            <a:spLocks noChangeArrowheads="1"/>
          </p:cNvSpPr>
          <p:nvPr/>
        </p:nvSpPr>
        <p:spPr bwMode="auto">
          <a:xfrm>
            <a:off x="6809298" y="2470451"/>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03" name="Line 48"/>
          <p:cNvSpPr>
            <a:spLocks noChangeShapeType="1"/>
          </p:cNvSpPr>
          <p:nvPr/>
        </p:nvSpPr>
        <p:spPr bwMode="auto">
          <a:xfrm>
            <a:off x="7606223" y="2470451"/>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04" name="Rectangle 49"/>
          <p:cNvSpPr>
            <a:spLocks noChangeArrowheads="1"/>
          </p:cNvSpPr>
          <p:nvPr/>
        </p:nvSpPr>
        <p:spPr bwMode="auto">
          <a:xfrm>
            <a:off x="7606223" y="2470451"/>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05" name="Line 50"/>
          <p:cNvSpPr>
            <a:spLocks noChangeShapeType="1"/>
          </p:cNvSpPr>
          <p:nvPr/>
        </p:nvSpPr>
        <p:spPr bwMode="auto">
          <a:xfrm>
            <a:off x="8403148" y="2470451"/>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06" name="Rectangle 51"/>
          <p:cNvSpPr>
            <a:spLocks noChangeArrowheads="1"/>
          </p:cNvSpPr>
          <p:nvPr/>
        </p:nvSpPr>
        <p:spPr bwMode="auto">
          <a:xfrm>
            <a:off x="8403148" y="2470451"/>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07" name="Rectangle 52"/>
          <p:cNvSpPr>
            <a:spLocks noChangeArrowheads="1"/>
          </p:cNvSpPr>
          <p:nvPr/>
        </p:nvSpPr>
        <p:spPr bwMode="auto">
          <a:xfrm>
            <a:off x="1232411" y="2222801"/>
            <a:ext cx="718026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08" name="Rectangle 53"/>
          <p:cNvSpPr>
            <a:spLocks noChangeArrowheads="1"/>
          </p:cNvSpPr>
          <p:nvPr/>
        </p:nvSpPr>
        <p:spPr bwMode="auto">
          <a:xfrm>
            <a:off x="1232411" y="2449813"/>
            <a:ext cx="7180262"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09" name="Line 54"/>
          <p:cNvSpPr>
            <a:spLocks noChangeShapeType="1"/>
          </p:cNvSpPr>
          <p:nvPr/>
        </p:nvSpPr>
        <p:spPr bwMode="auto">
          <a:xfrm>
            <a:off x="1232411" y="2665713"/>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10" name="Rectangle 55"/>
          <p:cNvSpPr>
            <a:spLocks noChangeArrowheads="1"/>
          </p:cNvSpPr>
          <p:nvPr/>
        </p:nvSpPr>
        <p:spPr bwMode="auto">
          <a:xfrm>
            <a:off x="1232411" y="2665713"/>
            <a:ext cx="718026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11" name="Line 56"/>
          <p:cNvSpPr>
            <a:spLocks noChangeShapeType="1"/>
          </p:cNvSpPr>
          <p:nvPr/>
        </p:nvSpPr>
        <p:spPr bwMode="auto">
          <a:xfrm>
            <a:off x="1232411" y="2872088"/>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12" name="Rectangle 57"/>
          <p:cNvSpPr>
            <a:spLocks noChangeArrowheads="1"/>
          </p:cNvSpPr>
          <p:nvPr/>
        </p:nvSpPr>
        <p:spPr bwMode="auto">
          <a:xfrm>
            <a:off x="1232411" y="2872088"/>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13" name="Line 58"/>
          <p:cNvSpPr>
            <a:spLocks noChangeShapeType="1"/>
          </p:cNvSpPr>
          <p:nvPr/>
        </p:nvSpPr>
        <p:spPr bwMode="auto">
          <a:xfrm>
            <a:off x="1232411" y="3078463"/>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15" name="Rectangle 59"/>
          <p:cNvSpPr>
            <a:spLocks noChangeArrowheads="1"/>
          </p:cNvSpPr>
          <p:nvPr/>
        </p:nvSpPr>
        <p:spPr bwMode="auto">
          <a:xfrm>
            <a:off x="1232411" y="3078463"/>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16" name="Line 60"/>
          <p:cNvSpPr>
            <a:spLocks noChangeShapeType="1"/>
          </p:cNvSpPr>
          <p:nvPr/>
        </p:nvSpPr>
        <p:spPr bwMode="auto">
          <a:xfrm>
            <a:off x="1232411" y="3284838"/>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17" name="Rectangle 61"/>
          <p:cNvSpPr>
            <a:spLocks noChangeArrowheads="1"/>
          </p:cNvSpPr>
          <p:nvPr/>
        </p:nvSpPr>
        <p:spPr bwMode="auto">
          <a:xfrm>
            <a:off x="1232411" y="3284838"/>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18" name="Line 62"/>
          <p:cNvSpPr>
            <a:spLocks noChangeShapeType="1"/>
          </p:cNvSpPr>
          <p:nvPr/>
        </p:nvSpPr>
        <p:spPr bwMode="auto">
          <a:xfrm>
            <a:off x="1232411" y="3491213"/>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19" name="Rectangle 63"/>
          <p:cNvSpPr>
            <a:spLocks noChangeArrowheads="1"/>
          </p:cNvSpPr>
          <p:nvPr/>
        </p:nvSpPr>
        <p:spPr bwMode="auto">
          <a:xfrm>
            <a:off x="1232411" y="3491213"/>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20" name="Line 64"/>
          <p:cNvSpPr>
            <a:spLocks noChangeShapeType="1"/>
          </p:cNvSpPr>
          <p:nvPr/>
        </p:nvSpPr>
        <p:spPr bwMode="auto">
          <a:xfrm>
            <a:off x="1232411" y="3697588"/>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endParaRPr>
          </a:p>
        </p:txBody>
      </p:sp>
      <p:sp>
        <p:nvSpPr>
          <p:cNvPr id="121" name="Rectangle 65"/>
          <p:cNvSpPr>
            <a:spLocks noChangeArrowheads="1"/>
          </p:cNvSpPr>
          <p:nvPr/>
        </p:nvSpPr>
        <p:spPr bwMode="auto">
          <a:xfrm>
            <a:off x="1232411" y="3697588"/>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endParaRPr>
          </a:p>
        </p:txBody>
      </p:sp>
      <p:sp>
        <p:nvSpPr>
          <p:cNvPr id="122" name="Rounded Rectangle 121"/>
          <p:cNvSpPr/>
          <p:nvPr/>
        </p:nvSpPr>
        <p:spPr>
          <a:xfrm>
            <a:off x="1921313" y="3938939"/>
            <a:ext cx="5300735"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n w="10160">
                  <a:solidFill>
                    <a:srgbClr val="4BACC6"/>
                  </a:solidFill>
                  <a:prstDash val="solid"/>
                </a:ln>
                <a:solidFill>
                  <a:srgbClr val="FFFFFF"/>
                </a:solidFill>
              </a:rPr>
              <a:t>Expense recognition principle</a:t>
            </a:r>
          </a:p>
          <a:p>
            <a:pPr algn="ctr" fontAlgn="auto">
              <a:spcBef>
                <a:spcPts val="0"/>
              </a:spcBef>
              <a:spcAft>
                <a:spcPts val="0"/>
              </a:spcAft>
              <a:defRPr/>
            </a:pPr>
            <a:r>
              <a:rPr lang="en-US" sz="2000" b="1" dirty="0">
                <a:ln w="10160">
                  <a:solidFill>
                    <a:srgbClr val="4BACC6"/>
                  </a:solidFill>
                  <a:prstDash val="solid"/>
                </a:ln>
                <a:solidFill>
                  <a:srgbClr val="FFFFFF"/>
                </a:solidFill>
              </a:rPr>
              <a:t>Expense is recognized in the same period as the revenue it helped generate.</a:t>
            </a:r>
            <a:endParaRPr lang="en-US" dirty="0">
              <a:solidFill>
                <a:prstClr val="white"/>
              </a:solidFill>
            </a:endParaRPr>
          </a:p>
        </p:txBody>
      </p:sp>
      <p:sp>
        <p:nvSpPr>
          <p:cNvPr id="123" name="Slide Number Placeholder 64"/>
          <p:cNvSpPr>
            <a:spLocks noGrp="1"/>
          </p:cNvSpPr>
          <p:nvPr>
            <p:ph type="sldNum" sz="quarter" idx="12"/>
          </p:nvPr>
        </p:nvSpPr>
        <p:spPr>
          <a:xfrm>
            <a:off x="6553200" y="6356350"/>
            <a:ext cx="2133600" cy="365125"/>
          </a:xfrm>
        </p:spPr>
        <p:txBody>
          <a:bodyPr/>
          <a:lstStyle/>
          <a:p>
            <a:pPr>
              <a:defRPr/>
            </a:pPr>
            <a:fld id="{FD9DAF71-30E9-424E-96BF-80D28EFA0C7C}" type="slidenum">
              <a:rPr lang="en-US" smtClean="0"/>
              <a:pPr>
                <a:defRPr/>
              </a:pPr>
              <a:t>45</a:t>
            </a:fld>
            <a:endParaRPr lang="en-US" dirty="0"/>
          </a:p>
        </p:txBody>
      </p:sp>
      <p:sp>
        <p:nvSpPr>
          <p:cNvPr id="124" name="Rounded Rectangle 123"/>
          <p:cNvSpPr/>
          <p:nvPr/>
        </p:nvSpPr>
        <p:spPr>
          <a:xfrm>
            <a:off x="138113" y="6553200"/>
            <a:ext cx="5881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sz="1100" dirty="0"/>
              <a:t>Account for estimated liabilities, including warranties and bonuses.</a:t>
            </a:r>
          </a:p>
        </p:txBody>
      </p:sp>
      <p:sp>
        <p:nvSpPr>
          <p:cNvPr id="125" name="Rounded Rectangle 124"/>
          <p:cNvSpPr/>
          <p:nvPr/>
        </p:nvSpPr>
        <p:spPr>
          <a:xfrm>
            <a:off x="154827" y="6253525"/>
            <a:ext cx="4586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a:t>Explain how to account for contingent liabilities.</a:t>
            </a:r>
          </a:p>
        </p:txBody>
      </p:sp>
    </p:spTree>
    <p:extLst>
      <p:ext uri="{BB962C8B-B14F-4D97-AF65-F5344CB8AC3E}">
        <p14:creationId xmlns:p14="http://schemas.microsoft.com/office/powerpoint/2010/main" val="421342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fade">
                                      <p:cBhvr>
                                        <p:cTn id="13" dur="500"/>
                                        <p:tgtEl>
                                          <p:spTgt spid="7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500"/>
                                        <p:tgtEl>
                                          <p:spTgt spid="89"/>
                                        </p:tgtEl>
                                      </p:cBhvr>
                                    </p:animEffect>
                                  </p:childTnLst>
                                </p:cTn>
                              </p:par>
                              <p:par>
                                <p:cTn id="23" presetID="10" presetClass="entr" presetSubtype="0" fill="hold" nodeType="withEffect">
                                  <p:stCondLst>
                                    <p:cond delay="0"/>
                                  </p:stCondLst>
                                  <p:childTnLst>
                                    <p:set>
                                      <p:cBhvr>
                                        <p:cTn id="24" dur="1" fill="hold">
                                          <p:stCondLst>
                                            <p:cond delay="0"/>
                                          </p:stCondLst>
                                        </p:cTn>
                                        <p:tgtEl>
                                          <p:spTgt spid="90"/>
                                        </p:tgtEl>
                                        <p:attrNameLst>
                                          <p:attrName>style.visibility</p:attrName>
                                        </p:attrNameLst>
                                      </p:cBhvr>
                                      <p:to>
                                        <p:strVal val="visible"/>
                                      </p:to>
                                    </p:set>
                                    <p:animEffect transition="in" filter="fade">
                                      <p:cBhvr>
                                        <p:cTn id="25" dur="500"/>
                                        <p:tgtEl>
                                          <p:spTgt spid="9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fade">
                                      <p:cBhvr>
                                        <p:cTn id="28" dur="500"/>
                                        <p:tgtEl>
                                          <p:spTgt spid="91"/>
                                        </p:tgtEl>
                                      </p:cBhvr>
                                    </p:animEffect>
                                  </p:childTnLst>
                                </p:cTn>
                              </p:par>
                              <p:par>
                                <p:cTn id="29" presetID="10" presetClass="entr" presetSubtype="0" fill="hold" nodeType="with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fade">
                                      <p:cBhvr>
                                        <p:cTn id="31" dur="500"/>
                                        <p:tgtEl>
                                          <p:spTgt spid="9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3"/>
                                        </p:tgtEl>
                                        <p:attrNameLst>
                                          <p:attrName>style.visibility</p:attrName>
                                        </p:attrNameLst>
                                      </p:cBhvr>
                                      <p:to>
                                        <p:strVal val="visible"/>
                                      </p:to>
                                    </p:set>
                                    <p:animEffect transition="in" filter="fade">
                                      <p:cBhvr>
                                        <p:cTn id="34" dur="500"/>
                                        <p:tgtEl>
                                          <p:spTgt spid="93"/>
                                        </p:tgtEl>
                                      </p:cBhvr>
                                    </p:animEffect>
                                  </p:childTnLst>
                                </p:cTn>
                              </p:par>
                              <p:par>
                                <p:cTn id="35" presetID="10" presetClass="entr" presetSubtype="0" fill="hold" nodeType="withEffect">
                                  <p:stCondLst>
                                    <p:cond delay="0"/>
                                  </p:stCondLst>
                                  <p:childTnLst>
                                    <p:set>
                                      <p:cBhvr>
                                        <p:cTn id="36" dur="1" fill="hold">
                                          <p:stCondLst>
                                            <p:cond delay="0"/>
                                          </p:stCondLst>
                                        </p:cTn>
                                        <p:tgtEl>
                                          <p:spTgt spid="94"/>
                                        </p:tgtEl>
                                        <p:attrNameLst>
                                          <p:attrName>style.visibility</p:attrName>
                                        </p:attrNameLst>
                                      </p:cBhvr>
                                      <p:to>
                                        <p:strVal val="visible"/>
                                      </p:to>
                                    </p:set>
                                    <p:animEffect transition="in" filter="fade">
                                      <p:cBhvr>
                                        <p:cTn id="37" dur="500"/>
                                        <p:tgtEl>
                                          <p:spTgt spid="9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5"/>
                                        </p:tgtEl>
                                        <p:attrNameLst>
                                          <p:attrName>style.visibility</p:attrName>
                                        </p:attrNameLst>
                                      </p:cBhvr>
                                      <p:to>
                                        <p:strVal val="visible"/>
                                      </p:to>
                                    </p:set>
                                    <p:animEffect transition="in" filter="fade">
                                      <p:cBhvr>
                                        <p:cTn id="40" dur="500"/>
                                        <p:tgtEl>
                                          <p:spTgt spid="9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fade">
                                      <p:cBhvr>
                                        <p:cTn id="43" dur="500"/>
                                        <p:tgtEl>
                                          <p:spTgt spid="96"/>
                                        </p:tgtEl>
                                      </p:cBhvr>
                                    </p:animEffect>
                                  </p:childTnLst>
                                </p:cTn>
                              </p:par>
                              <p:par>
                                <p:cTn id="44" presetID="10" presetClass="entr" presetSubtype="0" fill="hold" nodeType="withEffect">
                                  <p:stCondLst>
                                    <p:cond delay="0"/>
                                  </p:stCondLst>
                                  <p:childTnLst>
                                    <p:set>
                                      <p:cBhvr>
                                        <p:cTn id="45" dur="1" fill="hold">
                                          <p:stCondLst>
                                            <p:cond delay="0"/>
                                          </p:stCondLst>
                                        </p:cTn>
                                        <p:tgtEl>
                                          <p:spTgt spid="97"/>
                                        </p:tgtEl>
                                        <p:attrNameLst>
                                          <p:attrName>style.visibility</p:attrName>
                                        </p:attrNameLst>
                                      </p:cBhvr>
                                      <p:to>
                                        <p:strVal val="visible"/>
                                      </p:to>
                                    </p:set>
                                    <p:animEffect transition="in" filter="fade">
                                      <p:cBhvr>
                                        <p:cTn id="46" dur="500"/>
                                        <p:tgtEl>
                                          <p:spTgt spid="9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8"/>
                                        </p:tgtEl>
                                        <p:attrNameLst>
                                          <p:attrName>style.visibility</p:attrName>
                                        </p:attrNameLst>
                                      </p:cBhvr>
                                      <p:to>
                                        <p:strVal val="visible"/>
                                      </p:to>
                                    </p:set>
                                    <p:animEffect transition="in" filter="fade">
                                      <p:cBhvr>
                                        <p:cTn id="49" dur="500"/>
                                        <p:tgtEl>
                                          <p:spTgt spid="98"/>
                                        </p:tgtEl>
                                      </p:cBhvr>
                                    </p:animEffect>
                                  </p:childTnLst>
                                </p:cTn>
                              </p:par>
                              <p:par>
                                <p:cTn id="50" presetID="10" presetClass="entr" presetSubtype="0" fill="hold" nodeType="withEffect">
                                  <p:stCondLst>
                                    <p:cond delay="0"/>
                                  </p:stCondLst>
                                  <p:childTnLst>
                                    <p:set>
                                      <p:cBhvr>
                                        <p:cTn id="51" dur="1" fill="hold">
                                          <p:stCondLst>
                                            <p:cond delay="0"/>
                                          </p:stCondLst>
                                        </p:cTn>
                                        <p:tgtEl>
                                          <p:spTgt spid="99"/>
                                        </p:tgtEl>
                                        <p:attrNameLst>
                                          <p:attrName>style.visibility</p:attrName>
                                        </p:attrNameLst>
                                      </p:cBhvr>
                                      <p:to>
                                        <p:strVal val="visible"/>
                                      </p:to>
                                    </p:set>
                                    <p:animEffect transition="in" filter="fade">
                                      <p:cBhvr>
                                        <p:cTn id="52" dur="500"/>
                                        <p:tgtEl>
                                          <p:spTgt spid="9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500"/>
                                        <p:tgtEl>
                                          <p:spTgt spid="100"/>
                                        </p:tgtEl>
                                      </p:cBhvr>
                                    </p:animEffect>
                                  </p:childTnLst>
                                </p:cTn>
                              </p:par>
                              <p:par>
                                <p:cTn id="56" presetID="10" presetClass="entr" presetSubtype="0" fill="hold" nodeType="withEffect">
                                  <p:stCondLst>
                                    <p:cond delay="0"/>
                                  </p:stCondLst>
                                  <p:childTnLst>
                                    <p:set>
                                      <p:cBhvr>
                                        <p:cTn id="57" dur="1" fill="hold">
                                          <p:stCondLst>
                                            <p:cond delay="0"/>
                                          </p:stCondLst>
                                        </p:cTn>
                                        <p:tgtEl>
                                          <p:spTgt spid="101"/>
                                        </p:tgtEl>
                                        <p:attrNameLst>
                                          <p:attrName>style.visibility</p:attrName>
                                        </p:attrNameLst>
                                      </p:cBhvr>
                                      <p:to>
                                        <p:strVal val="visible"/>
                                      </p:to>
                                    </p:set>
                                    <p:animEffect transition="in" filter="fade">
                                      <p:cBhvr>
                                        <p:cTn id="58" dur="500"/>
                                        <p:tgtEl>
                                          <p:spTgt spid="10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02"/>
                                        </p:tgtEl>
                                        <p:attrNameLst>
                                          <p:attrName>style.visibility</p:attrName>
                                        </p:attrNameLst>
                                      </p:cBhvr>
                                      <p:to>
                                        <p:strVal val="visible"/>
                                      </p:to>
                                    </p:set>
                                    <p:animEffect transition="in" filter="fade">
                                      <p:cBhvr>
                                        <p:cTn id="61" dur="500"/>
                                        <p:tgtEl>
                                          <p:spTgt spid="102"/>
                                        </p:tgtEl>
                                      </p:cBhvr>
                                    </p:animEffect>
                                  </p:childTnLst>
                                </p:cTn>
                              </p:par>
                              <p:par>
                                <p:cTn id="62" presetID="10" presetClass="entr" presetSubtype="0" fill="hold" nodeType="withEffect">
                                  <p:stCondLst>
                                    <p:cond delay="0"/>
                                  </p:stCondLst>
                                  <p:childTnLst>
                                    <p:set>
                                      <p:cBhvr>
                                        <p:cTn id="63" dur="1" fill="hold">
                                          <p:stCondLst>
                                            <p:cond delay="0"/>
                                          </p:stCondLst>
                                        </p:cTn>
                                        <p:tgtEl>
                                          <p:spTgt spid="103"/>
                                        </p:tgtEl>
                                        <p:attrNameLst>
                                          <p:attrName>style.visibility</p:attrName>
                                        </p:attrNameLst>
                                      </p:cBhvr>
                                      <p:to>
                                        <p:strVal val="visible"/>
                                      </p:to>
                                    </p:set>
                                    <p:animEffect transition="in" filter="fade">
                                      <p:cBhvr>
                                        <p:cTn id="64" dur="500"/>
                                        <p:tgtEl>
                                          <p:spTgt spid="10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04"/>
                                        </p:tgtEl>
                                        <p:attrNameLst>
                                          <p:attrName>style.visibility</p:attrName>
                                        </p:attrNameLst>
                                      </p:cBhvr>
                                      <p:to>
                                        <p:strVal val="visible"/>
                                      </p:to>
                                    </p:set>
                                    <p:animEffect transition="in" filter="fade">
                                      <p:cBhvr>
                                        <p:cTn id="67" dur="500"/>
                                        <p:tgtEl>
                                          <p:spTgt spid="104"/>
                                        </p:tgtEl>
                                      </p:cBhvr>
                                    </p:animEffect>
                                  </p:childTnLst>
                                </p:cTn>
                              </p:par>
                              <p:par>
                                <p:cTn id="68" presetID="10" presetClass="entr" presetSubtype="0" fill="hold" nodeType="withEffect">
                                  <p:stCondLst>
                                    <p:cond delay="0"/>
                                  </p:stCondLst>
                                  <p:childTnLst>
                                    <p:set>
                                      <p:cBhvr>
                                        <p:cTn id="69" dur="1" fill="hold">
                                          <p:stCondLst>
                                            <p:cond delay="0"/>
                                          </p:stCondLst>
                                        </p:cTn>
                                        <p:tgtEl>
                                          <p:spTgt spid="105"/>
                                        </p:tgtEl>
                                        <p:attrNameLst>
                                          <p:attrName>style.visibility</p:attrName>
                                        </p:attrNameLst>
                                      </p:cBhvr>
                                      <p:to>
                                        <p:strVal val="visible"/>
                                      </p:to>
                                    </p:set>
                                    <p:animEffect transition="in" filter="fade">
                                      <p:cBhvr>
                                        <p:cTn id="70" dur="500"/>
                                        <p:tgtEl>
                                          <p:spTgt spid="10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06"/>
                                        </p:tgtEl>
                                        <p:attrNameLst>
                                          <p:attrName>style.visibility</p:attrName>
                                        </p:attrNameLst>
                                      </p:cBhvr>
                                      <p:to>
                                        <p:strVal val="visible"/>
                                      </p:to>
                                    </p:set>
                                    <p:animEffect transition="in" filter="fade">
                                      <p:cBhvr>
                                        <p:cTn id="73" dur="500"/>
                                        <p:tgtEl>
                                          <p:spTgt spid="10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07"/>
                                        </p:tgtEl>
                                        <p:attrNameLst>
                                          <p:attrName>style.visibility</p:attrName>
                                        </p:attrNameLst>
                                      </p:cBhvr>
                                      <p:to>
                                        <p:strVal val="visible"/>
                                      </p:to>
                                    </p:set>
                                    <p:animEffect transition="in" filter="fade">
                                      <p:cBhvr>
                                        <p:cTn id="76" dur="500"/>
                                        <p:tgtEl>
                                          <p:spTgt spid="10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500"/>
                                        <p:tgtEl>
                                          <p:spTgt spid="108"/>
                                        </p:tgtEl>
                                      </p:cBhvr>
                                    </p:animEffect>
                                  </p:childTnLst>
                                </p:cTn>
                              </p:par>
                              <p:par>
                                <p:cTn id="80" presetID="10" presetClass="entr" presetSubtype="0" fill="hold" nodeType="with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fade">
                                      <p:cBhvr>
                                        <p:cTn id="82" dur="500"/>
                                        <p:tgtEl>
                                          <p:spTgt spid="10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10"/>
                                        </p:tgtEl>
                                        <p:attrNameLst>
                                          <p:attrName>style.visibility</p:attrName>
                                        </p:attrNameLst>
                                      </p:cBhvr>
                                      <p:to>
                                        <p:strVal val="visible"/>
                                      </p:to>
                                    </p:set>
                                    <p:animEffect transition="in" filter="fade">
                                      <p:cBhvr>
                                        <p:cTn id="85" dur="500"/>
                                        <p:tgtEl>
                                          <p:spTgt spid="110"/>
                                        </p:tgtEl>
                                      </p:cBhvr>
                                    </p:animEffect>
                                  </p:childTnLst>
                                </p:cTn>
                              </p:par>
                              <p:par>
                                <p:cTn id="86" presetID="10" presetClass="entr" presetSubtype="0" fill="hold" nodeType="withEffect">
                                  <p:stCondLst>
                                    <p:cond delay="0"/>
                                  </p:stCondLst>
                                  <p:childTnLst>
                                    <p:set>
                                      <p:cBhvr>
                                        <p:cTn id="87" dur="1" fill="hold">
                                          <p:stCondLst>
                                            <p:cond delay="0"/>
                                          </p:stCondLst>
                                        </p:cTn>
                                        <p:tgtEl>
                                          <p:spTgt spid="111"/>
                                        </p:tgtEl>
                                        <p:attrNameLst>
                                          <p:attrName>style.visibility</p:attrName>
                                        </p:attrNameLst>
                                      </p:cBhvr>
                                      <p:to>
                                        <p:strVal val="visible"/>
                                      </p:to>
                                    </p:set>
                                    <p:animEffect transition="in" filter="fade">
                                      <p:cBhvr>
                                        <p:cTn id="88" dur="500"/>
                                        <p:tgtEl>
                                          <p:spTgt spid="11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12"/>
                                        </p:tgtEl>
                                        <p:attrNameLst>
                                          <p:attrName>style.visibility</p:attrName>
                                        </p:attrNameLst>
                                      </p:cBhvr>
                                      <p:to>
                                        <p:strVal val="visible"/>
                                      </p:to>
                                    </p:set>
                                    <p:animEffect transition="in" filter="fade">
                                      <p:cBhvr>
                                        <p:cTn id="91" dur="500"/>
                                        <p:tgtEl>
                                          <p:spTgt spid="112"/>
                                        </p:tgtEl>
                                      </p:cBhvr>
                                    </p:animEffect>
                                  </p:childTnLst>
                                </p:cTn>
                              </p:par>
                              <p:par>
                                <p:cTn id="92" presetID="10" presetClass="entr" presetSubtype="0" fill="hold" nodeType="withEffect">
                                  <p:stCondLst>
                                    <p:cond delay="0"/>
                                  </p:stCondLst>
                                  <p:childTnLst>
                                    <p:set>
                                      <p:cBhvr>
                                        <p:cTn id="93" dur="1" fill="hold">
                                          <p:stCondLst>
                                            <p:cond delay="0"/>
                                          </p:stCondLst>
                                        </p:cTn>
                                        <p:tgtEl>
                                          <p:spTgt spid="113"/>
                                        </p:tgtEl>
                                        <p:attrNameLst>
                                          <p:attrName>style.visibility</p:attrName>
                                        </p:attrNameLst>
                                      </p:cBhvr>
                                      <p:to>
                                        <p:strVal val="visible"/>
                                      </p:to>
                                    </p:set>
                                    <p:animEffect transition="in" filter="fade">
                                      <p:cBhvr>
                                        <p:cTn id="94" dur="500"/>
                                        <p:tgtEl>
                                          <p:spTgt spid="11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15"/>
                                        </p:tgtEl>
                                        <p:attrNameLst>
                                          <p:attrName>style.visibility</p:attrName>
                                        </p:attrNameLst>
                                      </p:cBhvr>
                                      <p:to>
                                        <p:strVal val="visible"/>
                                      </p:to>
                                    </p:set>
                                    <p:animEffect transition="in" filter="fade">
                                      <p:cBhvr>
                                        <p:cTn id="97" dur="500"/>
                                        <p:tgtEl>
                                          <p:spTgt spid="115"/>
                                        </p:tgtEl>
                                      </p:cBhvr>
                                    </p:animEffect>
                                  </p:childTnLst>
                                </p:cTn>
                              </p:par>
                              <p:par>
                                <p:cTn id="98" presetID="10" presetClass="entr" presetSubtype="0" fill="hold" nodeType="withEffect">
                                  <p:stCondLst>
                                    <p:cond delay="0"/>
                                  </p:stCondLst>
                                  <p:childTnLst>
                                    <p:set>
                                      <p:cBhvr>
                                        <p:cTn id="99" dur="1" fill="hold">
                                          <p:stCondLst>
                                            <p:cond delay="0"/>
                                          </p:stCondLst>
                                        </p:cTn>
                                        <p:tgtEl>
                                          <p:spTgt spid="116"/>
                                        </p:tgtEl>
                                        <p:attrNameLst>
                                          <p:attrName>style.visibility</p:attrName>
                                        </p:attrNameLst>
                                      </p:cBhvr>
                                      <p:to>
                                        <p:strVal val="visible"/>
                                      </p:to>
                                    </p:set>
                                    <p:animEffect transition="in" filter="fade">
                                      <p:cBhvr>
                                        <p:cTn id="100" dur="500"/>
                                        <p:tgtEl>
                                          <p:spTgt spid="11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17"/>
                                        </p:tgtEl>
                                        <p:attrNameLst>
                                          <p:attrName>style.visibility</p:attrName>
                                        </p:attrNameLst>
                                      </p:cBhvr>
                                      <p:to>
                                        <p:strVal val="visible"/>
                                      </p:to>
                                    </p:set>
                                    <p:animEffect transition="in" filter="fade">
                                      <p:cBhvr>
                                        <p:cTn id="103" dur="500"/>
                                        <p:tgtEl>
                                          <p:spTgt spid="117"/>
                                        </p:tgtEl>
                                      </p:cBhvr>
                                    </p:animEffect>
                                  </p:childTnLst>
                                </p:cTn>
                              </p:par>
                              <p:par>
                                <p:cTn id="104" presetID="10" presetClass="entr" presetSubtype="0" fill="hold" nodeType="withEffect">
                                  <p:stCondLst>
                                    <p:cond delay="0"/>
                                  </p:stCondLst>
                                  <p:childTnLst>
                                    <p:set>
                                      <p:cBhvr>
                                        <p:cTn id="105" dur="1" fill="hold">
                                          <p:stCondLst>
                                            <p:cond delay="0"/>
                                          </p:stCondLst>
                                        </p:cTn>
                                        <p:tgtEl>
                                          <p:spTgt spid="118"/>
                                        </p:tgtEl>
                                        <p:attrNameLst>
                                          <p:attrName>style.visibility</p:attrName>
                                        </p:attrNameLst>
                                      </p:cBhvr>
                                      <p:to>
                                        <p:strVal val="visible"/>
                                      </p:to>
                                    </p:set>
                                    <p:animEffect transition="in" filter="fade">
                                      <p:cBhvr>
                                        <p:cTn id="106" dur="500"/>
                                        <p:tgtEl>
                                          <p:spTgt spid="118"/>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19"/>
                                        </p:tgtEl>
                                        <p:attrNameLst>
                                          <p:attrName>style.visibility</p:attrName>
                                        </p:attrNameLst>
                                      </p:cBhvr>
                                      <p:to>
                                        <p:strVal val="visible"/>
                                      </p:to>
                                    </p:set>
                                    <p:animEffect transition="in" filter="fade">
                                      <p:cBhvr>
                                        <p:cTn id="109" dur="500"/>
                                        <p:tgtEl>
                                          <p:spTgt spid="119"/>
                                        </p:tgtEl>
                                      </p:cBhvr>
                                    </p:animEffect>
                                  </p:childTnLst>
                                </p:cTn>
                              </p:par>
                              <p:par>
                                <p:cTn id="110" presetID="10" presetClass="entr" presetSubtype="0" fill="hold" nodeType="withEffect">
                                  <p:stCondLst>
                                    <p:cond delay="0"/>
                                  </p:stCondLst>
                                  <p:childTnLst>
                                    <p:set>
                                      <p:cBhvr>
                                        <p:cTn id="111" dur="1" fill="hold">
                                          <p:stCondLst>
                                            <p:cond delay="0"/>
                                          </p:stCondLst>
                                        </p:cTn>
                                        <p:tgtEl>
                                          <p:spTgt spid="120"/>
                                        </p:tgtEl>
                                        <p:attrNameLst>
                                          <p:attrName>style.visibility</p:attrName>
                                        </p:attrNameLst>
                                      </p:cBhvr>
                                      <p:to>
                                        <p:strVal val="visible"/>
                                      </p:to>
                                    </p:set>
                                    <p:animEffect transition="in" filter="fade">
                                      <p:cBhvr>
                                        <p:cTn id="112" dur="500"/>
                                        <p:tgtEl>
                                          <p:spTgt spid="120"/>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21"/>
                                        </p:tgtEl>
                                        <p:attrNameLst>
                                          <p:attrName>style.visibility</p:attrName>
                                        </p:attrNameLst>
                                      </p:cBhvr>
                                      <p:to>
                                        <p:strVal val="visible"/>
                                      </p:to>
                                    </p:set>
                                    <p:animEffect transition="in" filter="fade">
                                      <p:cBhvr>
                                        <p:cTn id="115" dur="500"/>
                                        <p:tgtEl>
                                          <p:spTgt spid="12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74"/>
                                        </p:tgtEl>
                                        <p:attrNameLst>
                                          <p:attrName>style.visibility</p:attrName>
                                        </p:attrNameLst>
                                      </p:cBhvr>
                                      <p:to>
                                        <p:strVal val="visible"/>
                                      </p:to>
                                    </p:set>
                                    <p:animEffect transition="in" filter="fade">
                                      <p:cBhvr>
                                        <p:cTn id="118" dur="500"/>
                                        <p:tgtEl>
                                          <p:spTgt spid="74"/>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75"/>
                                        </p:tgtEl>
                                        <p:attrNameLst>
                                          <p:attrName>style.visibility</p:attrName>
                                        </p:attrNameLst>
                                      </p:cBhvr>
                                      <p:to>
                                        <p:strVal val="visible"/>
                                      </p:to>
                                    </p:set>
                                    <p:animEffect transition="in" filter="fade">
                                      <p:cBhvr>
                                        <p:cTn id="121" dur="500"/>
                                        <p:tgtEl>
                                          <p:spTgt spid="7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76"/>
                                        </p:tgtEl>
                                        <p:attrNameLst>
                                          <p:attrName>style.visibility</p:attrName>
                                        </p:attrNameLst>
                                      </p:cBhvr>
                                      <p:to>
                                        <p:strVal val="visible"/>
                                      </p:to>
                                    </p:set>
                                    <p:animEffect transition="in" filter="fade">
                                      <p:cBhvr>
                                        <p:cTn id="124" dur="500"/>
                                        <p:tgtEl>
                                          <p:spTgt spid="76"/>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77"/>
                                        </p:tgtEl>
                                        <p:attrNameLst>
                                          <p:attrName>style.visibility</p:attrName>
                                        </p:attrNameLst>
                                      </p:cBhvr>
                                      <p:to>
                                        <p:strVal val="visible"/>
                                      </p:to>
                                    </p:set>
                                    <p:animEffect transition="in" filter="fade">
                                      <p:cBhvr>
                                        <p:cTn id="127" dur="500"/>
                                        <p:tgtEl>
                                          <p:spTgt spid="77"/>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78"/>
                                        </p:tgtEl>
                                        <p:attrNameLst>
                                          <p:attrName>style.visibility</p:attrName>
                                        </p:attrNameLst>
                                      </p:cBhvr>
                                      <p:to>
                                        <p:strVal val="visible"/>
                                      </p:to>
                                    </p:set>
                                    <p:animEffect transition="in" filter="fade">
                                      <p:cBhvr>
                                        <p:cTn id="130" dur="500"/>
                                        <p:tgtEl>
                                          <p:spTgt spid="78"/>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79"/>
                                        </p:tgtEl>
                                        <p:attrNameLst>
                                          <p:attrName>style.visibility</p:attrName>
                                        </p:attrNameLst>
                                      </p:cBhvr>
                                      <p:to>
                                        <p:strVal val="visible"/>
                                      </p:to>
                                    </p:set>
                                    <p:animEffect transition="in" filter="fade">
                                      <p:cBhvr>
                                        <p:cTn id="133" dur="500"/>
                                        <p:tgtEl>
                                          <p:spTgt spid="79"/>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80"/>
                                        </p:tgtEl>
                                        <p:attrNameLst>
                                          <p:attrName>style.visibility</p:attrName>
                                        </p:attrNameLst>
                                      </p:cBhvr>
                                      <p:to>
                                        <p:strVal val="visible"/>
                                      </p:to>
                                    </p:set>
                                    <p:animEffect transition="in" filter="fade">
                                      <p:cBhvr>
                                        <p:cTn id="136" dur="500"/>
                                        <p:tgtEl>
                                          <p:spTgt spid="80"/>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81"/>
                                        </p:tgtEl>
                                        <p:attrNameLst>
                                          <p:attrName>style.visibility</p:attrName>
                                        </p:attrNameLst>
                                      </p:cBhvr>
                                      <p:to>
                                        <p:strVal val="visible"/>
                                      </p:to>
                                    </p:set>
                                    <p:animEffect transition="in" filter="fade">
                                      <p:cBhvr>
                                        <p:cTn id="139" dur="500"/>
                                        <p:tgtEl>
                                          <p:spTgt spid="8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82"/>
                                        </p:tgtEl>
                                        <p:attrNameLst>
                                          <p:attrName>style.visibility</p:attrName>
                                        </p:attrNameLst>
                                      </p:cBhvr>
                                      <p:to>
                                        <p:strVal val="visible"/>
                                      </p:to>
                                    </p:set>
                                    <p:animEffect transition="in" filter="fade">
                                      <p:cBhvr>
                                        <p:cTn id="142" dur="500"/>
                                        <p:tgtEl>
                                          <p:spTgt spid="82"/>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122"/>
                                        </p:tgtEl>
                                        <p:attrNameLst>
                                          <p:attrName>style.visibility</p:attrName>
                                        </p:attrNameLst>
                                      </p:cBhvr>
                                      <p:to>
                                        <p:strVal val="visible"/>
                                      </p:to>
                                    </p:set>
                                    <p:animEffect transition="in" filter="fade">
                                      <p:cBhvr>
                                        <p:cTn id="147"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p:bldP spid="72" grpId="0"/>
      <p:bldP spid="73" grpId="0"/>
      <p:bldP spid="74" grpId="0"/>
      <p:bldP spid="75" grpId="0"/>
      <p:bldP spid="76" grpId="0"/>
      <p:bldP spid="77" grpId="0"/>
      <p:bldP spid="78" grpId="0"/>
      <p:bldP spid="79" grpId="0"/>
      <p:bldP spid="80" grpId="0"/>
      <p:bldP spid="81" grpId="0"/>
      <p:bldP spid="82" grpId="0"/>
      <p:bldP spid="88" grpId="0"/>
      <p:bldP spid="89" grpId="0" animBg="1"/>
      <p:bldP spid="91" grpId="0" animBg="1"/>
      <p:bldP spid="93" grpId="0" animBg="1"/>
      <p:bldP spid="95" grpId="0" animBg="1"/>
      <p:bldP spid="96" grpId="0" animBg="1"/>
      <p:bldP spid="98" grpId="0" animBg="1"/>
      <p:bldP spid="100" grpId="0" animBg="1"/>
      <p:bldP spid="102" grpId="0" animBg="1"/>
      <p:bldP spid="104" grpId="0" animBg="1"/>
      <p:bldP spid="106" grpId="0" animBg="1"/>
      <p:bldP spid="107" grpId="0" animBg="1"/>
      <p:bldP spid="108" grpId="0" animBg="1"/>
      <p:bldP spid="110" grpId="0" animBg="1"/>
      <p:bldP spid="112" grpId="0" animBg="1"/>
      <p:bldP spid="115" grpId="0" animBg="1"/>
      <p:bldP spid="117" grpId="0" animBg="1"/>
      <p:bldP spid="119" grpId="0" animBg="1"/>
      <p:bldP spid="12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11-3 Part 3</a:t>
            </a:r>
            <a:endParaRPr lang="en-US" sz="2400" b="1" dirty="0">
              <a:solidFill>
                <a:prstClr val="white"/>
              </a:solidFill>
            </a:endParaRPr>
          </a:p>
        </p:txBody>
      </p:sp>
      <p:sp>
        <p:nvSpPr>
          <p:cNvPr id="8" name="Rectangle 5"/>
          <p:cNvSpPr>
            <a:spLocks noChangeArrowheads="1"/>
          </p:cNvSpPr>
          <p:nvPr/>
        </p:nvSpPr>
        <p:spPr bwMode="auto">
          <a:xfrm>
            <a:off x="1163638" y="1628775"/>
            <a:ext cx="7189787"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 name="Rectangle 6"/>
          <p:cNvSpPr>
            <a:spLocks noChangeArrowheads="1"/>
          </p:cNvSpPr>
          <p:nvPr/>
        </p:nvSpPr>
        <p:spPr bwMode="auto">
          <a:xfrm>
            <a:off x="6951663" y="1649413"/>
            <a:ext cx="4841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Debit</a:t>
            </a:r>
            <a:endParaRPr lang="en-US" dirty="0" smtClean="0">
              <a:solidFill>
                <a:prstClr val="black"/>
              </a:solidFill>
              <a:cs typeface="+mn-cs"/>
            </a:endParaRPr>
          </a:p>
        </p:txBody>
      </p:sp>
      <p:sp>
        <p:nvSpPr>
          <p:cNvPr id="10" name="Rectangle 7"/>
          <p:cNvSpPr>
            <a:spLocks noChangeArrowheads="1"/>
          </p:cNvSpPr>
          <p:nvPr/>
        </p:nvSpPr>
        <p:spPr bwMode="auto">
          <a:xfrm>
            <a:off x="7718425" y="1649413"/>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Credit</a:t>
            </a:r>
            <a:endParaRPr lang="en-US" dirty="0" smtClean="0">
              <a:solidFill>
                <a:prstClr val="black"/>
              </a:solidFill>
              <a:cs typeface="+mn-cs"/>
            </a:endParaRPr>
          </a:p>
        </p:txBody>
      </p:sp>
      <p:sp>
        <p:nvSpPr>
          <p:cNvPr id="11" name="Rectangle 8"/>
          <p:cNvSpPr>
            <a:spLocks noChangeArrowheads="1"/>
          </p:cNvSpPr>
          <p:nvPr/>
        </p:nvSpPr>
        <p:spPr bwMode="auto">
          <a:xfrm>
            <a:off x="1314450" y="1876425"/>
            <a:ext cx="6048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Jun. 11</a:t>
            </a:r>
            <a:endParaRPr lang="en-US" dirty="0" smtClean="0">
              <a:solidFill>
                <a:prstClr val="black"/>
              </a:solidFill>
              <a:cs typeface="+mn-cs"/>
            </a:endParaRPr>
          </a:p>
        </p:txBody>
      </p:sp>
      <p:sp>
        <p:nvSpPr>
          <p:cNvPr id="12" name="Rectangle 9"/>
          <p:cNvSpPr>
            <a:spLocks noChangeArrowheads="1"/>
          </p:cNvSpPr>
          <p:nvPr/>
        </p:nvSpPr>
        <p:spPr bwMode="auto">
          <a:xfrm>
            <a:off x="2090738" y="1876425"/>
            <a:ext cx="4429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a:t>
            </a:r>
            <a:endParaRPr lang="en-US" dirty="0" smtClean="0">
              <a:solidFill>
                <a:prstClr val="black"/>
              </a:solidFill>
              <a:cs typeface="+mn-cs"/>
            </a:endParaRPr>
          </a:p>
        </p:txBody>
      </p:sp>
      <p:sp>
        <p:nvSpPr>
          <p:cNvPr id="13" name="Rectangle 10"/>
          <p:cNvSpPr>
            <a:spLocks noChangeArrowheads="1"/>
          </p:cNvSpPr>
          <p:nvPr/>
        </p:nvSpPr>
        <p:spPr bwMode="auto">
          <a:xfrm>
            <a:off x="7194550" y="187642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a:t>
            </a:r>
            <a:endParaRPr lang="en-US" dirty="0" smtClean="0">
              <a:solidFill>
                <a:prstClr val="black"/>
              </a:solidFill>
              <a:cs typeface="+mn-cs"/>
            </a:endParaRPr>
          </a:p>
        </p:txBody>
      </p:sp>
      <p:sp>
        <p:nvSpPr>
          <p:cNvPr id="14" name="Rectangle 11"/>
          <p:cNvSpPr>
            <a:spLocks noChangeArrowheads="1"/>
          </p:cNvSpPr>
          <p:nvPr/>
        </p:nvSpPr>
        <p:spPr bwMode="auto">
          <a:xfrm>
            <a:off x="2273300" y="208280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Sales</a:t>
            </a:r>
            <a:endParaRPr lang="en-US" dirty="0" smtClean="0">
              <a:solidFill>
                <a:prstClr val="black"/>
              </a:solidFill>
              <a:cs typeface="+mn-cs"/>
            </a:endParaRPr>
          </a:p>
        </p:txBody>
      </p:sp>
      <p:sp>
        <p:nvSpPr>
          <p:cNvPr id="15" name="Rectangle 12"/>
          <p:cNvSpPr>
            <a:spLocks noChangeArrowheads="1"/>
          </p:cNvSpPr>
          <p:nvPr/>
        </p:nvSpPr>
        <p:spPr bwMode="auto">
          <a:xfrm>
            <a:off x="7989888" y="208280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a:t>
            </a:r>
            <a:endParaRPr lang="en-US" dirty="0" smtClean="0">
              <a:solidFill>
                <a:prstClr val="black"/>
              </a:solidFill>
              <a:cs typeface="+mn-cs"/>
            </a:endParaRPr>
          </a:p>
        </p:txBody>
      </p:sp>
      <p:sp>
        <p:nvSpPr>
          <p:cNvPr id="16" name="Rectangle 13"/>
          <p:cNvSpPr>
            <a:spLocks noChangeArrowheads="1"/>
          </p:cNvSpPr>
          <p:nvPr/>
        </p:nvSpPr>
        <p:spPr bwMode="auto">
          <a:xfrm>
            <a:off x="1314450" y="2495550"/>
            <a:ext cx="6048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Jun. 11</a:t>
            </a:r>
            <a:endParaRPr lang="en-US" dirty="0" smtClean="0">
              <a:solidFill>
                <a:prstClr val="black"/>
              </a:solidFill>
              <a:cs typeface="+mn-cs"/>
            </a:endParaRPr>
          </a:p>
        </p:txBody>
      </p:sp>
      <p:sp>
        <p:nvSpPr>
          <p:cNvPr id="17" name="Rectangle 14"/>
          <p:cNvSpPr>
            <a:spLocks noChangeArrowheads="1"/>
          </p:cNvSpPr>
          <p:nvPr/>
        </p:nvSpPr>
        <p:spPr bwMode="auto">
          <a:xfrm>
            <a:off x="2090738" y="2495550"/>
            <a:ext cx="13922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Warranty expense</a:t>
            </a:r>
            <a:endParaRPr lang="en-US" dirty="0" smtClean="0">
              <a:solidFill>
                <a:prstClr val="black"/>
              </a:solidFill>
              <a:cs typeface="+mn-cs"/>
            </a:endParaRPr>
          </a:p>
        </p:txBody>
      </p:sp>
      <p:sp>
        <p:nvSpPr>
          <p:cNvPr id="18" name="Rectangle 15"/>
          <p:cNvSpPr>
            <a:spLocks noChangeArrowheads="1"/>
          </p:cNvSpPr>
          <p:nvPr/>
        </p:nvSpPr>
        <p:spPr bwMode="auto">
          <a:xfrm>
            <a:off x="4875213" y="2495550"/>
            <a:ext cx="9382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 x .05)</a:t>
            </a:r>
            <a:endParaRPr lang="en-US" dirty="0" smtClean="0">
              <a:solidFill>
                <a:prstClr val="black"/>
              </a:solidFill>
              <a:cs typeface="+mn-cs"/>
            </a:endParaRPr>
          </a:p>
        </p:txBody>
      </p:sp>
      <p:sp>
        <p:nvSpPr>
          <p:cNvPr id="19" name="Rectangle 16"/>
          <p:cNvSpPr>
            <a:spLocks noChangeArrowheads="1"/>
          </p:cNvSpPr>
          <p:nvPr/>
        </p:nvSpPr>
        <p:spPr bwMode="auto">
          <a:xfrm>
            <a:off x="7285038" y="2495550"/>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a:t>
            </a:r>
            <a:endParaRPr lang="en-US" dirty="0" smtClean="0">
              <a:solidFill>
                <a:prstClr val="black"/>
              </a:solidFill>
              <a:cs typeface="+mn-cs"/>
            </a:endParaRPr>
          </a:p>
        </p:txBody>
      </p:sp>
      <p:sp>
        <p:nvSpPr>
          <p:cNvPr id="20" name="Rectangle 17"/>
          <p:cNvSpPr>
            <a:spLocks noChangeArrowheads="1"/>
          </p:cNvSpPr>
          <p:nvPr/>
        </p:nvSpPr>
        <p:spPr bwMode="auto">
          <a:xfrm>
            <a:off x="2273300" y="2701925"/>
            <a:ext cx="19859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Estimated warranty liability</a:t>
            </a:r>
            <a:endParaRPr lang="en-US" dirty="0" smtClean="0">
              <a:solidFill>
                <a:prstClr val="black"/>
              </a:solidFill>
              <a:cs typeface="+mn-cs"/>
            </a:endParaRPr>
          </a:p>
        </p:txBody>
      </p:sp>
      <p:sp>
        <p:nvSpPr>
          <p:cNvPr id="21" name="Rectangle 18"/>
          <p:cNvSpPr>
            <a:spLocks noChangeArrowheads="1"/>
          </p:cNvSpPr>
          <p:nvPr/>
        </p:nvSpPr>
        <p:spPr bwMode="auto">
          <a:xfrm>
            <a:off x="8081963" y="2701925"/>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a:t>
            </a:r>
            <a:endParaRPr lang="en-US" dirty="0" smtClean="0">
              <a:solidFill>
                <a:prstClr val="black"/>
              </a:solidFill>
              <a:cs typeface="+mn-cs"/>
            </a:endParaRPr>
          </a:p>
        </p:txBody>
      </p:sp>
      <p:sp>
        <p:nvSpPr>
          <p:cNvPr id="23" name="Rectangle 19"/>
          <p:cNvSpPr>
            <a:spLocks noChangeArrowheads="1"/>
          </p:cNvSpPr>
          <p:nvPr/>
        </p:nvSpPr>
        <p:spPr bwMode="auto">
          <a:xfrm>
            <a:off x="1304925" y="3114675"/>
            <a:ext cx="6143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Mar. 24</a:t>
            </a:r>
            <a:endParaRPr lang="en-US" dirty="0" smtClean="0">
              <a:solidFill>
                <a:prstClr val="black"/>
              </a:solidFill>
              <a:cs typeface="+mn-cs"/>
            </a:endParaRPr>
          </a:p>
        </p:txBody>
      </p:sp>
      <p:sp>
        <p:nvSpPr>
          <p:cNvPr id="31" name="Rectangle 20"/>
          <p:cNvSpPr>
            <a:spLocks noChangeArrowheads="1"/>
          </p:cNvSpPr>
          <p:nvPr/>
        </p:nvSpPr>
        <p:spPr bwMode="auto">
          <a:xfrm>
            <a:off x="2090738" y="3114675"/>
            <a:ext cx="19859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Estimated warranty liability</a:t>
            </a:r>
            <a:endParaRPr lang="en-US" dirty="0" smtClean="0">
              <a:solidFill>
                <a:prstClr val="black"/>
              </a:solidFill>
              <a:cs typeface="+mn-cs"/>
            </a:endParaRPr>
          </a:p>
        </p:txBody>
      </p:sp>
      <p:sp>
        <p:nvSpPr>
          <p:cNvPr id="226" name="Rectangle 21"/>
          <p:cNvSpPr>
            <a:spLocks noChangeArrowheads="1"/>
          </p:cNvSpPr>
          <p:nvPr/>
        </p:nvSpPr>
        <p:spPr bwMode="auto">
          <a:xfrm>
            <a:off x="7285038" y="3114675"/>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15</a:t>
            </a:r>
            <a:endParaRPr lang="en-US" dirty="0" smtClean="0">
              <a:solidFill>
                <a:prstClr val="black"/>
              </a:solidFill>
              <a:cs typeface="+mn-cs"/>
            </a:endParaRPr>
          </a:p>
        </p:txBody>
      </p:sp>
      <p:sp>
        <p:nvSpPr>
          <p:cNvPr id="232" name="Rectangle 22"/>
          <p:cNvSpPr>
            <a:spLocks noChangeArrowheads="1"/>
          </p:cNvSpPr>
          <p:nvPr/>
        </p:nvSpPr>
        <p:spPr bwMode="auto">
          <a:xfrm>
            <a:off x="2324100" y="3321050"/>
            <a:ext cx="16541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Repair parts inventory</a:t>
            </a:r>
            <a:endParaRPr lang="en-US" dirty="0" smtClean="0">
              <a:solidFill>
                <a:prstClr val="black"/>
              </a:solidFill>
              <a:cs typeface="+mn-cs"/>
            </a:endParaRPr>
          </a:p>
        </p:txBody>
      </p:sp>
      <p:sp>
        <p:nvSpPr>
          <p:cNvPr id="233" name="Rectangle 23"/>
          <p:cNvSpPr>
            <a:spLocks noChangeArrowheads="1"/>
          </p:cNvSpPr>
          <p:nvPr/>
        </p:nvSpPr>
        <p:spPr bwMode="auto">
          <a:xfrm>
            <a:off x="8081963" y="3321050"/>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15</a:t>
            </a:r>
            <a:endParaRPr lang="en-US" dirty="0" smtClean="0">
              <a:solidFill>
                <a:prstClr val="black"/>
              </a:solidFill>
              <a:cs typeface="+mn-cs"/>
            </a:endParaRPr>
          </a:p>
        </p:txBody>
      </p:sp>
      <p:sp>
        <p:nvSpPr>
          <p:cNvPr id="234" name="Rectangle 24"/>
          <p:cNvSpPr>
            <a:spLocks noChangeArrowheads="1"/>
          </p:cNvSpPr>
          <p:nvPr/>
        </p:nvSpPr>
        <p:spPr bwMode="auto">
          <a:xfrm>
            <a:off x="830263" y="608013"/>
            <a:ext cx="78755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On June 11 of the current year, a retailer sells a trimmer for $400 with a one-year warranty that covers parts. </a:t>
            </a:r>
            <a:endParaRPr lang="en-US" dirty="0" smtClean="0">
              <a:solidFill>
                <a:prstClr val="black"/>
              </a:solidFill>
              <a:cs typeface="+mn-cs"/>
            </a:endParaRPr>
          </a:p>
        </p:txBody>
      </p:sp>
      <p:sp>
        <p:nvSpPr>
          <p:cNvPr id="235" name="Rectangle 25"/>
          <p:cNvSpPr>
            <a:spLocks noChangeArrowheads="1"/>
          </p:cNvSpPr>
          <p:nvPr/>
        </p:nvSpPr>
        <p:spPr bwMode="auto">
          <a:xfrm>
            <a:off x="830263" y="803275"/>
            <a:ext cx="76533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Warranty expense is estimated at 5% of sales. On March 24 of the next year, the trimmer is brought in for </a:t>
            </a:r>
            <a:endParaRPr lang="en-US" dirty="0" smtClean="0">
              <a:solidFill>
                <a:prstClr val="black"/>
              </a:solidFill>
              <a:cs typeface="+mn-cs"/>
            </a:endParaRPr>
          </a:p>
        </p:txBody>
      </p:sp>
      <p:sp>
        <p:nvSpPr>
          <p:cNvPr id="236" name="Rectangle 26"/>
          <p:cNvSpPr>
            <a:spLocks noChangeArrowheads="1"/>
          </p:cNvSpPr>
          <p:nvPr/>
        </p:nvSpPr>
        <p:spPr bwMode="auto">
          <a:xfrm>
            <a:off x="830263" y="1009650"/>
            <a:ext cx="7896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repairs covered under the warranty requiring $15 in materials taken from the Repair Parts Inventory. Prepare </a:t>
            </a:r>
            <a:endParaRPr lang="en-US" dirty="0" smtClean="0">
              <a:solidFill>
                <a:prstClr val="black"/>
              </a:solidFill>
              <a:cs typeface="+mn-cs"/>
            </a:endParaRPr>
          </a:p>
        </p:txBody>
      </p:sp>
      <p:sp>
        <p:nvSpPr>
          <p:cNvPr id="237" name="Rectangle 27"/>
          <p:cNvSpPr>
            <a:spLocks noChangeArrowheads="1"/>
          </p:cNvSpPr>
          <p:nvPr/>
        </p:nvSpPr>
        <p:spPr bwMode="auto">
          <a:xfrm>
            <a:off x="830263" y="1216025"/>
            <a:ext cx="71199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the (a) June 11 entry to record the trimmer sale, and (b) March 24 entry to record warranty repairs.</a:t>
            </a:r>
            <a:endParaRPr lang="en-US" dirty="0" smtClean="0">
              <a:solidFill>
                <a:prstClr val="black"/>
              </a:solidFill>
              <a:cs typeface="+mn-cs"/>
            </a:endParaRPr>
          </a:p>
        </p:txBody>
      </p:sp>
      <p:sp>
        <p:nvSpPr>
          <p:cNvPr id="238" name="Rectangle 28"/>
          <p:cNvSpPr>
            <a:spLocks noChangeArrowheads="1"/>
          </p:cNvSpPr>
          <p:nvPr/>
        </p:nvSpPr>
        <p:spPr bwMode="auto">
          <a:xfrm>
            <a:off x="3775075" y="1649413"/>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General Journal</a:t>
            </a:r>
            <a:endParaRPr lang="en-US" dirty="0" smtClean="0">
              <a:solidFill>
                <a:prstClr val="black"/>
              </a:solidFill>
              <a:cs typeface="+mn-cs"/>
            </a:endParaRPr>
          </a:p>
        </p:txBody>
      </p:sp>
      <p:sp>
        <p:nvSpPr>
          <p:cNvPr id="239" name="Rectangle 29"/>
          <p:cNvSpPr>
            <a:spLocks noChangeArrowheads="1"/>
          </p:cNvSpPr>
          <p:nvPr/>
        </p:nvSpPr>
        <p:spPr bwMode="auto">
          <a:xfrm>
            <a:off x="1154113" y="161925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0" name="Line 30"/>
          <p:cNvSpPr>
            <a:spLocks noChangeShapeType="1"/>
          </p:cNvSpPr>
          <p:nvPr/>
        </p:nvSpPr>
        <p:spPr bwMode="auto">
          <a:xfrm>
            <a:off x="1960563" y="16398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1" name="Rectangle 31"/>
          <p:cNvSpPr>
            <a:spLocks noChangeArrowheads="1"/>
          </p:cNvSpPr>
          <p:nvPr/>
        </p:nvSpPr>
        <p:spPr bwMode="auto">
          <a:xfrm>
            <a:off x="1960563" y="163988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2" name="Line 32"/>
          <p:cNvSpPr>
            <a:spLocks noChangeShapeType="1"/>
          </p:cNvSpPr>
          <p:nvPr/>
        </p:nvSpPr>
        <p:spPr bwMode="auto">
          <a:xfrm>
            <a:off x="6750050" y="16398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3" name="Rectangle 33"/>
          <p:cNvSpPr>
            <a:spLocks noChangeArrowheads="1"/>
          </p:cNvSpPr>
          <p:nvPr/>
        </p:nvSpPr>
        <p:spPr bwMode="auto">
          <a:xfrm>
            <a:off x="6750050" y="163988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4" name="Line 34"/>
          <p:cNvSpPr>
            <a:spLocks noChangeShapeType="1"/>
          </p:cNvSpPr>
          <p:nvPr/>
        </p:nvSpPr>
        <p:spPr bwMode="auto">
          <a:xfrm>
            <a:off x="7546975" y="16398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5" name="Rectangle 35"/>
          <p:cNvSpPr>
            <a:spLocks noChangeArrowheads="1"/>
          </p:cNvSpPr>
          <p:nvPr/>
        </p:nvSpPr>
        <p:spPr bwMode="auto">
          <a:xfrm>
            <a:off x="7546975" y="163988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6" name="Rectangle 36"/>
          <p:cNvSpPr>
            <a:spLocks noChangeArrowheads="1"/>
          </p:cNvSpPr>
          <p:nvPr/>
        </p:nvSpPr>
        <p:spPr bwMode="auto">
          <a:xfrm>
            <a:off x="8332788" y="1639888"/>
            <a:ext cx="20637"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7" name="Line 37"/>
          <p:cNvSpPr>
            <a:spLocks noChangeShapeType="1"/>
          </p:cNvSpPr>
          <p:nvPr/>
        </p:nvSpPr>
        <p:spPr bwMode="auto">
          <a:xfrm>
            <a:off x="1163638" y="1866900"/>
            <a:ext cx="0" cy="18557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8" name="Rectangle 38"/>
          <p:cNvSpPr>
            <a:spLocks noChangeArrowheads="1"/>
          </p:cNvSpPr>
          <p:nvPr/>
        </p:nvSpPr>
        <p:spPr bwMode="auto">
          <a:xfrm>
            <a:off x="1163638" y="1866900"/>
            <a:ext cx="9525" cy="18557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9" name="Line 39"/>
          <p:cNvSpPr>
            <a:spLocks noChangeShapeType="1"/>
          </p:cNvSpPr>
          <p:nvPr/>
        </p:nvSpPr>
        <p:spPr bwMode="auto">
          <a:xfrm>
            <a:off x="1960563" y="1866900"/>
            <a:ext cx="0" cy="18557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0" name="Rectangle 40"/>
          <p:cNvSpPr>
            <a:spLocks noChangeArrowheads="1"/>
          </p:cNvSpPr>
          <p:nvPr/>
        </p:nvSpPr>
        <p:spPr bwMode="auto">
          <a:xfrm>
            <a:off x="1960563" y="1866900"/>
            <a:ext cx="9525" cy="18557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1" name="Line 41"/>
          <p:cNvSpPr>
            <a:spLocks noChangeShapeType="1"/>
          </p:cNvSpPr>
          <p:nvPr/>
        </p:nvSpPr>
        <p:spPr bwMode="auto">
          <a:xfrm>
            <a:off x="6750050" y="1866900"/>
            <a:ext cx="0" cy="18557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2" name="Rectangle 42"/>
          <p:cNvSpPr>
            <a:spLocks noChangeArrowheads="1"/>
          </p:cNvSpPr>
          <p:nvPr/>
        </p:nvSpPr>
        <p:spPr bwMode="auto">
          <a:xfrm>
            <a:off x="6750050" y="1866900"/>
            <a:ext cx="9525" cy="18557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3" name="Line 43"/>
          <p:cNvSpPr>
            <a:spLocks noChangeShapeType="1"/>
          </p:cNvSpPr>
          <p:nvPr/>
        </p:nvSpPr>
        <p:spPr bwMode="auto">
          <a:xfrm>
            <a:off x="7546975" y="1866900"/>
            <a:ext cx="0" cy="18557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 name="Rectangle 44"/>
          <p:cNvSpPr>
            <a:spLocks noChangeArrowheads="1"/>
          </p:cNvSpPr>
          <p:nvPr/>
        </p:nvSpPr>
        <p:spPr bwMode="auto">
          <a:xfrm>
            <a:off x="7546975" y="1866900"/>
            <a:ext cx="9525" cy="18557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8" name="Line 45"/>
          <p:cNvSpPr>
            <a:spLocks noChangeShapeType="1"/>
          </p:cNvSpPr>
          <p:nvPr/>
        </p:nvSpPr>
        <p:spPr bwMode="auto">
          <a:xfrm>
            <a:off x="8343900" y="1866900"/>
            <a:ext cx="0" cy="18557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 name="Rectangle 46"/>
          <p:cNvSpPr>
            <a:spLocks noChangeArrowheads="1"/>
          </p:cNvSpPr>
          <p:nvPr/>
        </p:nvSpPr>
        <p:spPr bwMode="auto">
          <a:xfrm>
            <a:off x="8343900" y="1866900"/>
            <a:ext cx="9525" cy="18557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 name="Rectangle 47"/>
          <p:cNvSpPr>
            <a:spLocks noChangeArrowheads="1"/>
          </p:cNvSpPr>
          <p:nvPr/>
        </p:nvSpPr>
        <p:spPr bwMode="auto">
          <a:xfrm>
            <a:off x="1173163" y="1619250"/>
            <a:ext cx="7180262"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 name="Rectangle 48"/>
          <p:cNvSpPr>
            <a:spLocks noChangeArrowheads="1"/>
          </p:cNvSpPr>
          <p:nvPr/>
        </p:nvSpPr>
        <p:spPr bwMode="auto">
          <a:xfrm>
            <a:off x="1173163" y="1846263"/>
            <a:ext cx="718026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 name="Line 49"/>
          <p:cNvSpPr>
            <a:spLocks noChangeShapeType="1"/>
          </p:cNvSpPr>
          <p:nvPr/>
        </p:nvSpPr>
        <p:spPr bwMode="auto">
          <a:xfrm>
            <a:off x="1173163" y="2062163"/>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3" name="Rectangle 50"/>
          <p:cNvSpPr>
            <a:spLocks noChangeArrowheads="1"/>
          </p:cNvSpPr>
          <p:nvPr/>
        </p:nvSpPr>
        <p:spPr bwMode="auto">
          <a:xfrm>
            <a:off x="1173163" y="2062163"/>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4" name="Line 51"/>
          <p:cNvSpPr>
            <a:spLocks noChangeShapeType="1"/>
          </p:cNvSpPr>
          <p:nvPr/>
        </p:nvSpPr>
        <p:spPr bwMode="auto">
          <a:xfrm>
            <a:off x="1173163" y="2268538"/>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5" name="Rectangle 52"/>
          <p:cNvSpPr>
            <a:spLocks noChangeArrowheads="1"/>
          </p:cNvSpPr>
          <p:nvPr/>
        </p:nvSpPr>
        <p:spPr bwMode="auto">
          <a:xfrm>
            <a:off x="1173163" y="2268538"/>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6" name="Line 53"/>
          <p:cNvSpPr>
            <a:spLocks noChangeShapeType="1"/>
          </p:cNvSpPr>
          <p:nvPr/>
        </p:nvSpPr>
        <p:spPr bwMode="auto">
          <a:xfrm>
            <a:off x="1173163" y="2474913"/>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7" name="Rectangle 54"/>
          <p:cNvSpPr>
            <a:spLocks noChangeArrowheads="1"/>
          </p:cNvSpPr>
          <p:nvPr/>
        </p:nvSpPr>
        <p:spPr bwMode="auto">
          <a:xfrm>
            <a:off x="1173163" y="2474913"/>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2" name="Line 55"/>
          <p:cNvSpPr>
            <a:spLocks noChangeShapeType="1"/>
          </p:cNvSpPr>
          <p:nvPr/>
        </p:nvSpPr>
        <p:spPr bwMode="auto">
          <a:xfrm>
            <a:off x="1173163" y="2681288"/>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3" name="Rectangle 56"/>
          <p:cNvSpPr>
            <a:spLocks noChangeArrowheads="1"/>
          </p:cNvSpPr>
          <p:nvPr/>
        </p:nvSpPr>
        <p:spPr bwMode="auto">
          <a:xfrm>
            <a:off x="1173163" y="2681288"/>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4" name="Line 57"/>
          <p:cNvSpPr>
            <a:spLocks noChangeShapeType="1"/>
          </p:cNvSpPr>
          <p:nvPr/>
        </p:nvSpPr>
        <p:spPr bwMode="auto">
          <a:xfrm>
            <a:off x="1173163" y="2887663"/>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5" name="Rectangle 58"/>
          <p:cNvSpPr>
            <a:spLocks noChangeArrowheads="1"/>
          </p:cNvSpPr>
          <p:nvPr/>
        </p:nvSpPr>
        <p:spPr bwMode="auto">
          <a:xfrm>
            <a:off x="1173163" y="2887663"/>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6" name="Line 59"/>
          <p:cNvSpPr>
            <a:spLocks noChangeShapeType="1"/>
          </p:cNvSpPr>
          <p:nvPr/>
        </p:nvSpPr>
        <p:spPr bwMode="auto">
          <a:xfrm>
            <a:off x="1173163" y="3094038"/>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7" name="Rectangle 60"/>
          <p:cNvSpPr>
            <a:spLocks noChangeArrowheads="1"/>
          </p:cNvSpPr>
          <p:nvPr/>
        </p:nvSpPr>
        <p:spPr bwMode="auto">
          <a:xfrm>
            <a:off x="1173163" y="3094038"/>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8" name="Line 61"/>
          <p:cNvSpPr>
            <a:spLocks noChangeShapeType="1"/>
          </p:cNvSpPr>
          <p:nvPr/>
        </p:nvSpPr>
        <p:spPr bwMode="auto">
          <a:xfrm>
            <a:off x="1173163" y="3300413"/>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9" name="Rectangle 62"/>
          <p:cNvSpPr>
            <a:spLocks noChangeArrowheads="1"/>
          </p:cNvSpPr>
          <p:nvPr/>
        </p:nvSpPr>
        <p:spPr bwMode="auto">
          <a:xfrm>
            <a:off x="1173163" y="3300413"/>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0" name="Line 63"/>
          <p:cNvSpPr>
            <a:spLocks noChangeShapeType="1"/>
          </p:cNvSpPr>
          <p:nvPr/>
        </p:nvSpPr>
        <p:spPr bwMode="auto">
          <a:xfrm>
            <a:off x="1173163" y="3506788"/>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1" name="Rectangle 64"/>
          <p:cNvSpPr>
            <a:spLocks noChangeArrowheads="1"/>
          </p:cNvSpPr>
          <p:nvPr/>
        </p:nvSpPr>
        <p:spPr bwMode="auto">
          <a:xfrm>
            <a:off x="1173163" y="3506788"/>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2" name="Line 65"/>
          <p:cNvSpPr>
            <a:spLocks noChangeShapeType="1"/>
          </p:cNvSpPr>
          <p:nvPr/>
        </p:nvSpPr>
        <p:spPr bwMode="auto">
          <a:xfrm>
            <a:off x="1173163" y="371157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3" name="Rectangle 66"/>
          <p:cNvSpPr>
            <a:spLocks noChangeArrowheads="1"/>
          </p:cNvSpPr>
          <p:nvPr/>
        </p:nvSpPr>
        <p:spPr bwMode="auto">
          <a:xfrm>
            <a:off x="1173163" y="3711575"/>
            <a:ext cx="718026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5" name="Rounded Rectangle 114"/>
          <p:cNvSpPr/>
          <p:nvPr/>
        </p:nvSpPr>
        <p:spPr>
          <a:xfrm>
            <a:off x="1759707" y="4038600"/>
            <a:ext cx="5300735"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n w="10160">
                  <a:solidFill>
                    <a:srgbClr val="4BACC6"/>
                  </a:solidFill>
                  <a:prstDash val="solid"/>
                </a:ln>
                <a:solidFill>
                  <a:srgbClr val="FFFFFF"/>
                </a:solidFill>
              </a:rPr>
              <a:t>Expense recognition principle</a:t>
            </a:r>
          </a:p>
          <a:p>
            <a:pPr algn="ctr" fontAlgn="auto">
              <a:spcBef>
                <a:spcPts val="0"/>
              </a:spcBef>
              <a:spcAft>
                <a:spcPts val="0"/>
              </a:spcAft>
              <a:defRPr/>
            </a:pPr>
            <a:r>
              <a:rPr lang="en-US" sz="2000" b="1" dirty="0">
                <a:ln w="10160">
                  <a:solidFill>
                    <a:srgbClr val="4BACC6"/>
                  </a:solidFill>
                  <a:prstDash val="solid"/>
                </a:ln>
                <a:solidFill>
                  <a:srgbClr val="FFFFFF"/>
                </a:solidFill>
              </a:rPr>
              <a:t>Expense is recognized in the same period as the revenue it helped generate.</a:t>
            </a:r>
            <a:endParaRPr lang="en-US" dirty="0">
              <a:solidFill>
                <a:prstClr val="white"/>
              </a:solidFill>
            </a:endParaRPr>
          </a:p>
        </p:txBody>
      </p:sp>
      <p:sp>
        <p:nvSpPr>
          <p:cNvPr id="67" name="Slide Number Placeholder 66"/>
          <p:cNvSpPr>
            <a:spLocks noGrp="1"/>
          </p:cNvSpPr>
          <p:nvPr>
            <p:ph type="sldNum" sz="quarter" idx="12"/>
          </p:nvPr>
        </p:nvSpPr>
        <p:spPr/>
        <p:txBody>
          <a:bodyPr/>
          <a:lstStyle/>
          <a:p>
            <a:pPr>
              <a:defRPr/>
            </a:pPr>
            <a:fld id="{9BA36DEE-6459-40BD-A437-3D2467D297CF}" type="slidenum">
              <a:rPr lang="en-US" smtClean="0"/>
              <a:pPr>
                <a:defRPr/>
              </a:pPr>
              <a:t>46</a:t>
            </a:fld>
            <a:endParaRPr lang="en-US" dirty="0"/>
          </a:p>
        </p:txBody>
      </p:sp>
      <p:sp>
        <p:nvSpPr>
          <p:cNvPr id="69" name="Rounded Rectangle 68"/>
          <p:cNvSpPr/>
          <p:nvPr/>
        </p:nvSpPr>
        <p:spPr>
          <a:xfrm>
            <a:off x="138113" y="6553200"/>
            <a:ext cx="5881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sz="1100" dirty="0"/>
              <a:t>Account for estimated liabilities, including warranties and bonuses.</a:t>
            </a:r>
          </a:p>
        </p:txBody>
      </p:sp>
      <p:sp>
        <p:nvSpPr>
          <p:cNvPr id="70" name="Rounded Rectangle 69"/>
          <p:cNvSpPr/>
          <p:nvPr/>
        </p:nvSpPr>
        <p:spPr>
          <a:xfrm>
            <a:off x="154827" y="6253525"/>
            <a:ext cx="4586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a:t>Explain how to account for contingent liabilities.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6"/>
                                        </p:tgtEl>
                                        <p:attrNameLst>
                                          <p:attrName>style.visibility</p:attrName>
                                        </p:attrNameLst>
                                      </p:cBhvr>
                                      <p:to>
                                        <p:strVal val="visible"/>
                                      </p:to>
                                    </p:set>
                                    <p:animEffect transition="in" filter="fade">
                                      <p:cBhvr>
                                        <p:cTn id="48" dur="500"/>
                                        <p:tgtEl>
                                          <p:spTgt spid="22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2"/>
                                        </p:tgtEl>
                                        <p:attrNameLst>
                                          <p:attrName>style.visibility</p:attrName>
                                        </p:attrNameLst>
                                      </p:cBhvr>
                                      <p:to>
                                        <p:strVal val="visible"/>
                                      </p:to>
                                    </p:set>
                                    <p:animEffect transition="in" filter="fade">
                                      <p:cBhvr>
                                        <p:cTn id="51" dur="500"/>
                                        <p:tgtEl>
                                          <p:spTgt spid="23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33"/>
                                        </p:tgtEl>
                                        <p:attrNameLst>
                                          <p:attrName>style.visibility</p:attrName>
                                        </p:attrNameLst>
                                      </p:cBhvr>
                                      <p:to>
                                        <p:strVal val="visible"/>
                                      </p:to>
                                    </p:set>
                                    <p:animEffect transition="in" filter="fade">
                                      <p:cBhvr>
                                        <p:cTn id="54" dur="500"/>
                                        <p:tgtEl>
                                          <p:spTgt spid="23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15"/>
                                        </p:tgtEl>
                                        <p:attrNameLst>
                                          <p:attrName>style.visibility</p:attrName>
                                        </p:attrNameLst>
                                      </p:cBhvr>
                                      <p:to>
                                        <p:strVal val="visible"/>
                                      </p:to>
                                    </p:set>
                                    <p:animEffect transition="in" filter="fade">
                                      <p:cBhvr>
                                        <p:cTn id="59"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P spid="21" grpId="0"/>
      <p:bldP spid="23" grpId="0"/>
      <p:bldP spid="31" grpId="0"/>
      <p:bldP spid="226" grpId="0"/>
      <p:bldP spid="232" grpId="0"/>
      <p:bldP spid="23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C3: </a:t>
            </a:r>
            <a:br>
              <a:rPr lang="en-US" altLang="en-US" dirty="0" smtClean="0"/>
            </a:br>
            <a:r>
              <a:rPr lang="en-US" dirty="0" smtClean="0"/>
              <a:t>Explain </a:t>
            </a:r>
            <a:r>
              <a:rPr lang="en-US" dirty="0"/>
              <a:t>how to account for contingent liabilities.</a:t>
            </a:r>
            <a:br>
              <a:rPr lang="en-US" dirty="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47</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277814"/>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6482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609600"/>
            <a:ext cx="8229600" cy="1295400"/>
          </a:xfrm>
        </p:spPr>
        <p:txBody>
          <a:bodyPr/>
          <a:lstStyle/>
          <a:p>
            <a:r>
              <a:rPr lang="en-US" altLang="en-US" b="1" dirty="0" smtClean="0"/>
              <a:t>Accounting for</a:t>
            </a:r>
            <a:br>
              <a:rPr lang="en-US" altLang="en-US" b="1" dirty="0" smtClean="0"/>
            </a:br>
            <a:r>
              <a:rPr lang="en-US" altLang="en-US" b="1" dirty="0" smtClean="0"/>
              <a:t>Contingent Liabilities</a:t>
            </a:r>
          </a:p>
        </p:txBody>
      </p:sp>
      <p:pic>
        <p:nvPicPr>
          <p:cNvPr id="102403" name="Picture 3"/>
          <p:cNvPicPr>
            <a:picLocks noChangeAspect="1" noChangeArrowheads="1"/>
          </p:cNvPicPr>
          <p:nvPr/>
        </p:nvPicPr>
        <p:blipFill>
          <a:blip r:embed="rId3" cstate="print"/>
          <a:srcRect/>
          <a:stretch>
            <a:fillRect/>
          </a:stretch>
        </p:blipFill>
        <p:spPr bwMode="auto">
          <a:xfrm>
            <a:off x="128588" y="1905000"/>
            <a:ext cx="8863012" cy="3471863"/>
          </a:xfrm>
          <a:prstGeom prst="rect">
            <a:avLst/>
          </a:prstGeom>
          <a:noFill/>
          <a:ln w="9525">
            <a:noFill/>
            <a:miter lim="800000"/>
            <a:headEnd/>
            <a:tailEnd/>
          </a:ln>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C2AB13E1-0154-4F40-B4BA-A2EE81E096DB}" type="slidenum">
              <a:rPr lang="en-US" smtClean="0"/>
              <a:pPr>
                <a:defRPr/>
              </a:pPr>
              <a:t>48</a:t>
            </a:fld>
            <a:endParaRPr lang="en-US" dirty="0"/>
          </a:p>
        </p:txBody>
      </p:sp>
      <p:sp>
        <p:nvSpPr>
          <p:cNvPr id="7" name="Rounded Rectangle 6"/>
          <p:cNvSpPr/>
          <p:nvPr/>
        </p:nvSpPr>
        <p:spPr>
          <a:xfrm>
            <a:off x="138113" y="6553200"/>
            <a:ext cx="4586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a:t>Explain how to account for contingent liabilities.</a:t>
            </a:r>
          </a:p>
        </p:txBody>
      </p:sp>
      <p:sp>
        <p:nvSpPr>
          <p:cNvPr id="8" name="TextBox 7"/>
          <p:cNvSpPr txBox="1"/>
          <p:nvPr/>
        </p:nvSpPr>
        <p:spPr>
          <a:xfrm>
            <a:off x="7950700" y="72866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11.5</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2403"/>
                                        </p:tgtEl>
                                        <p:attrNameLst>
                                          <p:attrName>style.visibility</p:attrName>
                                        </p:attrNameLst>
                                      </p:cBhvr>
                                      <p:to>
                                        <p:strVal val="visible"/>
                                      </p:to>
                                    </p:set>
                                    <p:animEffect transition="in" filter="wipe(left)">
                                      <p:cBhvr>
                                        <p:cTn id="7" dur="3000"/>
                                        <p:tgtEl>
                                          <p:spTgt spid="102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457200"/>
            <a:ext cx="8229600" cy="1371600"/>
          </a:xfrm>
        </p:spPr>
        <p:txBody>
          <a:bodyPr/>
          <a:lstStyle/>
          <a:p>
            <a:r>
              <a:rPr lang="en-US" altLang="en-US" b="1" dirty="0" smtClean="0"/>
              <a:t>Reasonably Possible</a:t>
            </a:r>
            <a:br>
              <a:rPr lang="en-US" altLang="en-US" b="1" dirty="0" smtClean="0"/>
            </a:br>
            <a:r>
              <a:rPr lang="en-US" altLang="en-US" b="1" dirty="0" smtClean="0"/>
              <a:t>Contingent Liabilities</a:t>
            </a:r>
          </a:p>
        </p:txBody>
      </p:sp>
      <p:sp>
        <p:nvSpPr>
          <p:cNvPr id="79875" name="Text Box 3"/>
          <p:cNvSpPr txBox="1">
            <a:spLocks noChangeArrowheads="1"/>
          </p:cNvSpPr>
          <p:nvPr/>
        </p:nvSpPr>
        <p:spPr bwMode="auto">
          <a:xfrm>
            <a:off x="533400" y="1905000"/>
            <a:ext cx="8077200" cy="1371600"/>
          </a:xfrm>
          <a:prstGeom prst="rect">
            <a:avLst/>
          </a:prstGeom>
          <a:solidFill>
            <a:schemeClr val="accent4">
              <a:lumMod val="60000"/>
              <a:lumOff val="40000"/>
            </a:schemeClr>
          </a:solidFill>
          <a:ln w="28575">
            <a:solidFill>
              <a:schemeClr val="tx1"/>
            </a:solidFill>
            <a:miter lim="800000"/>
            <a:headEnd/>
            <a:tailEnd/>
          </a:ln>
          <a:effectLst/>
        </p:spPr>
        <p:txBody>
          <a:bodyPr>
            <a:spAutoFit/>
          </a:bodyPr>
          <a:lstStyle/>
          <a:p>
            <a:pPr>
              <a:spcBef>
                <a:spcPct val="50000"/>
              </a:spcBef>
              <a:defRPr/>
            </a:pPr>
            <a:r>
              <a:rPr lang="en-US" sz="3000" dirty="0">
                <a:solidFill>
                  <a:srgbClr val="FF0000"/>
                </a:solidFill>
              </a:rPr>
              <a:t>Potential Legal Claims</a:t>
            </a:r>
            <a:r>
              <a:rPr lang="en-US" sz="2400" dirty="0">
                <a:solidFill>
                  <a:schemeClr val="bg1"/>
                </a:solidFill>
              </a:rPr>
              <a:t> </a:t>
            </a:r>
            <a:r>
              <a:rPr lang="en-US" sz="2600" dirty="0"/>
              <a:t>– A potential claim is recorded if the amount can be reasonably estimated and payment for damages is probable.</a:t>
            </a:r>
          </a:p>
        </p:txBody>
      </p:sp>
      <p:sp>
        <p:nvSpPr>
          <p:cNvPr id="79876" name="Text Box 4"/>
          <p:cNvSpPr txBox="1">
            <a:spLocks noChangeArrowheads="1"/>
          </p:cNvSpPr>
          <p:nvPr/>
        </p:nvSpPr>
        <p:spPr bwMode="auto">
          <a:xfrm>
            <a:off x="533400" y="3690938"/>
            <a:ext cx="8077200" cy="2165350"/>
          </a:xfrm>
          <a:prstGeom prst="rect">
            <a:avLst/>
          </a:prstGeom>
          <a:solidFill>
            <a:schemeClr val="accent4">
              <a:lumMod val="20000"/>
              <a:lumOff val="80000"/>
            </a:schemeClr>
          </a:solidFill>
          <a:ln w="28575">
            <a:solidFill>
              <a:schemeClr val="tx1"/>
            </a:solidFill>
            <a:miter lim="800000"/>
            <a:headEnd/>
            <a:tailEnd/>
          </a:ln>
          <a:effectLst/>
        </p:spPr>
        <p:txBody>
          <a:bodyPr>
            <a:spAutoFit/>
          </a:bodyPr>
          <a:lstStyle/>
          <a:p>
            <a:pPr>
              <a:spcBef>
                <a:spcPct val="50000"/>
              </a:spcBef>
              <a:defRPr/>
            </a:pPr>
            <a:r>
              <a:rPr lang="en-US" sz="3000" dirty="0">
                <a:solidFill>
                  <a:srgbClr val="FF0000"/>
                </a:solidFill>
              </a:rPr>
              <a:t>Debt Guarantees</a:t>
            </a:r>
            <a:r>
              <a:rPr lang="en-US" sz="2400" dirty="0">
                <a:solidFill>
                  <a:schemeClr val="bg1"/>
                </a:solidFill>
              </a:rPr>
              <a:t> </a:t>
            </a:r>
            <a:r>
              <a:rPr lang="en-US" sz="2600" dirty="0"/>
              <a:t>– The guarantor usually discloses the guarantee in its financial statement notes. If it is probable that the debtor will default, the guarantor should record and report the guarantee as a liability.</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C2AB13E1-0154-4F40-B4BA-A2EE81E096DB}" type="slidenum">
              <a:rPr lang="en-US" smtClean="0"/>
              <a:pPr>
                <a:defRPr/>
              </a:pPr>
              <a:t>49</a:t>
            </a:fld>
            <a:endParaRPr lang="en-US" dirty="0"/>
          </a:p>
        </p:txBody>
      </p:sp>
      <p:sp>
        <p:nvSpPr>
          <p:cNvPr id="8" name="Rounded Rectangle 7"/>
          <p:cNvSpPr/>
          <p:nvPr/>
        </p:nvSpPr>
        <p:spPr>
          <a:xfrm>
            <a:off x="138113" y="6553200"/>
            <a:ext cx="4586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a:t>Explain how to account for contingent liabilities.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type="title"/>
          </p:nvPr>
        </p:nvSpPr>
        <p:spPr>
          <a:xfrm>
            <a:off x="457200" y="457200"/>
            <a:ext cx="8229600" cy="1066800"/>
          </a:xfrm>
        </p:spPr>
        <p:txBody>
          <a:bodyPr/>
          <a:lstStyle/>
          <a:p>
            <a:r>
              <a:rPr lang="en-US" altLang="en-US" b="1" dirty="0" smtClean="0"/>
              <a:t>Classifying Liabilities</a:t>
            </a:r>
          </a:p>
        </p:txBody>
      </p:sp>
      <p:grpSp>
        <p:nvGrpSpPr>
          <p:cNvPr id="2" name="Group 12"/>
          <p:cNvGrpSpPr>
            <a:grpSpLocks/>
          </p:cNvGrpSpPr>
          <p:nvPr/>
        </p:nvGrpSpPr>
        <p:grpSpPr bwMode="auto">
          <a:xfrm>
            <a:off x="762000" y="2008188"/>
            <a:ext cx="3286125" cy="3340057"/>
            <a:chOff x="762000" y="2008589"/>
            <a:chExt cx="3286125" cy="3339699"/>
          </a:xfrm>
        </p:grpSpPr>
        <p:grpSp>
          <p:nvGrpSpPr>
            <p:cNvPr id="58374" name="Group 2"/>
            <p:cNvGrpSpPr>
              <a:grpSpLocks/>
            </p:cNvGrpSpPr>
            <p:nvPr/>
          </p:nvGrpSpPr>
          <p:grpSpPr bwMode="auto">
            <a:xfrm>
              <a:off x="762000" y="2595563"/>
              <a:ext cx="3286125" cy="2752725"/>
              <a:chOff x="381" y="1728"/>
              <a:chExt cx="2070" cy="1734"/>
            </a:xfrm>
          </p:grpSpPr>
          <p:sp>
            <p:nvSpPr>
              <p:cNvPr id="7180" name="Line 3"/>
              <p:cNvSpPr>
                <a:spLocks noChangeShapeType="1"/>
              </p:cNvSpPr>
              <p:nvPr/>
            </p:nvSpPr>
            <p:spPr bwMode="auto">
              <a:xfrm>
                <a:off x="1407" y="1728"/>
                <a:ext cx="0" cy="624"/>
              </a:xfrm>
              <a:prstGeom prst="line">
                <a:avLst/>
              </a:prstGeom>
              <a:noFill/>
              <a:ln w="28575" cap="flat" cmpd="sng" algn="ctr">
                <a:solidFill>
                  <a:srgbClr val="FF3300"/>
                </a:solidFill>
                <a:prstDash val="solid"/>
                <a:round/>
                <a:headEnd type="none" w="med" len="med"/>
                <a:tailEnd type="arrow" w="med" len="med"/>
              </a:ln>
              <a:effectLst>
                <a:outerShdw blurRad="63500" dist="38099" dir="2700000" algn="ctr" rotWithShape="0">
                  <a:schemeClr val="bg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58377" name="Rectangle 4"/>
              <p:cNvSpPr>
                <a:spLocks noChangeArrowheads="1"/>
              </p:cNvSpPr>
              <p:nvPr/>
            </p:nvSpPr>
            <p:spPr bwMode="auto">
              <a:xfrm>
                <a:off x="381" y="2397"/>
                <a:ext cx="2070" cy="1065"/>
              </a:xfrm>
              <a:prstGeom prst="rect">
                <a:avLst/>
              </a:prstGeom>
              <a:solidFill>
                <a:srgbClr val="F6E9B4"/>
              </a:solidFill>
              <a:ln w="12700">
                <a:solidFill>
                  <a:schemeClr val="tx1"/>
                </a:solidFill>
                <a:miter lim="800000"/>
                <a:headEnd/>
                <a:tailEnd/>
              </a:ln>
            </p:spPr>
            <p:txBody>
              <a:bodyPr lIns="90488" tIns="44450" rIns="90488" bIns="44450">
                <a:spAutoFit/>
              </a:bodyPr>
              <a:lstStyle/>
              <a:p>
                <a:pPr algn="ctr">
                  <a:spcBef>
                    <a:spcPct val="50000"/>
                  </a:spcBef>
                </a:pPr>
                <a:r>
                  <a:rPr lang="en-US" altLang="en-US" sz="2600" b="1" dirty="0" smtClean="0">
                    <a:solidFill>
                      <a:srgbClr val="663300"/>
                    </a:solidFill>
                    <a:latin typeface="Calibri" pitchFamily="-84" charset="0"/>
                    <a:ea typeface="ＭＳ Ｐゴシック" pitchFamily="-84" charset="-128"/>
                  </a:rPr>
                  <a:t>Due within </a:t>
                </a:r>
                <a:r>
                  <a:rPr lang="en-US" altLang="en-US" sz="2600" b="1" dirty="0">
                    <a:solidFill>
                      <a:srgbClr val="663300"/>
                    </a:solidFill>
                    <a:latin typeface="Calibri" pitchFamily="-84" charset="0"/>
                    <a:ea typeface="ＭＳ Ｐゴシック" pitchFamily="-84" charset="-128"/>
                  </a:rPr>
                  <a:t>one year or the company’s operating cycle, whichever is longer.</a:t>
                </a:r>
              </a:p>
            </p:txBody>
          </p:sp>
        </p:grpSp>
        <p:sp>
          <p:nvSpPr>
            <p:cNvPr id="58375" name="Rectangle 6"/>
            <p:cNvSpPr>
              <a:spLocks noChangeArrowheads="1"/>
            </p:cNvSpPr>
            <p:nvPr/>
          </p:nvSpPr>
          <p:spPr bwMode="auto">
            <a:xfrm>
              <a:off x="762000" y="2008589"/>
              <a:ext cx="3286125" cy="582550"/>
            </a:xfrm>
            <a:prstGeom prst="rect">
              <a:avLst/>
            </a:prstGeom>
            <a:solidFill>
              <a:srgbClr val="F6E9B4"/>
            </a:solidFill>
            <a:ln w="12700">
              <a:solidFill>
                <a:schemeClr val="tx1"/>
              </a:solidFill>
              <a:miter lim="800000"/>
              <a:headEnd/>
              <a:tailEnd/>
            </a:ln>
          </p:spPr>
          <p:txBody>
            <a:bodyPr lIns="90488" tIns="44450" rIns="90488" bIns="44450">
              <a:spAutoFit/>
            </a:bodyPr>
            <a:lstStyle/>
            <a:p>
              <a:pPr algn="ctr">
                <a:spcBef>
                  <a:spcPct val="50000"/>
                </a:spcBef>
              </a:pPr>
              <a:r>
                <a:rPr lang="en-US" altLang="en-US" sz="3200" b="1" dirty="0">
                  <a:solidFill>
                    <a:srgbClr val="663300"/>
                  </a:solidFill>
                  <a:latin typeface="Calibri" pitchFamily="-84" charset="0"/>
                  <a:ea typeface="ＭＳ Ｐゴシック" pitchFamily="-84" charset="-128"/>
                </a:rPr>
                <a:t>Current Liabilities</a:t>
              </a:r>
            </a:p>
          </p:txBody>
        </p:sp>
      </p:grpSp>
      <p:grpSp>
        <p:nvGrpSpPr>
          <p:cNvPr id="4" name="Group 7"/>
          <p:cNvGrpSpPr>
            <a:grpSpLocks/>
          </p:cNvGrpSpPr>
          <p:nvPr/>
        </p:nvGrpSpPr>
        <p:grpSpPr bwMode="auto">
          <a:xfrm>
            <a:off x="5143500" y="1600200"/>
            <a:ext cx="3286125" cy="3748088"/>
            <a:chOff x="3240" y="1008"/>
            <a:chExt cx="2070" cy="2361"/>
          </a:xfrm>
          <a:solidFill>
            <a:schemeClr val="accent4">
              <a:lumMod val="40000"/>
              <a:lumOff val="60000"/>
            </a:schemeClr>
          </a:solidFill>
        </p:grpSpPr>
        <p:grpSp>
          <p:nvGrpSpPr>
            <p:cNvPr id="5" name="Group 8"/>
            <p:cNvGrpSpPr>
              <a:grpSpLocks/>
            </p:cNvGrpSpPr>
            <p:nvPr/>
          </p:nvGrpSpPr>
          <p:grpSpPr bwMode="auto">
            <a:xfrm>
              <a:off x="3240" y="1635"/>
              <a:ext cx="2070" cy="1734"/>
              <a:chOff x="3141" y="1728"/>
              <a:chExt cx="2070" cy="1734"/>
            </a:xfrm>
            <a:grpFill/>
          </p:grpSpPr>
          <p:sp>
            <p:nvSpPr>
              <p:cNvPr id="7176" name="Line 9"/>
              <p:cNvSpPr>
                <a:spLocks noChangeShapeType="1"/>
              </p:cNvSpPr>
              <p:nvPr/>
            </p:nvSpPr>
            <p:spPr bwMode="auto">
              <a:xfrm>
                <a:off x="4176" y="1728"/>
                <a:ext cx="0" cy="624"/>
              </a:xfrm>
              <a:prstGeom prst="line">
                <a:avLst/>
              </a:prstGeom>
              <a:grpFill/>
              <a:ln w="28575" cap="flat" cmpd="sng" algn="ctr">
                <a:solidFill>
                  <a:srgbClr val="FF3300"/>
                </a:solidFill>
                <a:prstDash val="solid"/>
                <a:round/>
                <a:headEnd type="none" w="med" len="med"/>
                <a:tailEnd type="arrow" w="med" len="med"/>
              </a:ln>
              <a:effectLst>
                <a:outerShdw blurRad="63500" dist="38099" dir="2700000" algn="ctr" rotWithShape="0">
                  <a:schemeClr val="bg2">
                    <a:alpha val="74998"/>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37898" name="Rectangle 10"/>
              <p:cNvSpPr>
                <a:spLocks noChangeArrowheads="1"/>
              </p:cNvSpPr>
              <p:nvPr/>
            </p:nvSpPr>
            <p:spPr bwMode="auto">
              <a:xfrm>
                <a:off x="3141" y="2397"/>
                <a:ext cx="2070" cy="1065"/>
              </a:xfrm>
              <a:prstGeom prst="rect">
                <a:avLst/>
              </a:prstGeom>
              <a:grpFill/>
              <a:ln w="12700">
                <a:solidFill>
                  <a:schemeClr val="tx1"/>
                </a:solidFill>
                <a:miter lim="800000"/>
                <a:headEnd/>
                <a:tailEnd/>
              </a:ln>
            </p:spPr>
            <p:txBody>
              <a:bodyPr lIns="90488" tIns="44450" rIns="90488" bIns="44450">
                <a:spAutoFit/>
              </a:bodyPr>
              <a:lstStyle/>
              <a:p>
                <a:pPr algn="ctr">
                  <a:spcBef>
                    <a:spcPct val="50000"/>
                  </a:spcBef>
                  <a:defRPr/>
                </a:pPr>
                <a:r>
                  <a:rPr lang="en-US" sz="2600" b="1" dirty="0" smtClean="0">
                    <a:solidFill>
                      <a:srgbClr val="5A160B"/>
                    </a:solidFill>
                    <a:latin typeface="+mn-lt"/>
                  </a:rPr>
                  <a:t>Due after one </a:t>
                </a:r>
                <a:r>
                  <a:rPr lang="en-US" sz="2600" b="1" dirty="0">
                    <a:solidFill>
                      <a:srgbClr val="5A160B"/>
                    </a:solidFill>
                    <a:latin typeface="+mn-lt"/>
                  </a:rPr>
                  <a:t>year or the company’s operating cycle, whichever is longer.</a:t>
                </a:r>
              </a:p>
            </p:txBody>
          </p:sp>
        </p:grpSp>
        <p:sp>
          <p:nvSpPr>
            <p:cNvPr id="37896" name="Rectangle 11"/>
            <p:cNvSpPr>
              <a:spLocks noChangeArrowheads="1"/>
            </p:cNvSpPr>
            <p:nvPr/>
          </p:nvSpPr>
          <p:spPr bwMode="auto">
            <a:xfrm>
              <a:off x="3240" y="1008"/>
              <a:ext cx="2070" cy="678"/>
            </a:xfrm>
            <a:prstGeom prst="rect">
              <a:avLst/>
            </a:prstGeom>
            <a:grpFill/>
            <a:ln w="12700">
              <a:solidFill>
                <a:schemeClr val="tx1"/>
              </a:solidFill>
              <a:miter lim="800000"/>
              <a:headEnd/>
              <a:tailEnd/>
            </a:ln>
          </p:spPr>
          <p:txBody>
            <a:bodyPr lIns="90488" tIns="44450" rIns="90488" bIns="44450">
              <a:spAutoFit/>
            </a:bodyPr>
            <a:lstStyle/>
            <a:p>
              <a:pPr algn="ctr">
                <a:spcBef>
                  <a:spcPct val="50000"/>
                </a:spcBef>
                <a:defRPr/>
              </a:pPr>
              <a:r>
                <a:rPr lang="en-US" sz="3200" b="1" dirty="0">
                  <a:solidFill>
                    <a:srgbClr val="5A160B"/>
                  </a:solidFill>
                  <a:latin typeface="+mn-lt"/>
                </a:rPr>
                <a:t>Long-Term Liabilities</a:t>
              </a:r>
            </a:p>
          </p:txBody>
        </p:sp>
      </p:grpSp>
      <p:sp>
        <p:nvSpPr>
          <p:cNvPr id="14" name="Rectangle 1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5" name="Slide Number Placeholder 14"/>
          <p:cNvSpPr>
            <a:spLocks noGrp="1"/>
          </p:cNvSpPr>
          <p:nvPr>
            <p:ph type="sldNum" sz="quarter" idx="12"/>
          </p:nvPr>
        </p:nvSpPr>
        <p:spPr/>
        <p:txBody>
          <a:bodyPr/>
          <a:lstStyle/>
          <a:p>
            <a:pPr>
              <a:defRPr/>
            </a:pPr>
            <a:fld id="{C2AB13E1-0154-4F40-B4BA-A2EE81E096DB}" type="slidenum">
              <a:rPr lang="en-US" smtClean="0"/>
              <a:pPr>
                <a:defRPr/>
              </a:pPr>
              <a:t>5</a:t>
            </a:fld>
            <a:endParaRPr lang="en-US" dirty="0"/>
          </a:p>
        </p:txBody>
      </p:sp>
      <p:sp>
        <p:nvSpPr>
          <p:cNvPr id="16" name="Rounded Rectangle 15"/>
          <p:cNvSpPr/>
          <p:nvPr/>
        </p:nvSpPr>
        <p:spPr>
          <a:xfrm>
            <a:off x="138113" y="6553200"/>
            <a:ext cx="5805488"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Describe current and long-term liabilities and their characteristics.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nodeType="afterGroup">
                            <p:stCondLst>
                              <p:cond delay="500"/>
                            </p:stCondLst>
                            <p:childTnLst>
                              <p:par>
                                <p:cTn id="9" presetID="22" presetClass="entr" presetSubtype="1"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11-4</a:t>
            </a:r>
            <a:endParaRPr lang="en-US" sz="2400" b="1" dirty="0">
              <a:solidFill>
                <a:prstClr val="white"/>
              </a:solidFill>
            </a:endParaRPr>
          </a:p>
        </p:txBody>
      </p:sp>
      <p:sp>
        <p:nvSpPr>
          <p:cNvPr id="6" name="Rectangle 5"/>
          <p:cNvSpPr>
            <a:spLocks noChangeArrowheads="1"/>
          </p:cNvSpPr>
          <p:nvPr/>
        </p:nvSpPr>
        <p:spPr bwMode="auto">
          <a:xfrm>
            <a:off x="1163638" y="2678113"/>
            <a:ext cx="7189787"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 name="Rectangle 7"/>
          <p:cNvSpPr>
            <a:spLocks noChangeArrowheads="1"/>
          </p:cNvSpPr>
          <p:nvPr/>
        </p:nvSpPr>
        <p:spPr bwMode="auto">
          <a:xfrm>
            <a:off x="4800600" y="1446213"/>
            <a:ext cx="38274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(ii)  Is reasonably estimated but not a probable loss.</a:t>
            </a:r>
            <a:endParaRPr lang="en-US" dirty="0" smtClean="0">
              <a:solidFill>
                <a:srgbClr val="C00000"/>
              </a:solidFill>
              <a:cs typeface="+mn-cs"/>
            </a:endParaRPr>
          </a:p>
        </p:txBody>
      </p:sp>
      <p:sp>
        <p:nvSpPr>
          <p:cNvPr id="24" name="Rectangle 9"/>
          <p:cNvSpPr>
            <a:spLocks noChangeArrowheads="1"/>
          </p:cNvSpPr>
          <p:nvPr/>
        </p:nvSpPr>
        <p:spPr bwMode="auto">
          <a:xfrm>
            <a:off x="1203325" y="1857375"/>
            <a:ext cx="39846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C00000"/>
                </a:solidFill>
                <a:cs typeface="+mn-cs"/>
              </a:rPr>
              <a:t>(ii) </a:t>
            </a:r>
            <a:r>
              <a:rPr lang="en-US" sz="1300" dirty="0" smtClean="0">
                <a:solidFill>
                  <a:srgbClr val="C00000"/>
                </a:solidFill>
                <a:cs typeface="+mn-cs"/>
              </a:rPr>
              <a:t>Probable loss but cannot be reasonably estimated.</a:t>
            </a:r>
            <a:endParaRPr lang="en-US" dirty="0" smtClean="0">
              <a:solidFill>
                <a:srgbClr val="C00000"/>
              </a:solidFill>
              <a:cs typeface="+mn-cs"/>
            </a:endParaRPr>
          </a:p>
        </p:txBody>
      </p:sp>
      <p:sp>
        <p:nvSpPr>
          <p:cNvPr id="25" name="Rectangle 10"/>
          <p:cNvSpPr>
            <a:spLocks noChangeArrowheads="1"/>
          </p:cNvSpPr>
          <p:nvPr/>
        </p:nvSpPr>
        <p:spPr bwMode="auto">
          <a:xfrm>
            <a:off x="6951663" y="2698750"/>
            <a:ext cx="48418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Debit</a:t>
            </a:r>
            <a:endParaRPr lang="en-US" dirty="0" smtClean="0">
              <a:solidFill>
                <a:prstClr val="black"/>
              </a:solidFill>
              <a:cs typeface="+mn-cs"/>
            </a:endParaRPr>
          </a:p>
        </p:txBody>
      </p:sp>
      <p:sp>
        <p:nvSpPr>
          <p:cNvPr id="26" name="Rectangle 11"/>
          <p:cNvSpPr>
            <a:spLocks noChangeArrowheads="1"/>
          </p:cNvSpPr>
          <p:nvPr/>
        </p:nvSpPr>
        <p:spPr bwMode="auto">
          <a:xfrm>
            <a:off x="7718425" y="2698750"/>
            <a:ext cx="54451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Credit</a:t>
            </a:r>
            <a:endParaRPr lang="en-US" dirty="0" smtClean="0">
              <a:solidFill>
                <a:prstClr val="black"/>
              </a:solidFill>
              <a:cs typeface="+mn-cs"/>
            </a:endParaRPr>
          </a:p>
        </p:txBody>
      </p:sp>
      <p:sp>
        <p:nvSpPr>
          <p:cNvPr id="27" name="Rectangle 12"/>
          <p:cNvSpPr>
            <a:spLocks noChangeArrowheads="1"/>
          </p:cNvSpPr>
          <p:nvPr/>
        </p:nvSpPr>
        <p:spPr bwMode="auto">
          <a:xfrm>
            <a:off x="1506538" y="2925763"/>
            <a:ext cx="149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a:t>
            </a:r>
            <a:endParaRPr lang="en-US" dirty="0" smtClean="0">
              <a:solidFill>
                <a:prstClr val="black"/>
              </a:solidFill>
              <a:cs typeface="+mn-cs"/>
            </a:endParaRPr>
          </a:p>
        </p:txBody>
      </p:sp>
      <p:sp>
        <p:nvSpPr>
          <p:cNvPr id="28" name="Rectangle 13"/>
          <p:cNvSpPr>
            <a:spLocks noChangeArrowheads="1"/>
          </p:cNvSpPr>
          <p:nvPr/>
        </p:nvSpPr>
        <p:spPr bwMode="auto">
          <a:xfrm>
            <a:off x="2090738" y="2925763"/>
            <a:ext cx="25606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Environmental contingent expense</a:t>
            </a:r>
            <a:endParaRPr lang="en-US" dirty="0" smtClean="0">
              <a:solidFill>
                <a:prstClr val="black"/>
              </a:solidFill>
              <a:cs typeface="+mn-cs"/>
            </a:endParaRPr>
          </a:p>
        </p:txBody>
      </p:sp>
      <p:sp>
        <p:nvSpPr>
          <p:cNvPr id="29" name="Rectangle 14"/>
          <p:cNvSpPr>
            <a:spLocks noChangeArrowheads="1"/>
          </p:cNvSpPr>
          <p:nvPr/>
        </p:nvSpPr>
        <p:spPr bwMode="auto">
          <a:xfrm>
            <a:off x="6881813" y="2925763"/>
            <a:ext cx="6556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900,000</a:t>
            </a:r>
            <a:endParaRPr lang="en-US" dirty="0" smtClean="0">
              <a:solidFill>
                <a:prstClr val="black"/>
              </a:solidFill>
              <a:cs typeface="+mn-cs"/>
            </a:endParaRPr>
          </a:p>
        </p:txBody>
      </p:sp>
      <p:sp>
        <p:nvSpPr>
          <p:cNvPr id="30" name="Rectangle 15"/>
          <p:cNvSpPr>
            <a:spLocks noChangeArrowheads="1"/>
          </p:cNvSpPr>
          <p:nvPr/>
        </p:nvSpPr>
        <p:spPr bwMode="auto">
          <a:xfrm>
            <a:off x="2273300" y="3132138"/>
            <a:ext cx="24399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Environmental contingent liability</a:t>
            </a:r>
            <a:endParaRPr lang="en-US" dirty="0" smtClean="0">
              <a:solidFill>
                <a:prstClr val="black"/>
              </a:solidFill>
              <a:cs typeface="+mn-cs"/>
            </a:endParaRPr>
          </a:p>
        </p:txBody>
      </p:sp>
      <p:sp>
        <p:nvSpPr>
          <p:cNvPr id="224" name="Rectangle 16"/>
          <p:cNvSpPr>
            <a:spLocks noChangeArrowheads="1"/>
          </p:cNvSpPr>
          <p:nvPr/>
        </p:nvSpPr>
        <p:spPr bwMode="auto">
          <a:xfrm>
            <a:off x="7677150" y="313213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900,000</a:t>
            </a:r>
            <a:endParaRPr lang="en-US" dirty="0" smtClean="0">
              <a:solidFill>
                <a:prstClr val="black"/>
              </a:solidFill>
              <a:cs typeface="+mn-cs"/>
            </a:endParaRPr>
          </a:p>
        </p:txBody>
      </p:sp>
      <p:sp>
        <p:nvSpPr>
          <p:cNvPr id="225" name="Rectangle 17"/>
          <p:cNvSpPr>
            <a:spLocks noChangeArrowheads="1"/>
          </p:cNvSpPr>
          <p:nvPr/>
        </p:nvSpPr>
        <p:spPr bwMode="auto">
          <a:xfrm>
            <a:off x="3775075" y="2698750"/>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General Journal</a:t>
            </a:r>
            <a:endParaRPr lang="en-US" dirty="0" smtClean="0">
              <a:solidFill>
                <a:prstClr val="black"/>
              </a:solidFill>
              <a:cs typeface="+mn-cs"/>
            </a:endParaRPr>
          </a:p>
        </p:txBody>
      </p:sp>
      <p:sp>
        <p:nvSpPr>
          <p:cNvPr id="227" name="Rectangle 19"/>
          <p:cNvSpPr>
            <a:spLocks noChangeArrowheads="1"/>
          </p:cNvSpPr>
          <p:nvPr/>
        </p:nvSpPr>
        <p:spPr bwMode="auto">
          <a:xfrm>
            <a:off x="830263" y="620713"/>
            <a:ext cx="68675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The following legal claims exist for a company. Identify the accounting treatment for each claim</a:t>
            </a:r>
            <a:endParaRPr lang="en-US" dirty="0" smtClean="0">
              <a:solidFill>
                <a:prstClr val="black"/>
              </a:solidFill>
              <a:cs typeface="+mn-cs"/>
            </a:endParaRPr>
          </a:p>
        </p:txBody>
      </p:sp>
      <p:sp>
        <p:nvSpPr>
          <p:cNvPr id="228" name="Rectangle 20"/>
          <p:cNvSpPr>
            <a:spLocks noChangeArrowheads="1"/>
          </p:cNvSpPr>
          <p:nvPr/>
        </p:nvSpPr>
        <p:spPr bwMode="auto">
          <a:xfrm>
            <a:off x="830263" y="827088"/>
            <a:ext cx="73310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as either (i) a liability that is recorded or (ii) an item described in notes to its financial statements. If an</a:t>
            </a:r>
            <a:endParaRPr lang="en-US" dirty="0" smtClean="0">
              <a:solidFill>
                <a:prstClr val="black"/>
              </a:solidFill>
              <a:cs typeface="+mn-cs"/>
            </a:endParaRPr>
          </a:p>
        </p:txBody>
      </p:sp>
      <p:sp>
        <p:nvSpPr>
          <p:cNvPr id="229" name="Rectangle 21"/>
          <p:cNvSpPr>
            <a:spLocks noChangeArrowheads="1"/>
          </p:cNvSpPr>
          <p:nvPr/>
        </p:nvSpPr>
        <p:spPr bwMode="auto">
          <a:xfrm>
            <a:off x="830263" y="1033463"/>
            <a:ext cx="29956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item is to be recorded, prepare the entry.</a:t>
            </a:r>
            <a:endParaRPr lang="en-US" dirty="0" smtClean="0">
              <a:solidFill>
                <a:prstClr val="black"/>
              </a:solidFill>
              <a:cs typeface="+mn-cs"/>
            </a:endParaRPr>
          </a:p>
        </p:txBody>
      </p:sp>
      <p:sp>
        <p:nvSpPr>
          <p:cNvPr id="230" name="Rectangle 22"/>
          <p:cNvSpPr>
            <a:spLocks noChangeArrowheads="1"/>
          </p:cNvSpPr>
          <p:nvPr/>
        </p:nvSpPr>
        <p:spPr bwMode="auto">
          <a:xfrm>
            <a:off x="830263" y="1239838"/>
            <a:ext cx="75422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  The company (defendant) estimates that a pending lawsuit could result in damages of $500,000; it is </a:t>
            </a:r>
            <a:endParaRPr lang="en-US" dirty="0" smtClean="0">
              <a:solidFill>
                <a:prstClr val="black"/>
              </a:solidFill>
              <a:cs typeface="+mn-cs"/>
            </a:endParaRPr>
          </a:p>
        </p:txBody>
      </p:sp>
      <p:sp>
        <p:nvSpPr>
          <p:cNvPr id="231" name="Rectangle 23"/>
          <p:cNvSpPr>
            <a:spLocks noChangeArrowheads="1"/>
          </p:cNvSpPr>
          <p:nvPr/>
        </p:nvSpPr>
        <p:spPr bwMode="auto">
          <a:xfrm>
            <a:off x="830263" y="1446213"/>
            <a:ext cx="39131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reasonably possible that the plaintiff will win the case.</a:t>
            </a:r>
            <a:endParaRPr lang="en-US" dirty="0" smtClean="0">
              <a:solidFill>
                <a:prstClr val="black"/>
              </a:solidFill>
              <a:cs typeface="+mn-cs"/>
            </a:endParaRPr>
          </a:p>
        </p:txBody>
      </p:sp>
      <p:sp>
        <p:nvSpPr>
          <p:cNvPr id="254" name="Rectangle 24"/>
          <p:cNvSpPr>
            <a:spLocks noChangeArrowheads="1"/>
          </p:cNvSpPr>
          <p:nvPr/>
        </p:nvSpPr>
        <p:spPr bwMode="auto">
          <a:xfrm>
            <a:off x="830263" y="1681163"/>
            <a:ext cx="74850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  The company faces a probable loss on a pending lawsuit; the amount is not reasonably estimable.</a:t>
            </a:r>
            <a:endParaRPr lang="en-US" dirty="0" smtClean="0">
              <a:solidFill>
                <a:prstClr val="black"/>
              </a:solidFill>
              <a:cs typeface="+mn-cs"/>
            </a:endParaRPr>
          </a:p>
        </p:txBody>
      </p:sp>
      <p:sp>
        <p:nvSpPr>
          <p:cNvPr id="255" name="Rectangle 25"/>
          <p:cNvSpPr>
            <a:spLocks noChangeArrowheads="1"/>
          </p:cNvSpPr>
          <p:nvPr/>
        </p:nvSpPr>
        <p:spPr bwMode="auto">
          <a:xfrm>
            <a:off x="830263" y="2081213"/>
            <a:ext cx="77851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 The company estimates environmental damages in a pending case at $900,000 with a high probability of </a:t>
            </a:r>
            <a:endParaRPr lang="en-US" dirty="0" smtClean="0">
              <a:solidFill>
                <a:prstClr val="black"/>
              </a:solidFill>
              <a:cs typeface="+mn-cs"/>
            </a:endParaRPr>
          </a:p>
        </p:txBody>
      </p:sp>
      <p:sp>
        <p:nvSpPr>
          <p:cNvPr id="256" name="Rectangle 26"/>
          <p:cNvSpPr>
            <a:spLocks noChangeArrowheads="1"/>
          </p:cNvSpPr>
          <p:nvPr/>
        </p:nvSpPr>
        <p:spPr bwMode="auto">
          <a:xfrm>
            <a:off x="830263" y="2287588"/>
            <a:ext cx="1200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losing the case.</a:t>
            </a:r>
            <a:endParaRPr lang="en-US" dirty="0" smtClean="0">
              <a:solidFill>
                <a:prstClr val="black"/>
              </a:solidFill>
              <a:cs typeface="+mn-cs"/>
            </a:endParaRPr>
          </a:p>
        </p:txBody>
      </p:sp>
      <p:sp>
        <p:nvSpPr>
          <p:cNvPr id="257" name="Rectangle 27"/>
          <p:cNvSpPr>
            <a:spLocks noChangeArrowheads="1"/>
          </p:cNvSpPr>
          <p:nvPr/>
        </p:nvSpPr>
        <p:spPr bwMode="auto">
          <a:xfrm>
            <a:off x="1154113" y="266700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8" name="Line 28"/>
          <p:cNvSpPr>
            <a:spLocks noChangeShapeType="1"/>
          </p:cNvSpPr>
          <p:nvPr/>
        </p:nvSpPr>
        <p:spPr bwMode="auto">
          <a:xfrm>
            <a:off x="1960563" y="26876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9" name="Rectangle 29"/>
          <p:cNvSpPr>
            <a:spLocks noChangeArrowheads="1"/>
          </p:cNvSpPr>
          <p:nvPr/>
        </p:nvSpPr>
        <p:spPr bwMode="auto">
          <a:xfrm>
            <a:off x="1960563" y="268763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0" name="Line 30"/>
          <p:cNvSpPr>
            <a:spLocks noChangeShapeType="1"/>
          </p:cNvSpPr>
          <p:nvPr/>
        </p:nvSpPr>
        <p:spPr bwMode="auto">
          <a:xfrm>
            <a:off x="6750050" y="26876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1" name="Rectangle 31"/>
          <p:cNvSpPr>
            <a:spLocks noChangeArrowheads="1"/>
          </p:cNvSpPr>
          <p:nvPr/>
        </p:nvSpPr>
        <p:spPr bwMode="auto">
          <a:xfrm>
            <a:off x="6750050" y="268763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2" name="Line 32"/>
          <p:cNvSpPr>
            <a:spLocks noChangeShapeType="1"/>
          </p:cNvSpPr>
          <p:nvPr/>
        </p:nvSpPr>
        <p:spPr bwMode="auto">
          <a:xfrm>
            <a:off x="7546975" y="26876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3" name="Rectangle 33"/>
          <p:cNvSpPr>
            <a:spLocks noChangeArrowheads="1"/>
          </p:cNvSpPr>
          <p:nvPr/>
        </p:nvSpPr>
        <p:spPr bwMode="auto">
          <a:xfrm>
            <a:off x="7546975" y="268763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4" name="Rectangle 34"/>
          <p:cNvSpPr>
            <a:spLocks noChangeArrowheads="1"/>
          </p:cNvSpPr>
          <p:nvPr/>
        </p:nvSpPr>
        <p:spPr bwMode="auto">
          <a:xfrm>
            <a:off x="8332788" y="2687638"/>
            <a:ext cx="20637"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5" name="Line 35"/>
          <p:cNvSpPr>
            <a:spLocks noChangeShapeType="1"/>
          </p:cNvSpPr>
          <p:nvPr/>
        </p:nvSpPr>
        <p:spPr bwMode="auto">
          <a:xfrm>
            <a:off x="1163638" y="2914650"/>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6" name="Rectangle 36"/>
          <p:cNvSpPr>
            <a:spLocks noChangeArrowheads="1"/>
          </p:cNvSpPr>
          <p:nvPr/>
        </p:nvSpPr>
        <p:spPr bwMode="auto">
          <a:xfrm>
            <a:off x="1163638" y="2914650"/>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7" name="Line 37"/>
          <p:cNvSpPr>
            <a:spLocks noChangeShapeType="1"/>
          </p:cNvSpPr>
          <p:nvPr/>
        </p:nvSpPr>
        <p:spPr bwMode="auto">
          <a:xfrm>
            <a:off x="1960563" y="2914650"/>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8" name="Rectangle 38"/>
          <p:cNvSpPr>
            <a:spLocks noChangeArrowheads="1"/>
          </p:cNvSpPr>
          <p:nvPr/>
        </p:nvSpPr>
        <p:spPr bwMode="auto">
          <a:xfrm>
            <a:off x="1960563" y="2914650"/>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 name="Line 39"/>
          <p:cNvSpPr>
            <a:spLocks noChangeShapeType="1"/>
          </p:cNvSpPr>
          <p:nvPr/>
        </p:nvSpPr>
        <p:spPr bwMode="auto">
          <a:xfrm>
            <a:off x="6750050" y="2914650"/>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0" name="Rectangle 40"/>
          <p:cNvSpPr>
            <a:spLocks noChangeArrowheads="1"/>
          </p:cNvSpPr>
          <p:nvPr/>
        </p:nvSpPr>
        <p:spPr bwMode="auto">
          <a:xfrm>
            <a:off x="6750050" y="2914650"/>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 name="Line 41"/>
          <p:cNvSpPr>
            <a:spLocks noChangeShapeType="1"/>
          </p:cNvSpPr>
          <p:nvPr/>
        </p:nvSpPr>
        <p:spPr bwMode="auto">
          <a:xfrm>
            <a:off x="7546975" y="2914650"/>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3" name="Rectangle 42"/>
          <p:cNvSpPr>
            <a:spLocks noChangeArrowheads="1"/>
          </p:cNvSpPr>
          <p:nvPr/>
        </p:nvSpPr>
        <p:spPr bwMode="auto">
          <a:xfrm>
            <a:off x="7546975" y="2914650"/>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4" name="Line 43"/>
          <p:cNvSpPr>
            <a:spLocks noChangeShapeType="1"/>
          </p:cNvSpPr>
          <p:nvPr/>
        </p:nvSpPr>
        <p:spPr bwMode="auto">
          <a:xfrm>
            <a:off x="8343900" y="2914650"/>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5" name="Rectangle 44"/>
          <p:cNvSpPr>
            <a:spLocks noChangeArrowheads="1"/>
          </p:cNvSpPr>
          <p:nvPr/>
        </p:nvSpPr>
        <p:spPr bwMode="auto">
          <a:xfrm>
            <a:off x="8343900" y="2914650"/>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6" name="Rectangle 45"/>
          <p:cNvSpPr>
            <a:spLocks noChangeArrowheads="1"/>
          </p:cNvSpPr>
          <p:nvPr/>
        </p:nvSpPr>
        <p:spPr bwMode="auto">
          <a:xfrm>
            <a:off x="1173163" y="2667000"/>
            <a:ext cx="7180262"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7" name="Rectangle 46"/>
          <p:cNvSpPr>
            <a:spLocks noChangeArrowheads="1"/>
          </p:cNvSpPr>
          <p:nvPr/>
        </p:nvSpPr>
        <p:spPr bwMode="auto">
          <a:xfrm>
            <a:off x="1173163" y="2894013"/>
            <a:ext cx="718026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8" name="Line 47"/>
          <p:cNvSpPr>
            <a:spLocks noChangeShapeType="1"/>
          </p:cNvSpPr>
          <p:nvPr/>
        </p:nvSpPr>
        <p:spPr bwMode="auto">
          <a:xfrm>
            <a:off x="1173163" y="311150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9" name="Rectangle 48"/>
          <p:cNvSpPr>
            <a:spLocks noChangeArrowheads="1"/>
          </p:cNvSpPr>
          <p:nvPr/>
        </p:nvSpPr>
        <p:spPr bwMode="auto">
          <a:xfrm>
            <a:off x="1173163" y="3111500"/>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0" name="Line 49"/>
          <p:cNvSpPr>
            <a:spLocks noChangeShapeType="1"/>
          </p:cNvSpPr>
          <p:nvPr/>
        </p:nvSpPr>
        <p:spPr bwMode="auto">
          <a:xfrm>
            <a:off x="1173163" y="331787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1" name="Rectangle 50"/>
          <p:cNvSpPr>
            <a:spLocks noChangeArrowheads="1"/>
          </p:cNvSpPr>
          <p:nvPr/>
        </p:nvSpPr>
        <p:spPr bwMode="auto">
          <a:xfrm>
            <a:off x="1173163" y="3317875"/>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0" name="Line 51"/>
          <p:cNvSpPr>
            <a:spLocks noChangeShapeType="1"/>
          </p:cNvSpPr>
          <p:nvPr/>
        </p:nvSpPr>
        <p:spPr bwMode="auto">
          <a:xfrm>
            <a:off x="1173163" y="352425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1" name="Rectangle 52"/>
          <p:cNvSpPr>
            <a:spLocks noChangeArrowheads="1"/>
          </p:cNvSpPr>
          <p:nvPr/>
        </p:nvSpPr>
        <p:spPr bwMode="auto">
          <a:xfrm>
            <a:off x="1173163" y="3524250"/>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 name="Rounded Rectangle 2"/>
          <p:cNvSpPr/>
          <p:nvPr/>
        </p:nvSpPr>
        <p:spPr>
          <a:xfrm>
            <a:off x="1759707" y="3943351"/>
            <a:ext cx="5300735"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n w="10160">
                  <a:solidFill>
                    <a:srgbClr val="4BACC6"/>
                  </a:solidFill>
                  <a:prstDash val="solid"/>
                </a:ln>
                <a:solidFill>
                  <a:srgbClr val="FFFFFF"/>
                </a:solidFill>
              </a:rPr>
              <a:t>For a contingent liability to be recorded, the loss must be both probable and reasonably estimable.</a:t>
            </a:r>
            <a:endParaRPr lang="en-US" dirty="0">
              <a:solidFill>
                <a:prstClr val="white"/>
              </a:solidFill>
            </a:endParaRPr>
          </a:p>
        </p:txBody>
      </p:sp>
      <p:sp>
        <p:nvSpPr>
          <p:cNvPr id="50" name="Slide Number Placeholder 49"/>
          <p:cNvSpPr>
            <a:spLocks noGrp="1"/>
          </p:cNvSpPr>
          <p:nvPr>
            <p:ph type="sldNum" sz="quarter" idx="12"/>
          </p:nvPr>
        </p:nvSpPr>
        <p:spPr/>
        <p:txBody>
          <a:bodyPr/>
          <a:lstStyle/>
          <a:p>
            <a:pPr>
              <a:defRPr/>
            </a:pPr>
            <a:fld id="{9BA36DEE-6459-40BD-A437-3D2467D297CF}" type="slidenum">
              <a:rPr lang="en-US" smtClean="0"/>
              <a:pPr>
                <a:defRPr/>
              </a:pPr>
              <a:t>50</a:t>
            </a:fld>
            <a:endParaRPr lang="en-US" dirty="0"/>
          </a:p>
        </p:txBody>
      </p:sp>
      <p:sp>
        <p:nvSpPr>
          <p:cNvPr id="52" name="Rounded Rectangle 51"/>
          <p:cNvSpPr/>
          <p:nvPr/>
        </p:nvSpPr>
        <p:spPr>
          <a:xfrm>
            <a:off x="138113" y="6553200"/>
            <a:ext cx="5881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sz="1100" dirty="0"/>
              <a:t>Account for estimated liabilities, including warranties and bonuses.</a:t>
            </a:r>
          </a:p>
        </p:txBody>
      </p:sp>
      <p:sp>
        <p:nvSpPr>
          <p:cNvPr id="53" name="Rounded Rectangle 52"/>
          <p:cNvSpPr/>
          <p:nvPr/>
        </p:nvSpPr>
        <p:spPr>
          <a:xfrm>
            <a:off x="154827" y="6253525"/>
            <a:ext cx="4586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a:t>Explain how to account for contingent liabilities.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5"/>
                                        </p:tgtEl>
                                        <p:attrNameLst>
                                          <p:attrName>style.visibility</p:attrName>
                                        </p:attrNameLst>
                                      </p:cBhvr>
                                      <p:to>
                                        <p:strVal val="visible"/>
                                      </p:to>
                                    </p:set>
                                    <p:animEffect transition="in" filter="fade">
                                      <p:cBhvr>
                                        <p:cTn id="32" dur="500"/>
                                        <p:tgtEl>
                                          <p:spTgt spid="2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7"/>
                                        </p:tgtEl>
                                        <p:attrNameLst>
                                          <p:attrName>style.visibility</p:attrName>
                                        </p:attrNameLst>
                                      </p:cBhvr>
                                      <p:to>
                                        <p:strVal val="visible"/>
                                      </p:to>
                                    </p:set>
                                    <p:animEffect transition="in" filter="fade">
                                      <p:cBhvr>
                                        <p:cTn id="35" dur="500"/>
                                        <p:tgtEl>
                                          <p:spTgt spid="257"/>
                                        </p:tgtEl>
                                      </p:cBhvr>
                                    </p:animEffect>
                                  </p:childTnLst>
                                </p:cTn>
                              </p:par>
                              <p:par>
                                <p:cTn id="36" presetID="10" presetClass="entr" presetSubtype="0" fill="hold" nodeType="withEffect">
                                  <p:stCondLst>
                                    <p:cond delay="0"/>
                                  </p:stCondLst>
                                  <p:childTnLst>
                                    <p:set>
                                      <p:cBhvr>
                                        <p:cTn id="37" dur="1" fill="hold">
                                          <p:stCondLst>
                                            <p:cond delay="0"/>
                                          </p:stCondLst>
                                        </p:cTn>
                                        <p:tgtEl>
                                          <p:spTgt spid="258"/>
                                        </p:tgtEl>
                                        <p:attrNameLst>
                                          <p:attrName>style.visibility</p:attrName>
                                        </p:attrNameLst>
                                      </p:cBhvr>
                                      <p:to>
                                        <p:strVal val="visible"/>
                                      </p:to>
                                    </p:set>
                                    <p:animEffect transition="in" filter="fade">
                                      <p:cBhvr>
                                        <p:cTn id="38" dur="500"/>
                                        <p:tgtEl>
                                          <p:spTgt spid="25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59"/>
                                        </p:tgtEl>
                                        <p:attrNameLst>
                                          <p:attrName>style.visibility</p:attrName>
                                        </p:attrNameLst>
                                      </p:cBhvr>
                                      <p:to>
                                        <p:strVal val="visible"/>
                                      </p:to>
                                    </p:set>
                                    <p:animEffect transition="in" filter="fade">
                                      <p:cBhvr>
                                        <p:cTn id="41" dur="500"/>
                                        <p:tgtEl>
                                          <p:spTgt spid="259"/>
                                        </p:tgtEl>
                                      </p:cBhvr>
                                    </p:animEffect>
                                  </p:childTnLst>
                                </p:cTn>
                              </p:par>
                              <p:par>
                                <p:cTn id="42" presetID="10" presetClass="entr" presetSubtype="0" fill="hold" nodeType="withEffect">
                                  <p:stCondLst>
                                    <p:cond delay="0"/>
                                  </p:stCondLst>
                                  <p:childTnLst>
                                    <p:set>
                                      <p:cBhvr>
                                        <p:cTn id="43" dur="1" fill="hold">
                                          <p:stCondLst>
                                            <p:cond delay="0"/>
                                          </p:stCondLst>
                                        </p:cTn>
                                        <p:tgtEl>
                                          <p:spTgt spid="260"/>
                                        </p:tgtEl>
                                        <p:attrNameLst>
                                          <p:attrName>style.visibility</p:attrName>
                                        </p:attrNameLst>
                                      </p:cBhvr>
                                      <p:to>
                                        <p:strVal val="visible"/>
                                      </p:to>
                                    </p:set>
                                    <p:animEffect transition="in" filter="fade">
                                      <p:cBhvr>
                                        <p:cTn id="44" dur="500"/>
                                        <p:tgtEl>
                                          <p:spTgt spid="26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61"/>
                                        </p:tgtEl>
                                        <p:attrNameLst>
                                          <p:attrName>style.visibility</p:attrName>
                                        </p:attrNameLst>
                                      </p:cBhvr>
                                      <p:to>
                                        <p:strVal val="visible"/>
                                      </p:to>
                                    </p:set>
                                    <p:animEffect transition="in" filter="fade">
                                      <p:cBhvr>
                                        <p:cTn id="47" dur="500"/>
                                        <p:tgtEl>
                                          <p:spTgt spid="261"/>
                                        </p:tgtEl>
                                      </p:cBhvr>
                                    </p:animEffect>
                                  </p:childTnLst>
                                </p:cTn>
                              </p:par>
                              <p:par>
                                <p:cTn id="48" presetID="10" presetClass="entr" presetSubtype="0" fill="hold" nodeType="withEffect">
                                  <p:stCondLst>
                                    <p:cond delay="0"/>
                                  </p:stCondLst>
                                  <p:childTnLst>
                                    <p:set>
                                      <p:cBhvr>
                                        <p:cTn id="49" dur="1" fill="hold">
                                          <p:stCondLst>
                                            <p:cond delay="0"/>
                                          </p:stCondLst>
                                        </p:cTn>
                                        <p:tgtEl>
                                          <p:spTgt spid="262"/>
                                        </p:tgtEl>
                                        <p:attrNameLst>
                                          <p:attrName>style.visibility</p:attrName>
                                        </p:attrNameLst>
                                      </p:cBhvr>
                                      <p:to>
                                        <p:strVal val="visible"/>
                                      </p:to>
                                    </p:set>
                                    <p:animEffect transition="in" filter="fade">
                                      <p:cBhvr>
                                        <p:cTn id="50" dur="500"/>
                                        <p:tgtEl>
                                          <p:spTgt spid="26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3"/>
                                        </p:tgtEl>
                                        <p:attrNameLst>
                                          <p:attrName>style.visibility</p:attrName>
                                        </p:attrNameLst>
                                      </p:cBhvr>
                                      <p:to>
                                        <p:strVal val="visible"/>
                                      </p:to>
                                    </p:set>
                                    <p:animEffect transition="in" filter="fade">
                                      <p:cBhvr>
                                        <p:cTn id="53" dur="500"/>
                                        <p:tgtEl>
                                          <p:spTgt spid="26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64"/>
                                        </p:tgtEl>
                                        <p:attrNameLst>
                                          <p:attrName>style.visibility</p:attrName>
                                        </p:attrNameLst>
                                      </p:cBhvr>
                                      <p:to>
                                        <p:strVal val="visible"/>
                                      </p:to>
                                    </p:set>
                                    <p:animEffect transition="in" filter="fade">
                                      <p:cBhvr>
                                        <p:cTn id="56" dur="500"/>
                                        <p:tgtEl>
                                          <p:spTgt spid="264"/>
                                        </p:tgtEl>
                                      </p:cBhvr>
                                    </p:animEffect>
                                  </p:childTnLst>
                                </p:cTn>
                              </p:par>
                              <p:par>
                                <p:cTn id="57" presetID="10" presetClass="entr" presetSubtype="0" fill="hold" nodeType="withEffect">
                                  <p:stCondLst>
                                    <p:cond delay="0"/>
                                  </p:stCondLst>
                                  <p:childTnLst>
                                    <p:set>
                                      <p:cBhvr>
                                        <p:cTn id="58" dur="1" fill="hold">
                                          <p:stCondLst>
                                            <p:cond delay="0"/>
                                          </p:stCondLst>
                                        </p:cTn>
                                        <p:tgtEl>
                                          <p:spTgt spid="265"/>
                                        </p:tgtEl>
                                        <p:attrNameLst>
                                          <p:attrName>style.visibility</p:attrName>
                                        </p:attrNameLst>
                                      </p:cBhvr>
                                      <p:to>
                                        <p:strVal val="visible"/>
                                      </p:to>
                                    </p:set>
                                    <p:animEffect transition="in" filter="fade">
                                      <p:cBhvr>
                                        <p:cTn id="59" dur="500"/>
                                        <p:tgtEl>
                                          <p:spTgt spid="26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6"/>
                                        </p:tgtEl>
                                        <p:attrNameLst>
                                          <p:attrName>style.visibility</p:attrName>
                                        </p:attrNameLst>
                                      </p:cBhvr>
                                      <p:to>
                                        <p:strVal val="visible"/>
                                      </p:to>
                                    </p:set>
                                    <p:animEffect transition="in" filter="fade">
                                      <p:cBhvr>
                                        <p:cTn id="62" dur="500"/>
                                        <p:tgtEl>
                                          <p:spTgt spid="266"/>
                                        </p:tgtEl>
                                      </p:cBhvr>
                                    </p:animEffect>
                                  </p:childTnLst>
                                </p:cTn>
                              </p:par>
                              <p:par>
                                <p:cTn id="63" presetID="10" presetClass="entr" presetSubtype="0" fill="hold" nodeType="withEffect">
                                  <p:stCondLst>
                                    <p:cond delay="0"/>
                                  </p:stCondLst>
                                  <p:childTnLst>
                                    <p:set>
                                      <p:cBhvr>
                                        <p:cTn id="64" dur="1" fill="hold">
                                          <p:stCondLst>
                                            <p:cond delay="0"/>
                                          </p:stCondLst>
                                        </p:cTn>
                                        <p:tgtEl>
                                          <p:spTgt spid="267"/>
                                        </p:tgtEl>
                                        <p:attrNameLst>
                                          <p:attrName>style.visibility</p:attrName>
                                        </p:attrNameLst>
                                      </p:cBhvr>
                                      <p:to>
                                        <p:strVal val="visible"/>
                                      </p:to>
                                    </p:set>
                                    <p:animEffect transition="in" filter="fade">
                                      <p:cBhvr>
                                        <p:cTn id="65" dur="500"/>
                                        <p:tgtEl>
                                          <p:spTgt spid="26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68"/>
                                        </p:tgtEl>
                                        <p:attrNameLst>
                                          <p:attrName>style.visibility</p:attrName>
                                        </p:attrNameLst>
                                      </p:cBhvr>
                                      <p:to>
                                        <p:strVal val="visible"/>
                                      </p:to>
                                    </p:set>
                                    <p:animEffect transition="in" filter="fade">
                                      <p:cBhvr>
                                        <p:cTn id="68" dur="500"/>
                                        <p:tgtEl>
                                          <p:spTgt spid="268"/>
                                        </p:tgtEl>
                                      </p:cBhvr>
                                    </p:animEffect>
                                  </p:childTnLst>
                                </p:cTn>
                              </p:par>
                              <p:par>
                                <p:cTn id="69" presetID="10" presetClass="entr" presetSubtype="0" fill="hold" nodeType="withEffect">
                                  <p:stCondLst>
                                    <p:cond delay="0"/>
                                  </p:stCondLst>
                                  <p:childTnLst>
                                    <p:set>
                                      <p:cBhvr>
                                        <p:cTn id="70" dur="1" fill="hold">
                                          <p:stCondLst>
                                            <p:cond delay="0"/>
                                          </p:stCondLst>
                                        </p:cTn>
                                        <p:tgtEl>
                                          <p:spTgt spid="269"/>
                                        </p:tgtEl>
                                        <p:attrNameLst>
                                          <p:attrName>style.visibility</p:attrName>
                                        </p:attrNameLst>
                                      </p:cBhvr>
                                      <p:to>
                                        <p:strVal val="visible"/>
                                      </p:to>
                                    </p:set>
                                    <p:animEffect transition="in" filter="fade">
                                      <p:cBhvr>
                                        <p:cTn id="71" dur="500"/>
                                        <p:tgtEl>
                                          <p:spTgt spid="26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70"/>
                                        </p:tgtEl>
                                        <p:attrNameLst>
                                          <p:attrName>style.visibility</p:attrName>
                                        </p:attrNameLst>
                                      </p:cBhvr>
                                      <p:to>
                                        <p:strVal val="visible"/>
                                      </p:to>
                                    </p:set>
                                    <p:animEffect transition="in" filter="fade">
                                      <p:cBhvr>
                                        <p:cTn id="74" dur="500"/>
                                        <p:tgtEl>
                                          <p:spTgt spid="270"/>
                                        </p:tgtEl>
                                      </p:cBhvr>
                                    </p:animEffect>
                                  </p:childTnLst>
                                </p:cTn>
                              </p:par>
                              <p:par>
                                <p:cTn id="75" presetID="10" presetClass="entr" presetSubtype="0" fill="hold" nodeType="withEffect">
                                  <p:stCondLst>
                                    <p:cond delay="0"/>
                                  </p:stCondLst>
                                  <p:childTnLst>
                                    <p:set>
                                      <p:cBhvr>
                                        <p:cTn id="76" dur="1" fill="hold">
                                          <p:stCondLst>
                                            <p:cond delay="0"/>
                                          </p:stCondLst>
                                        </p:cTn>
                                        <p:tgtEl>
                                          <p:spTgt spid="272"/>
                                        </p:tgtEl>
                                        <p:attrNameLst>
                                          <p:attrName>style.visibility</p:attrName>
                                        </p:attrNameLst>
                                      </p:cBhvr>
                                      <p:to>
                                        <p:strVal val="visible"/>
                                      </p:to>
                                    </p:set>
                                    <p:animEffect transition="in" filter="fade">
                                      <p:cBhvr>
                                        <p:cTn id="77" dur="500"/>
                                        <p:tgtEl>
                                          <p:spTgt spid="27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73"/>
                                        </p:tgtEl>
                                        <p:attrNameLst>
                                          <p:attrName>style.visibility</p:attrName>
                                        </p:attrNameLst>
                                      </p:cBhvr>
                                      <p:to>
                                        <p:strVal val="visible"/>
                                      </p:to>
                                    </p:set>
                                    <p:animEffect transition="in" filter="fade">
                                      <p:cBhvr>
                                        <p:cTn id="80" dur="500"/>
                                        <p:tgtEl>
                                          <p:spTgt spid="273"/>
                                        </p:tgtEl>
                                      </p:cBhvr>
                                    </p:animEffect>
                                  </p:childTnLst>
                                </p:cTn>
                              </p:par>
                              <p:par>
                                <p:cTn id="81" presetID="10" presetClass="entr" presetSubtype="0" fill="hold" nodeType="withEffect">
                                  <p:stCondLst>
                                    <p:cond delay="0"/>
                                  </p:stCondLst>
                                  <p:childTnLst>
                                    <p:set>
                                      <p:cBhvr>
                                        <p:cTn id="82" dur="1" fill="hold">
                                          <p:stCondLst>
                                            <p:cond delay="0"/>
                                          </p:stCondLst>
                                        </p:cTn>
                                        <p:tgtEl>
                                          <p:spTgt spid="274"/>
                                        </p:tgtEl>
                                        <p:attrNameLst>
                                          <p:attrName>style.visibility</p:attrName>
                                        </p:attrNameLst>
                                      </p:cBhvr>
                                      <p:to>
                                        <p:strVal val="visible"/>
                                      </p:to>
                                    </p:set>
                                    <p:animEffect transition="in" filter="fade">
                                      <p:cBhvr>
                                        <p:cTn id="83" dur="500"/>
                                        <p:tgtEl>
                                          <p:spTgt spid="27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75"/>
                                        </p:tgtEl>
                                        <p:attrNameLst>
                                          <p:attrName>style.visibility</p:attrName>
                                        </p:attrNameLst>
                                      </p:cBhvr>
                                      <p:to>
                                        <p:strVal val="visible"/>
                                      </p:to>
                                    </p:set>
                                    <p:animEffect transition="in" filter="fade">
                                      <p:cBhvr>
                                        <p:cTn id="86" dur="500"/>
                                        <p:tgtEl>
                                          <p:spTgt spid="27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76"/>
                                        </p:tgtEl>
                                        <p:attrNameLst>
                                          <p:attrName>style.visibility</p:attrName>
                                        </p:attrNameLst>
                                      </p:cBhvr>
                                      <p:to>
                                        <p:strVal val="visible"/>
                                      </p:to>
                                    </p:set>
                                    <p:animEffect transition="in" filter="fade">
                                      <p:cBhvr>
                                        <p:cTn id="89" dur="500"/>
                                        <p:tgtEl>
                                          <p:spTgt spid="27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77"/>
                                        </p:tgtEl>
                                        <p:attrNameLst>
                                          <p:attrName>style.visibility</p:attrName>
                                        </p:attrNameLst>
                                      </p:cBhvr>
                                      <p:to>
                                        <p:strVal val="visible"/>
                                      </p:to>
                                    </p:set>
                                    <p:animEffect transition="in" filter="fade">
                                      <p:cBhvr>
                                        <p:cTn id="92" dur="500"/>
                                        <p:tgtEl>
                                          <p:spTgt spid="277"/>
                                        </p:tgtEl>
                                      </p:cBhvr>
                                    </p:animEffect>
                                  </p:childTnLst>
                                </p:cTn>
                              </p:par>
                              <p:par>
                                <p:cTn id="93" presetID="10" presetClass="entr" presetSubtype="0" fill="hold" nodeType="withEffect">
                                  <p:stCondLst>
                                    <p:cond delay="0"/>
                                  </p:stCondLst>
                                  <p:childTnLst>
                                    <p:set>
                                      <p:cBhvr>
                                        <p:cTn id="94" dur="1" fill="hold">
                                          <p:stCondLst>
                                            <p:cond delay="0"/>
                                          </p:stCondLst>
                                        </p:cTn>
                                        <p:tgtEl>
                                          <p:spTgt spid="288"/>
                                        </p:tgtEl>
                                        <p:attrNameLst>
                                          <p:attrName>style.visibility</p:attrName>
                                        </p:attrNameLst>
                                      </p:cBhvr>
                                      <p:to>
                                        <p:strVal val="visible"/>
                                      </p:to>
                                    </p:set>
                                    <p:animEffect transition="in" filter="fade">
                                      <p:cBhvr>
                                        <p:cTn id="95" dur="500"/>
                                        <p:tgtEl>
                                          <p:spTgt spid="28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89"/>
                                        </p:tgtEl>
                                        <p:attrNameLst>
                                          <p:attrName>style.visibility</p:attrName>
                                        </p:attrNameLst>
                                      </p:cBhvr>
                                      <p:to>
                                        <p:strVal val="visible"/>
                                      </p:to>
                                    </p:set>
                                    <p:animEffect transition="in" filter="fade">
                                      <p:cBhvr>
                                        <p:cTn id="98" dur="500"/>
                                        <p:tgtEl>
                                          <p:spTgt spid="289"/>
                                        </p:tgtEl>
                                      </p:cBhvr>
                                    </p:animEffect>
                                  </p:childTnLst>
                                </p:cTn>
                              </p:par>
                              <p:par>
                                <p:cTn id="99" presetID="10" presetClass="entr" presetSubtype="0" fill="hold" nodeType="withEffect">
                                  <p:stCondLst>
                                    <p:cond delay="0"/>
                                  </p:stCondLst>
                                  <p:childTnLst>
                                    <p:set>
                                      <p:cBhvr>
                                        <p:cTn id="100" dur="1" fill="hold">
                                          <p:stCondLst>
                                            <p:cond delay="0"/>
                                          </p:stCondLst>
                                        </p:cTn>
                                        <p:tgtEl>
                                          <p:spTgt spid="290"/>
                                        </p:tgtEl>
                                        <p:attrNameLst>
                                          <p:attrName>style.visibility</p:attrName>
                                        </p:attrNameLst>
                                      </p:cBhvr>
                                      <p:to>
                                        <p:strVal val="visible"/>
                                      </p:to>
                                    </p:set>
                                    <p:animEffect transition="in" filter="fade">
                                      <p:cBhvr>
                                        <p:cTn id="101" dur="500"/>
                                        <p:tgtEl>
                                          <p:spTgt spid="29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91"/>
                                        </p:tgtEl>
                                        <p:attrNameLst>
                                          <p:attrName>style.visibility</p:attrName>
                                        </p:attrNameLst>
                                      </p:cBhvr>
                                      <p:to>
                                        <p:strVal val="visible"/>
                                      </p:to>
                                    </p:set>
                                    <p:animEffect transition="in" filter="fade">
                                      <p:cBhvr>
                                        <p:cTn id="104" dur="500"/>
                                        <p:tgtEl>
                                          <p:spTgt spid="291"/>
                                        </p:tgtEl>
                                      </p:cBhvr>
                                    </p:animEffect>
                                  </p:childTnLst>
                                </p:cTn>
                              </p:par>
                              <p:par>
                                <p:cTn id="105" presetID="10" presetClass="entr" presetSubtype="0" fill="hold" nodeType="withEffect">
                                  <p:stCondLst>
                                    <p:cond delay="0"/>
                                  </p:stCondLst>
                                  <p:childTnLst>
                                    <p:set>
                                      <p:cBhvr>
                                        <p:cTn id="106" dur="1" fill="hold">
                                          <p:stCondLst>
                                            <p:cond delay="0"/>
                                          </p:stCondLst>
                                        </p:cTn>
                                        <p:tgtEl>
                                          <p:spTgt spid="110"/>
                                        </p:tgtEl>
                                        <p:attrNameLst>
                                          <p:attrName>style.visibility</p:attrName>
                                        </p:attrNameLst>
                                      </p:cBhvr>
                                      <p:to>
                                        <p:strVal val="visible"/>
                                      </p:to>
                                    </p:set>
                                    <p:animEffect transition="in" filter="fade">
                                      <p:cBhvr>
                                        <p:cTn id="107" dur="500"/>
                                        <p:tgtEl>
                                          <p:spTgt spid="11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11"/>
                                        </p:tgtEl>
                                        <p:attrNameLst>
                                          <p:attrName>style.visibility</p:attrName>
                                        </p:attrNameLst>
                                      </p:cBhvr>
                                      <p:to>
                                        <p:strVal val="visible"/>
                                      </p:to>
                                    </p:set>
                                    <p:animEffect transition="in" filter="fade">
                                      <p:cBhvr>
                                        <p:cTn id="110" dur="500"/>
                                        <p:tgtEl>
                                          <p:spTgt spid="111"/>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fade">
                                      <p:cBhvr>
                                        <p:cTn id="113" dur="500"/>
                                        <p:tgtEl>
                                          <p:spTgt spid="2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fade">
                                      <p:cBhvr>
                                        <p:cTn id="116" dur="500"/>
                                        <p:tgtEl>
                                          <p:spTgt spid="29"/>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fade">
                                      <p:cBhvr>
                                        <p:cTn id="119" dur="500"/>
                                        <p:tgtEl>
                                          <p:spTgt spid="30"/>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24"/>
                                        </p:tgtEl>
                                        <p:attrNameLst>
                                          <p:attrName>style.visibility</p:attrName>
                                        </p:attrNameLst>
                                      </p:cBhvr>
                                      <p:to>
                                        <p:strVal val="visible"/>
                                      </p:to>
                                    </p:set>
                                    <p:animEffect transition="in" filter="fade">
                                      <p:cBhvr>
                                        <p:cTn id="122"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p:bldP spid="24" grpId="0"/>
      <p:bldP spid="25" grpId="0"/>
      <p:bldP spid="26" grpId="0"/>
      <p:bldP spid="27" grpId="0"/>
      <p:bldP spid="28" grpId="0"/>
      <p:bldP spid="29" grpId="0"/>
      <p:bldP spid="30" grpId="0"/>
      <p:bldP spid="224" grpId="0"/>
      <p:bldP spid="225" grpId="0"/>
      <p:bldP spid="257" grpId="0" animBg="1"/>
      <p:bldP spid="259" grpId="0" animBg="1"/>
      <p:bldP spid="261" grpId="0" animBg="1"/>
      <p:bldP spid="263" grpId="0" animBg="1"/>
      <p:bldP spid="264" grpId="0" animBg="1"/>
      <p:bldP spid="266" grpId="0" animBg="1"/>
      <p:bldP spid="268" grpId="0" animBg="1"/>
      <p:bldP spid="270" grpId="0" animBg="1"/>
      <p:bldP spid="273" grpId="0" animBg="1"/>
      <p:bldP spid="275" grpId="0" animBg="1"/>
      <p:bldP spid="276" grpId="0" animBg="1"/>
      <p:bldP spid="277" grpId="0" animBg="1"/>
      <p:bldP spid="289" grpId="0" animBg="1"/>
      <p:bldP spid="291" grpId="0" animBg="1"/>
      <p:bldP spid="1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986507"/>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A1:</a:t>
            </a:r>
            <a:br>
              <a:rPr lang="en-US" altLang="en-US" dirty="0" smtClean="0"/>
            </a:br>
            <a:r>
              <a:rPr lang="en-US" dirty="0" smtClean="0"/>
              <a:t>Compute </a:t>
            </a:r>
            <a:r>
              <a:rPr lang="en-US" dirty="0"/>
              <a:t>the times interest earned ratio and use it to analyze liabilities.</a:t>
            </a:r>
            <a:br>
              <a:rPr lang="en-US" dirty="0"/>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51</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90600" y="1751671"/>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6482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168275" y="3957638"/>
            <a:ext cx="8686800" cy="1809750"/>
          </a:xfrm>
          <a:prstGeom prst="rect">
            <a:avLst/>
          </a:prstGeom>
          <a:solidFill>
            <a:schemeClr val="accent2">
              <a:lumMod val="40000"/>
              <a:lumOff val="60000"/>
            </a:schemeClr>
          </a:solidFill>
          <a:ln w="28575">
            <a:solidFill>
              <a:schemeClr val="tx1"/>
            </a:solidFill>
            <a:miter lim="800000"/>
            <a:headEnd/>
            <a:tailEnd/>
          </a:ln>
          <a:effectLst/>
        </p:spPr>
        <p:txBody>
          <a:bodyPr lIns="90488" tIns="44450" rIns="90488" bIns="44450">
            <a:spAutoFit/>
          </a:bodyPr>
          <a:lstStyle/>
          <a:p>
            <a:pPr algn="ctr">
              <a:spcBef>
                <a:spcPct val="50000"/>
              </a:spcBef>
              <a:defRPr/>
            </a:pPr>
            <a:r>
              <a:rPr lang="en-US" sz="2800" dirty="0"/>
              <a:t>If income before interest and taxes varies greatly from year to year, fixed interest charges can increase the risk that an owner will not earn a positive return and be unable to pay interest charges.</a:t>
            </a:r>
          </a:p>
        </p:txBody>
      </p:sp>
      <p:sp>
        <p:nvSpPr>
          <p:cNvPr id="100355" name="Rectangle 3"/>
          <p:cNvSpPr>
            <a:spLocks noGrp="1" noChangeArrowheads="1"/>
          </p:cNvSpPr>
          <p:nvPr>
            <p:ph type="title"/>
          </p:nvPr>
        </p:nvSpPr>
        <p:spPr>
          <a:xfrm>
            <a:off x="457200" y="457200"/>
            <a:ext cx="8229600" cy="1143000"/>
          </a:xfrm>
        </p:spPr>
        <p:txBody>
          <a:bodyPr/>
          <a:lstStyle/>
          <a:p>
            <a:r>
              <a:rPr lang="en-US" altLang="en-US" b="1" dirty="0" smtClean="0"/>
              <a:t>Times Interest Earned</a:t>
            </a:r>
          </a:p>
        </p:txBody>
      </p:sp>
      <p:sp>
        <p:nvSpPr>
          <p:cNvPr id="100356" name="Rectangle 5"/>
          <p:cNvSpPr>
            <a:spLocks noChangeArrowheads="1"/>
          </p:cNvSpPr>
          <p:nvPr/>
        </p:nvSpPr>
        <p:spPr bwMode="auto">
          <a:xfrm>
            <a:off x="1112838" y="1752600"/>
            <a:ext cx="6781800" cy="1828800"/>
          </a:xfrm>
          <a:prstGeom prst="rect">
            <a:avLst/>
          </a:prstGeom>
          <a:solidFill>
            <a:srgbClr val="B3A2C7"/>
          </a:solidFill>
          <a:ln w="12700">
            <a:solidFill>
              <a:schemeClr val="tx1"/>
            </a:solidFill>
            <a:miter lim="800000"/>
            <a:headEnd/>
            <a:tailEnd/>
          </a:ln>
          <a:effectLst>
            <a:outerShdw dist="35921" dir="2700000" algn="ctr" rotWithShape="0">
              <a:schemeClr val="tx2"/>
            </a:outerShdw>
          </a:effectLst>
        </p:spPr>
        <p:txBody>
          <a:bodyPr wrap="none" anchor="ctr"/>
          <a:lstStyle/>
          <a:p>
            <a:endParaRPr lang="en-US" altLang="en-US" dirty="0">
              <a:ea typeface="ＭＳ Ｐゴシック" pitchFamily="-84" charset="-128"/>
            </a:endParaRPr>
          </a:p>
        </p:txBody>
      </p:sp>
      <p:sp>
        <p:nvSpPr>
          <p:cNvPr id="71687" name="Rectangle 7"/>
          <p:cNvSpPr>
            <a:spLocks noChangeArrowheads="1"/>
          </p:cNvSpPr>
          <p:nvPr/>
        </p:nvSpPr>
        <p:spPr bwMode="auto">
          <a:xfrm>
            <a:off x="1303338" y="2400300"/>
            <a:ext cx="2362200" cy="819150"/>
          </a:xfrm>
          <a:prstGeom prst="rect">
            <a:avLst/>
          </a:prstGeom>
          <a:solidFill>
            <a:schemeClr val="accent4">
              <a:lumMod val="60000"/>
              <a:lumOff val="40000"/>
            </a:schemeClr>
          </a:solidFill>
          <a:ln w="12700">
            <a:noFill/>
            <a:miter lim="800000"/>
            <a:headEnd/>
            <a:tailEnd/>
          </a:ln>
        </p:spPr>
        <p:txBody>
          <a:bodyPr lIns="90488" tIns="44450" rIns="90488" bIns="44450">
            <a:spAutoFit/>
          </a:bodyPr>
          <a:lstStyle/>
          <a:p>
            <a:pPr algn="ctr">
              <a:spcBef>
                <a:spcPct val="50000"/>
              </a:spcBef>
              <a:defRPr/>
            </a:pPr>
            <a:r>
              <a:rPr lang="en-US" sz="2400" b="1" dirty="0">
                <a:solidFill>
                  <a:srgbClr val="0033CC"/>
                </a:solidFill>
              </a:rPr>
              <a:t>Times interest</a:t>
            </a:r>
            <a:br>
              <a:rPr lang="en-US" sz="2400" b="1" dirty="0">
                <a:solidFill>
                  <a:srgbClr val="0033CC"/>
                </a:solidFill>
              </a:rPr>
            </a:br>
            <a:r>
              <a:rPr lang="en-US" sz="2400" b="1" dirty="0">
                <a:solidFill>
                  <a:srgbClr val="0033CC"/>
                </a:solidFill>
              </a:rPr>
              <a:t>earned</a:t>
            </a:r>
          </a:p>
        </p:txBody>
      </p:sp>
      <p:sp>
        <p:nvSpPr>
          <p:cNvPr id="71688" name="Rectangle 8"/>
          <p:cNvSpPr>
            <a:spLocks noChangeArrowheads="1"/>
          </p:cNvSpPr>
          <p:nvPr/>
        </p:nvSpPr>
        <p:spPr bwMode="auto">
          <a:xfrm>
            <a:off x="3971925" y="2019300"/>
            <a:ext cx="3730625" cy="819150"/>
          </a:xfrm>
          <a:prstGeom prst="rect">
            <a:avLst/>
          </a:prstGeom>
          <a:solidFill>
            <a:schemeClr val="accent4">
              <a:lumMod val="60000"/>
              <a:lumOff val="40000"/>
            </a:schemeClr>
          </a:solidFill>
          <a:ln w="12700">
            <a:noFill/>
            <a:miter lim="800000"/>
            <a:headEnd/>
            <a:tailEnd/>
          </a:ln>
        </p:spPr>
        <p:txBody>
          <a:bodyPr lIns="90488" tIns="44450" rIns="90488" bIns="44450">
            <a:spAutoFit/>
          </a:bodyPr>
          <a:lstStyle/>
          <a:p>
            <a:pPr algn="ctr">
              <a:spcBef>
                <a:spcPct val="50000"/>
              </a:spcBef>
              <a:defRPr/>
            </a:pPr>
            <a:r>
              <a:rPr lang="en-US" sz="2400" b="1" dirty="0">
                <a:solidFill>
                  <a:srgbClr val="0033CC"/>
                </a:solidFill>
              </a:rPr>
              <a:t>Income before interest</a:t>
            </a:r>
            <a:br>
              <a:rPr lang="en-US" sz="2400" b="1" dirty="0">
                <a:solidFill>
                  <a:srgbClr val="0033CC"/>
                </a:solidFill>
              </a:rPr>
            </a:br>
            <a:r>
              <a:rPr lang="en-US" sz="2400" b="1" dirty="0">
                <a:solidFill>
                  <a:srgbClr val="0033CC"/>
                </a:solidFill>
              </a:rPr>
              <a:t>and income taxes</a:t>
            </a:r>
          </a:p>
        </p:txBody>
      </p:sp>
      <p:sp>
        <p:nvSpPr>
          <p:cNvPr id="71689" name="Rectangle 9"/>
          <p:cNvSpPr>
            <a:spLocks noChangeArrowheads="1"/>
          </p:cNvSpPr>
          <p:nvPr/>
        </p:nvSpPr>
        <p:spPr bwMode="auto">
          <a:xfrm>
            <a:off x="3971925" y="2859088"/>
            <a:ext cx="3730625" cy="454025"/>
          </a:xfrm>
          <a:prstGeom prst="rect">
            <a:avLst/>
          </a:prstGeom>
          <a:solidFill>
            <a:schemeClr val="accent4">
              <a:lumMod val="60000"/>
              <a:lumOff val="40000"/>
            </a:schemeClr>
          </a:solidFill>
          <a:ln w="12700">
            <a:noFill/>
            <a:miter lim="800000"/>
            <a:headEnd/>
            <a:tailEnd/>
          </a:ln>
        </p:spPr>
        <p:txBody>
          <a:bodyPr lIns="90488" tIns="44450" rIns="90488" bIns="44450">
            <a:spAutoFit/>
          </a:bodyPr>
          <a:lstStyle/>
          <a:p>
            <a:pPr algn="ctr">
              <a:spcBef>
                <a:spcPct val="50000"/>
              </a:spcBef>
              <a:defRPr/>
            </a:pPr>
            <a:r>
              <a:rPr lang="en-US" sz="2400" b="1" dirty="0">
                <a:solidFill>
                  <a:srgbClr val="0033CC"/>
                </a:solidFill>
              </a:rPr>
              <a:t>Interest expense</a:t>
            </a:r>
          </a:p>
        </p:txBody>
      </p:sp>
      <p:sp>
        <p:nvSpPr>
          <p:cNvPr id="71690" name="Line 10"/>
          <p:cNvSpPr>
            <a:spLocks noChangeShapeType="1"/>
          </p:cNvSpPr>
          <p:nvPr/>
        </p:nvSpPr>
        <p:spPr bwMode="auto">
          <a:xfrm>
            <a:off x="4198938" y="2833688"/>
            <a:ext cx="3352800" cy="0"/>
          </a:xfrm>
          <a:prstGeom prst="line">
            <a:avLst/>
          </a:prstGeom>
          <a:solidFill>
            <a:schemeClr val="accent4">
              <a:lumMod val="60000"/>
              <a:lumOff val="40000"/>
            </a:schemeClr>
          </a:solidFill>
          <a:ln w="50800">
            <a:solidFill>
              <a:srgbClr val="0033CC"/>
            </a:solidFill>
            <a:round/>
            <a:headEnd/>
            <a:tailEnd/>
          </a:ln>
        </p:spPr>
        <p:txBody>
          <a:bodyPr/>
          <a:lstStyle/>
          <a:p>
            <a:pPr>
              <a:defRPr/>
            </a:pPr>
            <a:endParaRPr lang="en-US" dirty="0">
              <a:latin typeface="Arial" pitchFamily="34" charset="0"/>
              <a:ea typeface="Arial" pitchFamily="-84" charset="0"/>
              <a:cs typeface="Arial" pitchFamily="-84" charset="0"/>
            </a:endParaRPr>
          </a:p>
        </p:txBody>
      </p:sp>
      <p:sp>
        <p:nvSpPr>
          <p:cNvPr id="71691" name="Text Box 11"/>
          <p:cNvSpPr txBox="1">
            <a:spLocks noChangeArrowheads="1"/>
          </p:cNvSpPr>
          <p:nvPr/>
        </p:nvSpPr>
        <p:spPr bwMode="auto">
          <a:xfrm>
            <a:off x="3697288" y="2605088"/>
            <a:ext cx="361950" cy="457200"/>
          </a:xfrm>
          <a:prstGeom prst="rect">
            <a:avLst/>
          </a:prstGeom>
          <a:solidFill>
            <a:schemeClr val="accent4">
              <a:lumMod val="60000"/>
              <a:lumOff val="40000"/>
            </a:schemeClr>
          </a:solidFill>
          <a:ln w="12700">
            <a:noFill/>
            <a:miter lim="800000"/>
            <a:headEnd/>
            <a:tailEnd/>
          </a:ln>
        </p:spPr>
        <p:txBody>
          <a:bodyPr wrap="none">
            <a:spAutoFit/>
          </a:bodyPr>
          <a:lstStyle/>
          <a:p>
            <a:pPr>
              <a:defRPr/>
            </a:pPr>
            <a:r>
              <a:rPr lang="en-US" sz="2400" b="1" dirty="0">
                <a:solidFill>
                  <a:srgbClr val="0033CC"/>
                </a:solidFill>
              </a:rPr>
              <a:t>=</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Slide Number Placeholder 11"/>
          <p:cNvSpPr>
            <a:spLocks noGrp="1"/>
          </p:cNvSpPr>
          <p:nvPr>
            <p:ph type="sldNum" sz="quarter" idx="12"/>
          </p:nvPr>
        </p:nvSpPr>
        <p:spPr/>
        <p:txBody>
          <a:bodyPr/>
          <a:lstStyle/>
          <a:p>
            <a:pPr>
              <a:defRPr/>
            </a:pPr>
            <a:fld id="{C2AB13E1-0154-4F40-B4BA-A2EE81E096DB}" type="slidenum">
              <a:rPr lang="en-US" smtClean="0"/>
              <a:pPr>
                <a:defRPr/>
              </a:pPr>
              <a:t>52</a:t>
            </a:fld>
            <a:endParaRPr lang="en-US" dirty="0"/>
          </a:p>
        </p:txBody>
      </p:sp>
      <p:sp>
        <p:nvSpPr>
          <p:cNvPr id="13" name="Rounded Rectangle 12"/>
          <p:cNvSpPr/>
          <p:nvPr/>
        </p:nvSpPr>
        <p:spPr>
          <a:xfrm>
            <a:off x="138113" y="6553200"/>
            <a:ext cx="5881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A1: </a:t>
            </a:r>
            <a:r>
              <a:rPr lang="en-US" sz="1100" dirty="0"/>
              <a:t>Compute the times interest earned ratio and use it to analyze liabilities.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title"/>
          </p:nvPr>
        </p:nvSpPr>
        <p:spPr>
          <a:xfrm>
            <a:off x="457200" y="457200"/>
            <a:ext cx="8229600" cy="1143000"/>
          </a:xfrm>
        </p:spPr>
        <p:txBody>
          <a:bodyPr/>
          <a:lstStyle/>
          <a:p>
            <a:r>
              <a:rPr lang="en-US" altLang="en-US" b="1" dirty="0" smtClean="0"/>
              <a:t>Times Interest Earned</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Slide Number Placeholder 11"/>
          <p:cNvSpPr>
            <a:spLocks noGrp="1"/>
          </p:cNvSpPr>
          <p:nvPr>
            <p:ph type="sldNum" sz="quarter" idx="12"/>
          </p:nvPr>
        </p:nvSpPr>
        <p:spPr/>
        <p:txBody>
          <a:bodyPr/>
          <a:lstStyle/>
          <a:p>
            <a:pPr>
              <a:defRPr/>
            </a:pPr>
            <a:fld id="{C2AB13E1-0154-4F40-B4BA-A2EE81E096DB}" type="slidenum">
              <a:rPr lang="en-US" smtClean="0"/>
              <a:pPr>
                <a:defRPr/>
              </a:pPr>
              <a:t>53</a:t>
            </a:fld>
            <a:endParaRPr lang="en-US" dirty="0"/>
          </a:p>
        </p:txBody>
      </p:sp>
      <p:sp>
        <p:nvSpPr>
          <p:cNvPr id="13" name="Rounded Rectangle 12"/>
          <p:cNvSpPr/>
          <p:nvPr/>
        </p:nvSpPr>
        <p:spPr>
          <a:xfrm>
            <a:off x="138113" y="6553200"/>
            <a:ext cx="5881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A1: </a:t>
            </a:r>
            <a:r>
              <a:rPr lang="en-US" sz="1100" dirty="0"/>
              <a:t>Compute the times interest earned ratio and use it to analyze liabilities.</a:t>
            </a:r>
          </a:p>
        </p:txBody>
      </p:sp>
      <p:sp>
        <p:nvSpPr>
          <p:cNvPr id="7" name="TextBox 6"/>
          <p:cNvSpPr txBox="1"/>
          <p:nvPr/>
        </p:nvSpPr>
        <p:spPr>
          <a:xfrm>
            <a:off x="7892396" y="7055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11.6</a:t>
            </a:r>
            <a:endParaRPr lang="en-US"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457200" y="2286000"/>
            <a:ext cx="7809166" cy="2243058"/>
          </a:xfrm>
          <a:prstGeom prst="rect">
            <a:avLst/>
          </a:prstGeom>
        </p:spPr>
      </p:pic>
      <p:pic>
        <p:nvPicPr>
          <p:cNvPr id="4" name="Picture 3"/>
          <p:cNvPicPr>
            <a:picLocks noChangeAspect="1"/>
          </p:cNvPicPr>
          <p:nvPr/>
        </p:nvPicPr>
        <p:blipFill>
          <a:blip r:embed="rId4"/>
          <a:stretch>
            <a:fillRect/>
          </a:stretch>
        </p:blipFill>
        <p:spPr>
          <a:xfrm>
            <a:off x="685800" y="5105400"/>
            <a:ext cx="6312618" cy="619180"/>
          </a:xfrm>
          <a:prstGeom prst="rect">
            <a:avLst/>
          </a:prstGeom>
        </p:spPr>
      </p:pic>
      <p:sp>
        <p:nvSpPr>
          <p:cNvPr id="10" name="TextBox 9"/>
          <p:cNvSpPr txBox="1"/>
          <p:nvPr/>
        </p:nvSpPr>
        <p:spPr>
          <a:xfrm>
            <a:off x="7880248" y="509182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11.7</a:t>
            </a:r>
            <a:endParaRPr lang="en-US" kern="0" dirty="0">
              <a:latin typeface="Berlin Sans FB" panose="020E0602020502020306" pitchFamily="34" charset="0"/>
            </a:endParaRPr>
          </a:p>
        </p:txBody>
      </p:sp>
    </p:spTree>
    <p:extLst>
      <p:ext uri="{BB962C8B-B14F-4D97-AF65-F5344CB8AC3E}">
        <p14:creationId xmlns:p14="http://schemas.microsoft.com/office/powerpoint/2010/main" val="263166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102099"/>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P5: </a:t>
            </a:r>
            <a:r>
              <a:rPr lang="en-US" i="1" dirty="0" smtClean="0"/>
              <a:t>Appendix 11A </a:t>
            </a:r>
            <a:br>
              <a:rPr lang="en-US" i="1" dirty="0" smtClean="0"/>
            </a:br>
            <a:r>
              <a:rPr lang="en-US" dirty="0" smtClean="0"/>
              <a:t>Identify </a:t>
            </a:r>
            <a:r>
              <a:rPr lang="en-US" dirty="0"/>
              <a:t>and describe the details of payroll reports, records, and procedures.</a:t>
            </a:r>
            <a:br>
              <a:rPr lang="en-US" dirty="0"/>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54</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77298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36171" y="4936784"/>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4"/>
          <p:cNvSpPr>
            <a:spLocks noGrp="1"/>
          </p:cNvSpPr>
          <p:nvPr>
            <p:ph type="title"/>
          </p:nvPr>
        </p:nvSpPr>
        <p:spPr>
          <a:xfrm>
            <a:off x="0" y="609600"/>
            <a:ext cx="9144000" cy="990600"/>
          </a:xfrm>
        </p:spPr>
        <p:txBody>
          <a:bodyPr/>
          <a:lstStyle/>
          <a:p>
            <a:r>
              <a:rPr lang="en-US" altLang="en-US" sz="4000" b="1" dirty="0" smtClean="0"/>
              <a:t>Appendix 11A: Payroll</a:t>
            </a:r>
            <a:br>
              <a:rPr lang="en-US" altLang="en-US" sz="4000" b="1" dirty="0" smtClean="0"/>
            </a:br>
            <a:r>
              <a:rPr lang="en-US" altLang="en-US" sz="4000" b="1" dirty="0" smtClean="0"/>
              <a:t>Reports, Records, and Procedures</a:t>
            </a:r>
          </a:p>
        </p:txBody>
      </p:sp>
      <p:grpSp>
        <p:nvGrpSpPr>
          <p:cNvPr id="2" name="Group 18"/>
          <p:cNvGrpSpPr>
            <a:grpSpLocks/>
          </p:cNvGrpSpPr>
          <p:nvPr/>
        </p:nvGrpSpPr>
        <p:grpSpPr bwMode="auto">
          <a:xfrm>
            <a:off x="38100" y="1676400"/>
            <a:ext cx="4495800" cy="3124200"/>
            <a:chOff x="3983064" y="1866900"/>
            <a:chExt cx="4876800" cy="3390900"/>
          </a:xfrm>
        </p:grpSpPr>
        <p:sp>
          <p:nvSpPr>
            <p:cNvPr id="18" name="Rectangle 17"/>
            <p:cNvSpPr/>
            <p:nvPr/>
          </p:nvSpPr>
          <p:spPr>
            <a:xfrm>
              <a:off x="3983064" y="1866900"/>
              <a:ext cx="4876800" cy="3390900"/>
            </a:xfrm>
            <a:prstGeom prst="rect">
              <a:avLst/>
            </a:prstGeom>
            <a:solidFill>
              <a:schemeClr val="accent2">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01393" name="TextBox 12"/>
            <p:cNvSpPr txBox="1">
              <a:spLocks noChangeArrowheads="1"/>
            </p:cNvSpPr>
            <p:nvPr/>
          </p:nvSpPr>
          <p:spPr bwMode="auto">
            <a:xfrm>
              <a:off x="5165779" y="2057400"/>
              <a:ext cx="2514600" cy="764431"/>
            </a:xfrm>
            <a:prstGeom prst="rect">
              <a:avLst/>
            </a:prstGeom>
            <a:noFill/>
            <a:ln w="9525">
              <a:noFill/>
              <a:miter lim="800000"/>
              <a:headEnd/>
              <a:tailEnd/>
            </a:ln>
          </p:spPr>
          <p:txBody>
            <a:bodyPr>
              <a:spAutoFit/>
            </a:bodyPr>
            <a:lstStyle/>
            <a:p>
              <a:pPr algn="ctr"/>
              <a:r>
                <a:rPr lang="en-US" altLang="en-US" sz="2400" dirty="0">
                  <a:ea typeface="ＭＳ Ｐゴシック" pitchFamily="-84" charset="-128"/>
                </a:rPr>
                <a:t>Payroll Reports</a:t>
              </a:r>
            </a:p>
            <a:p>
              <a:pPr algn="ctr"/>
              <a:endParaRPr lang="en-US" altLang="en-US" dirty="0">
                <a:ea typeface="ＭＳ Ｐゴシック" pitchFamily="-84" charset="-128"/>
              </a:endParaRPr>
            </a:p>
          </p:txBody>
        </p:sp>
        <p:sp>
          <p:nvSpPr>
            <p:cNvPr id="14" name="Rounded Rectangle 13"/>
            <p:cNvSpPr/>
            <p:nvPr/>
          </p:nvSpPr>
          <p:spPr>
            <a:xfrm>
              <a:off x="4115661" y="2724482"/>
              <a:ext cx="2209369" cy="990656"/>
            </a:xfrm>
            <a:prstGeom prst="round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Arial" charset="0"/>
                  <a:cs typeface="Arial" charset="0"/>
                </a:rPr>
                <a:t>IRS Form 941</a:t>
              </a:r>
            </a:p>
          </p:txBody>
        </p:sp>
        <p:sp>
          <p:nvSpPr>
            <p:cNvPr id="15" name="Rounded Rectangle 14"/>
            <p:cNvSpPr/>
            <p:nvPr/>
          </p:nvSpPr>
          <p:spPr>
            <a:xfrm>
              <a:off x="6476569" y="2724482"/>
              <a:ext cx="2211092" cy="990656"/>
            </a:xfrm>
            <a:prstGeom prst="round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Arial" charset="0"/>
                  <a:cs typeface="Arial" charset="0"/>
                </a:rPr>
                <a:t>IRS Form 940</a:t>
              </a:r>
            </a:p>
          </p:txBody>
        </p:sp>
        <p:sp>
          <p:nvSpPr>
            <p:cNvPr id="16" name="Rounded Rectangle 15"/>
            <p:cNvSpPr/>
            <p:nvPr/>
          </p:nvSpPr>
          <p:spPr>
            <a:xfrm>
              <a:off x="5295254" y="4000999"/>
              <a:ext cx="2211092" cy="990655"/>
            </a:xfrm>
            <a:prstGeom prst="round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Arial" charset="0"/>
                  <a:cs typeface="Arial" charset="0"/>
                </a:rPr>
                <a:t>W-2</a:t>
              </a:r>
            </a:p>
          </p:txBody>
        </p:sp>
      </p:grpSp>
      <p:grpSp>
        <p:nvGrpSpPr>
          <p:cNvPr id="3" name="Group 19"/>
          <p:cNvGrpSpPr>
            <a:grpSpLocks/>
          </p:cNvGrpSpPr>
          <p:nvPr/>
        </p:nvGrpSpPr>
        <p:grpSpPr bwMode="auto">
          <a:xfrm>
            <a:off x="4648200" y="1676400"/>
            <a:ext cx="4419600" cy="3124200"/>
            <a:chOff x="3876842" y="1941911"/>
            <a:chExt cx="4962358" cy="3233184"/>
          </a:xfrm>
        </p:grpSpPr>
        <p:sp>
          <p:nvSpPr>
            <p:cNvPr id="21" name="Rectangle 20"/>
            <p:cNvSpPr/>
            <p:nvPr/>
          </p:nvSpPr>
          <p:spPr>
            <a:xfrm>
              <a:off x="3876842" y="1941911"/>
              <a:ext cx="4962358" cy="3233184"/>
            </a:xfrm>
            <a:prstGeom prst="rect">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01388" name="TextBox 21"/>
            <p:cNvSpPr txBox="1">
              <a:spLocks noChangeArrowheads="1"/>
            </p:cNvSpPr>
            <p:nvPr/>
          </p:nvSpPr>
          <p:spPr bwMode="auto">
            <a:xfrm>
              <a:off x="4839368" y="2057400"/>
              <a:ext cx="3030287" cy="477770"/>
            </a:xfrm>
            <a:prstGeom prst="rect">
              <a:avLst/>
            </a:prstGeom>
            <a:noFill/>
            <a:ln w="9525">
              <a:noFill/>
              <a:miter lim="800000"/>
              <a:headEnd/>
              <a:tailEnd/>
            </a:ln>
          </p:spPr>
          <p:txBody>
            <a:bodyPr>
              <a:spAutoFit/>
            </a:bodyPr>
            <a:lstStyle/>
            <a:p>
              <a:pPr algn="ctr"/>
              <a:r>
                <a:rPr lang="en-US" altLang="en-US" sz="2400" dirty="0">
                  <a:ea typeface="ＭＳ Ｐゴシック" pitchFamily="-84" charset="-128"/>
                </a:rPr>
                <a:t>Payroll Records</a:t>
              </a:r>
              <a:endParaRPr lang="en-US" altLang="en-US" dirty="0">
                <a:ea typeface="ＭＳ Ｐゴシック" pitchFamily="-84" charset="-128"/>
              </a:endParaRPr>
            </a:p>
          </p:txBody>
        </p:sp>
        <p:sp>
          <p:nvSpPr>
            <p:cNvPr id="23" name="Rounded Rectangle 22"/>
            <p:cNvSpPr/>
            <p:nvPr/>
          </p:nvSpPr>
          <p:spPr>
            <a:xfrm>
              <a:off x="4115691" y="2723921"/>
              <a:ext cx="2208464" cy="990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Arial" charset="0"/>
                  <a:cs typeface="Arial" charset="0"/>
                </a:rPr>
                <a:t>Payroll Register</a:t>
              </a:r>
            </a:p>
          </p:txBody>
        </p:sp>
        <p:sp>
          <p:nvSpPr>
            <p:cNvPr id="24" name="Rounded Rectangle 23"/>
            <p:cNvSpPr/>
            <p:nvPr/>
          </p:nvSpPr>
          <p:spPr>
            <a:xfrm>
              <a:off x="6477446" y="2723921"/>
              <a:ext cx="2210246" cy="990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Arial" charset="0"/>
                  <a:cs typeface="Arial" charset="0"/>
                </a:rPr>
                <a:t>Payroll Checks</a:t>
              </a:r>
            </a:p>
          </p:txBody>
        </p:sp>
        <p:sp>
          <p:nvSpPr>
            <p:cNvPr id="25" name="Rounded Rectangle 24"/>
            <p:cNvSpPr/>
            <p:nvPr/>
          </p:nvSpPr>
          <p:spPr>
            <a:xfrm>
              <a:off x="5295677" y="4000438"/>
              <a:ext cx="2210246" cy="9906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Arial" charset="0"/>
                  <a:cs typeface="Arial" charset="0"/>
                </a:rPr>
                <a:t>Employee  Earnings Report</a:t>
              </a:r>
            </a:p>
          </p:txBody>
        </p:sp>
      </p:grpSp>
      <p:grpSp>
        <p:nvGrpSpPr>
          <p:cNvPr id="4" name="Group 25"/>
          <p:cNvGrpSpPr>
            <a:grpSpLocks/>
          </p:cNvGrpSpPr>
          <p:nvPr/>
        </p:nvGrpSpPr>
        <p:grpSpPr bwMode="auto">
          <a:xfrm>
            <a:off x="1752600" y="4876800"/>
            <a:ext cx="5638800" cy="1905000"/>
            <a:chOff x="3983064" y="1777505"/>
            <a:chExt cx="4876800" cy="2234911"/>
          </a:xfrm>
        </p:grpSpPr>
        <p:sp>
          <p:nvSpPr>
            <p:cNvPr id="27" name="Rectangle 26"/>
            <p:cNvSpPr/>
            <p:nvPr/>
          </p:nvSpPr>
          <p:spPr>
            <a:xfrm>
              <a:off x="3983064" y="1777505"/>
              <a:ext cx="4876800" cy="2234911"/>
            </a:xfrm>
            <a:prstGeom prst="rect">
              <a:avLst/>
            </a:prstGeom>
            <a:solidFill>
              <a:srgbClr val="CCFFCC"/>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01384" name="TextBox 27"/>
            <p:cNvSpPr txBox="1">
              <a:spLocks noChangeArrowheads="1"/>
            </p:cNvSpPr>
            <p:nvPr/>
          </p:nvSpPr>
          <p:spPr bwMode="auto">
            <a:xfrm>
              <a:off x="4597507" y="2057400"/>
              <a:ext cx="3652757" cy="866587"/>
            </a:xfrm>
            <a:prstGeom prst="rect">
              <a:avLst/>
            </a:prstGeom>
            <a:noFill/>
            <a:ln w="9525">
              <a:noFill/>
              <a:miter lim="800000"/>
              <a:headEnd/>
              <a:tailEnd/>
            </a:ln>
          </p:spPr>
          <p:txBody>
            <a:bodyPr>
              <a:spAutoFit/>
            </a:bodyPr>
            <a:lstStyle/>
            <a:p>
              <a:pPr algn="ctr"/>
              <a:r>
                <a:rPr lang="en-US" altLang="en-US" sz="2400" dirty="0">
                  <a:ea typeface="ＭＳ Ｐゴシック" pitchFamily="-84" charset="-128"/>
                </a:rPr>
                <a:t>Payroll Procedures</a:t>
              </a:r>
            </a:p>
            <a:p>
              <a:pPr algn="ctr"/>
              <a:endParaRPr lang="en-US" altLang="en-US" dirty="0">
                <a:ea typeface="ＭＳ Ｐゴシック" pitchFamily="-84" charset="-128"/>
              </a:endParaRPr>
            </a:p>
          </p:txBody>
        </p:sp>
        <p:sp>
          <p:nvSpPr>
            <p:cNvPr id="29" name="Rounded Rectangle 28"/>
            <p:cNvSpPr/>
            <p:nvPr/>
          </p:nvSpPr>
          <p:spPr>
            <a:xfrm>
              <a:off x="4114869" y="2559724"/>
              <a:ext cx="2209114" cy="990811"/>
            </a:xfrm>
            <a:prstGeom prst="round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Arial" charset="0"/>
                  <a:cs typeface="Arial" charset="0"/>
                </a:rPr>
                <a:t>Withholding Tables</a:t>
              </a:r>
            </a:p>
          </p:txBody>
        </p:sp>
        <p:sp>
          <p:nvSpPr>
            <p:cNvPr id="30" name="Rounded Rectangle 29"/>
            <p:cNvSpPr/>
            <p:nvPr/>
          </p:nvSpPr>
          <p:spPr>
            <a:xfrm>
              <a:off x="6476383" y="2559724"/>
              <a:ext cx="2210486" cy="990811"/>
            </a:xfrm>
            <a:prstGeom prst="round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Arial" charset="0"/>
                  <a:cs typeface="Arial" charset="0"/>
                </a:rPr>
                <a:t>W-4</a:t>
              </a:r>
            </a:p>
          </p:txBody>
        </p:sp>
      </p:grpSp>
      <p:sp>
        <p:nvSpPr>
          <p:cNvPr id="22" name="Rectangle 2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26" name="Slide Number Placeholder 25"/>
          <p:cNvSpPr>
            <a:spLocks noGrp="1"/>
          </p:cNvSpPr>
          <p:nvPr>
            <p:ph type="sldNum" sz="quarter" idx="12"/>
          </p:nvPr>
        </p:nvSpPr>
        <p:spPr/>
        <p:txBody>
          <a:bodyPr/>
          <a:lstStyle/>
          <a:p>
            <a:pPr>
              <a:defRPr/>
            </a:pPr>
            <a:fld id="{C2AB13E1-0154-4F40-B4BA-A2EE81E096DB}" type="slidenum">
              <a:rPr lang="en-US" smtClean="0"/>
              <a:pPr>
                <a:defRPr/>
              </a:pPr>
              <a:t>55</a:t>
            </a:fld>
            <a:endParaRPr lang="en-US" dirty="0"/>
          </a:p>
        </p:txBody>
      </p:sp>
      <p:sp>
        <p:nvSpPr>
          <p:cNvPr id="28" name="Rounded Rectangle 27"/>
          <p:cNvSpPr/>
          <p:nvPr/>
        </p:nvSpPr>
        <p:spPr>
          <a:xfrm>
            <a:off x="138113" y="6553200"/>
            <a:ext cx="7253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P5: </a:t>
            </a:r>
            <a:r>
              <a:rPr lang="en-US" sz="1100" dirty="0" smtClean="0"/>
              <a:t>Identify </a:t>
            </a:r>
            <a:r>
              <a:rPr lang="en-US" sz="1100" dirty="0"/>
              <a:t>and describe the details of payroll reports, records, and procedures.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0.70"/>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par>
                          <p:cTn id="16" fill="hold" nodeType="afterGroup">
                            <p:stCondLst>
                              <p:cond delay="2000"/>
                            </p:stCondLst>
                            <p:childTnLst>
                              <p:par>
                                <p:cTn id="17" presetID="55"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5" y="3810001"/>
            <a:ext cx="8401050" cy="228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02" name="Title 4"/>
          <p:cNvSpPr>
            <a:spLocks noGrp="1"/>
          </p:cNvSpPr>
          <p:nvPr>
            <p:ph type="title"/>
          </p:nvPr>
        </p:nvSpPr>
        <p:spPr>
          <a:xfrm>
            <a:off x="457200" y="533400"/>
            <a:ext cx="8229600" cy="1219200"/>
          </a:xfrm>
        </p:spPr>
        <p:txBody>
          <a:bodyPr/>
          <a:lstStyle/>
          <a:p>
            <a:r>
              <a:rPr lang="en-US" altLang="en-US" sz="4000" b="1" dirty="0" smtClean="0"/>
              <a:t>Appendix 11B: </a:t>
            </a:r>
            <a:br>
              <a:rPr lang="en-US" altLang="en-US" sz="4000" b="1" dirty="0" smtClean="0"/>
            </a:br>
            <a:r>
              <a:rPr lang="en-US" altLang="en-US" sz="4000" b="1" dirty="0" smtClean="0"/>
              <a:t>Corporate Income Taxes</a:t>
            </a:r>
          </a:p>
        </p:txBody>
      </p:sp>
      <p:sp>
        <p:nvSpPr>
          <p:cNvPr id="4" name="Rounded Rectangle 3"/>
          <p:cNvSpPr/>
          <p:nvPr/>
        </p:nvSpPr>
        <p:spPr>
          <a:xfrm>
            <a:off x="781050" y="1828800"/>
            <a:ext cx="7543800" cy="9906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latin typeface="Arial" charset="0"/>
                <a:cs typeface="Arial" charset="0"/>
              </a:rPr>
              <a:t>Corporations must pay taxes on income. </a:t>
            </a:r>
          </a:p>
        </p:txBody>
      </p:sp>
      <p:sp>
        <p:nvSpPr>
          <p:cNvPr id="6" name="Rectangle 5"/>
          <p:cNvSpPr/>
          <p:nvPr/>
        </p:nvSpPr>
        <p:spPr>
          <a:xfrm>
            <a:off x="1543050" y="2971800"/>
            <a:ext cx="6019800" cy="685800"/>
          </a:xfrm>
          <a:prstGeom prst="rect">
            <a:avLst/>
          </a:prstGeom>
          <a:solidFill>
            <a:schemeClr val="accent4">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1"/>
                </a:solidFill>
                <a:latin typeface="Arial" charset="0"/>
                <a:cs typeface="Arial" charset="0"/>
              </a:rPr>
              <a:t>Deferred Income Tax Liabilities </a:t>
            </a:r>
            <a:endParaRPr lang="en-US" sz="2800" dirty="0">
              <a:solidFill>
                <a:srgbClr val="FFFFFF"/>
              </a:solidFill>
              <a:latin typeface="Arial" charset="0"/>
              <a:cs typeface="Arial" charset="0"/>
            </a:endParaRP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Slide Number Placeholder 9"/>
          <p:cNvSpPr>
            <a:spLocks noGrp="1"/>
          </p:cNvSpPr>
          <p:nvPr>
            <p:ph type="sldNum" sz="quarter" idx="12"/>
          </p:nvPr>
        </p:nvSpPr>
        <p:spPr/>
        <p:txBody>
          <a:bodyPr/>
          <a:lstStyle/>
          <a:p>
            <a:pPr>
              <a:defRPr/>
            </a:pPr>
            <a:fld id="{C2AB13E1-0154-4F40-B4BA-A2EE81E096DB}" type="slidenum">
              <a:rPr lang="en-US" smtClean="0"/>
              <a:pPr>
                <a:defRPr/>
              </a:pPr>
              <a:t>56</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0"/>
                            </p:stCondLst>
                            <p:childTnLst>
                              <p:par>
                                <p:cTn id="8" presetID="9"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3"/>
          <p:cNvSpPr>
            <a:spLocks noGrp="1"/>
          </p:cNvSpPr>
          <p:nvPr>
            <p:ph type="title"/>
          </p:nvPr>
        </p:nvSpPr>
        <p:spPr>
          <a:xfrm>
            <a:off x="457200" y="1752600"/>
            <a:ext cx="8229600" cy="1143000"/>
          </a:xfrm>
        </p:spPr>
        <p:txBody>
          <a:bodyPr/>
          <a:lstStyle/>
          <a:p>
            <a:r>
              <a:rPr lang="en-US" altLang="en-US" b="1" dirty="0" smtClean="0"/>
              <a:t>End of Chapter 11</a:t>
            </a:r>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4" name="Slide Number Placeholder 3"/>
          <p:cNvSpPr>
            <a:spLocks noGrp="1"/>
          </p:cNvSpPr>
          <p:nvPr>
            <p:ph type="sldNum" sz="quarter" idx="12"/>
          </p:nvPr>
        </p:nvSpPr>
        <p:spPr/>
        <p:txBody>
          <a:bodyPr/>
          <a:lstStyle/>
          <a:p>
            <a:pPr>
              <a:defRPr/>
            </a:pPr>
            <a:fld id="{C2AB13E1-0154-4F40-B4BA-A2EE81E096DB}" type="slidenum">
              <a:rPr lang="en-US" smtClean="0"/>
              <a:pPr>
                <a:defRPr/>
              </a:pPr>
              <a:t>57</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609600"/>
            <a:ext cx="8229600" cy="1219200"/>
          </a:xfrm>
        </p:spPr>
        <p:txBody>
          <a:bodyPr/>
          <a:lstStyle/>
          <a:p>
            <a:r>
              <a:rPr lang="en-US" altLang="en-US" b="1" dirty="0" smtClean="0"/>
              <a:t>Current and Long-Term</a:t>
            </a:r>
            <a:br>
              <a:rPr lang="en-US" altLang="en-US" b="1" dirty="0" smtClean="0"/>
            </a:br>
            <a:r>
              <a:rPr lang="en-US" altLang="en-US" b="1" dirty="0" smtClean="0"/>
              <a:t>Liabilities</a:t>
            </a:r>
          </a:p>
        </p:txBody>
      </p:sp>
      <p:sp>
        <p:nvSpPr>
          <p:cNvPr id="13" name="TextBox 12"/>
          <p:cNvSpPr txBox="1"/>
          <p:nvPr/>
        </p:nvSpPr>
        <p:spPr>
          <a:xfrm>
            <a:off x="621506" y="2003273"/>
            <a:ext cx="7900987" cy="1446550"/>
          </a:xfrm>
          <a:prstGeom prst="rect">
            <a:avLst/>
          </a:prstGeom>
          <a:solidFill>
            <a:schemeClr val="accent2">
              <a:lumMod val="20000"/>
              <a:lumOff val="80000"/>
            </a:schemeClr>
          </a:solidFill>
          <a:ln w="19050">
            <a:solidFill>
              <a:schemeClr val="tx1"/>
            </a:solidFill>
          </a:ln>
        </p:spPr>
        <p:txBody>
          <a:bodyPr wrap="square">
            <a:spAutoFit/>
          </a:bodyPr>
          <a:lstStyle/>
          <a:p>
            <a:pPr marL="342900" indent="-342900" algn="ctr">
              <a:buFont typeface="Arial" panose="020B0604020202020204" pitchFamily="34" charset="0"/>
              <a:buChar char="•"/>
              <a:defRPr/>
            </a:pPr>
            <a:r>
              <a:rPr lang="en-US" sz="2200" dirty="0">
                <a:solidFill>
                  <a:srgbClr val="244583"/>
                </a:solidFill>
              </a:rPr>
              <a:t>Current </a:t>
            </a:r>
            <a:r>
              <a:rPr lang="en-US" sz="2200" dirty="0" smtClean="0">
                <a:solidFill>
                  <a:srgbClr val="244583"/>
                </a:solidFill>
              </a:rPr>
              <a:t>liabilities are obligations due within one year or the company’s operating cycle, whichever is longer.</a:t>
            </a:r>
          </a:p>
          <a:p>
            <a:pPr marL="342900" indent="-342900" algn="ctr">
              <a:buFont typeface="Arial" panose="020B0604020202020204" pitchFamily="34" charset="0"/>
              <a:buChar char="•"/>
              <a:defRPr/>
            </a:pPr>
            <a:r>
              <a:rPr lang="en-US" sz="2200" dirty="0" smtClean="0">
                <a:solidFill>
                  <a:srgbClr val="244583"/>
                </a:solidFill>
              </a:rPr>
              <a:t>Long-term liabilities are obligations due after one year or the company’s operating cycle, whichever is longer.</a:t>
            </a:r>
            <a:endParaRPr lang="en-US" sz="2200" dirty="0">
              <a:solidFill>
                <a:srgbClr val="244583"/>
              </a:solidFill>
            </a:endParaRP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C2AB13E1-0154-4F40-B4BA-A2EE81E096DB}" type="slidenum">
              <a:rPr lang="en-US" smtClean="0"/>
              <a:pPr>
                <a:defRPr/>
              </a:pPr>
              <a:t>6</a:t>
            </a:fld>
            <a:endParaRPr lang="en-US" dirty="0"/>
          </a:p>
        </p:txBody>
      </p:sp>
      <p:sp>
        <p:nvSpPr>
          <p:cNvPr id="8" name="Rounded Rectangle 7"/>
          <p:cNvSpPr/>
          <p:nvPr/>
        </p:nvSpPr>
        <p:spPr>
          <a:xfrm>
            <a:off x="138113" y="6553200"/>
            <a:ext cx="5805488"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Describe current and long-term liabilities and their characteristics.</a:t>
            </a:r>
          </a:p>
        </p:txBody>
      </p:sp>
      <p:sp>
        <p:nvSpPr>
          <p:cNvPr id="14" name="TextBox 13"/>
          <p:cNvSpPr txBox="1"/>
          <p:nvPr/>
        </p:nvSpPr>
        <p:spPr>
          <a:xfrm>
            <a:off x="7772400" y="94517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11.2</a:t>
            </a:r>
            <a:endParaRPr lang="en-US"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1062990" y="3735199"/>
            <a:ext cx="6861810" cy="2158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533400"/>
            <a:ext cx="8229600" cy="884238"/>
          </a:xfrm>
        </p:spPr>
        <p:txBody>
          <a:bodyPr/>
          <a:lstStyle/>
          <a:p>
            <a:r>
              <a:rPr lang="en-US" altLang="en-US" b="1" dirty="0" smtClean="0"/>
              <a:t>Uncertainty of Liabilities</a:t>
            </a:r>
          </a:p>
        </p:txBody>
      </p:sp>
      <p:grpSp>
        <p:nvGrpSpPr>
          <p:cNvPr id="2" name="Group 6"/>
          <p:cNvGrpSpPr>
            <a:grpSpLocks/>
          </p:cNvGrpSpPr>
          <p:nvPr/>
        </p:nvGrpSpPr>
        <p:grpSpPr bwMode="auto">
          <a:xfrm>
            <a:off x="3279775" y="2362200"/>
            <a:ext cx="2587625" cy="2570163"/>
            <a:chOff x="2209" y="1797"/>
            <a:chExt cx="1630" cy="1619"/>
          </a:xfrm>
        </p:grpSpPr>
        <p:sp>
          <p:nvSpPr>
            <p:cNvPr id="60427" name="Rectangle 7"/>
            <p:cNvSpPr>
              <a:spLocks noChangeArrowheads="1"/>
            </p:cNvSpPr>
            <p:nvPr/>
          </p:nvSpPr>
          <p:spPr bwMode="auto">
            <a:xfrm>
              <a:off x="2209" y="2900"/>
              <a:ext cx="1630" cy="516"/>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33CC"/>
                  </a:solidFill>
                  <a:ea typeface="ＭＳ Ｐゴシック" pitchFamily="-84" charset="-128"/>
                </a:rPr>
                <a:t>Uncertainty in When to Pay</a:t>
              </a:r>
            </a:p>
          </p:txBody>
        </p:sp>
        <p:pic>
          <p:nvPicPr>
            <p:cNvPr id="60428" name="Picture 8" descr="agiegny2[1]"/>
            <p:cNvPicPr>
              <a:picLocks noChangeAspect="1" noChangeArrowheads="1"/>
            </p:cNvPicPr>
            <p:nvPr/>
          </p:nvPicPr>
          <p:blipFill>
            <a:blip r:embed="rId3" cstate="print"/>
            <a:srcRect/>
            <a:stretch>
              <a:fillRect/>
            </a:stretch>
          </p:blipFill>
          <p:spPr bwMode="auto">
            <a:xfrm>
              <a:off x="2365" y="1797"/>
              <a:ext cx="1318" cy="1133"/>
            </a:xfrm>
            <a:prstGeom prst="rect">
              <a:avLst/>
            </a:prstGeom>
            <a:noFill/>
            <a:ln w="9525">
              <a:noFill/>
              <a:miter lim="800000"/>
              <a:headEnd/>
              <a:tailEnd/>
            </a:ln>
          </p:spPr>
        </p:pic>
      </p:grpSp>
      <p:grpSp>
        <p:nvGrpSpPr>
          <p:cNvPr id="3" name="Group 14"/>
          <p:cNvGrpSpPr>
            <a:grpSpLocks/>
          </p:cNvGrpSpPr>
          <p:nvPr/>
        </p:nvGrpSpPr>
        <p:grpSpPr bwMode="auto">
          <a:xfrm>
            <a:off x="304800" y="1295400"/>
            <a:ext cx="2652713" cy="2571750"/>
            <a:chOff x="304800" y="1295400"/>
            <a:chExt cx="2652132" cy="2571750"/>
          </a:xfrm>
        </p:grpSpPr>
        <p:sp>
          <p:nvSpPr>
            <p:cNvPr id="60425" name="Rectangle 4"/>
            <p:cNvSpPr>
              <a:spLocks noChangeArrowheads="1"/>
            </p:cNvSpPr>
            <p:nvPr/>
          </p:nvSpPr>
          <p:spPr bwMode="auto">
            <a:xfrm>
              <a:off x="304800" y="3048000"/>
              <a:ext cx="2587625" cy="819150"/>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33CC"/>
                  </a:solidFill>
                  <a:ea typeface="ＭＳ Ｐゴシック" pitchFamily="-84" charset="-128"/>
                </a:rPr>
                <a:t>Uncertainty in Whom to Pay</a:t>
              </a:r>
            </a:p>
          </p:txBody>
        </p:sp>
        <p:pic>
          <p:nvPicPr>
            <p:cNvPr id="60426" name="Picture 2"/>
            <p:cNvPicPr>
              <a:picLocks noChangeAspect="1" noChangeArrowheads="1"/>
            </p:cNvPicPr>
            <p:nvPr/>
          </p:nvPicPr>
          <p:blipFill>
            <a:blip r:embed="rId4" cstate="print"/>
            <a:srcRect/>
            <a:stretch>
              <a:fillRect/>
            </a:stretch>
          </p:blipFill>
          <p:spPr bwMode="auto">
            <a:xfrm>
              <a:off x="381000" y="1295400"/>
              <a:ext cx="2575932" cy="1600200"/>
            </a:xfrm>
            <a:prstGeom prst="rect">
              <a:avLst/>
            </a:prstGeom>
            <a:noFill/>
            <a:ln w="9525">
              <a:noFill/>
              <a:miter lim="800000"/>
              <a:headEnd/>
              <a:tailEnd/>
            </a:ln>
          </p:spPr>
        </p:pic>
      </p:grpSp>
      <p:grpSp>
        <p:nvGrpSpPr>
          <p:cNvPr id="4" name="Group 15"/>
          <p:cNvGrpSpPr>
            <a:grpSpLocks/>
          </p:cNvGrpSpPr>
          <p:nvPr/>
        </p:nvGrpSpPr>
        <p:grpSpPr bwMode="auto">
          <a:xfrm>
            <a:off x="5791200" y="4038600"/>
            <a:ext cx="2968625" cy="2114550"/>
            <a:chOff x="5791200" y="4038600"/>
            <a:chExt cx="2968625" cy="2114550"/>
          </a:xfrm>
        </p:grpSpPr>
        <p:sp>
          <p:nvSpPr>
            <p:cNvPr id="60423" name="Rectangle 10"/>
            <p:cNvSpPr>
              <a:spLocks noChangeArrowheads="1"/>
            </p:cNvSpPr>
            <p:nvPr/>
          </p:nvSpPr>
          <p:spPr bwMode="auto">
            <a:xfrm>
              <a:off x="5791200" y="5334000"/>
              <a:ext cx="2968625" cy="819150"/>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33CC"/>
                  </a:solidFill>
                  <a:ea typeface="ＭＳ Ｐゴシック" pitchFamily="-84" charset="-128"/>
                </a:rPr>
                <a:t>Uncertainty in How Much to Pay</a:t>
              </a:r>
            </a:p>
          </p:txBody>
        </p:sp>
        <p:pic>
          <p:nvPicPr>
            <p:cNvPr id="60424" name="Picture 3"/>
            <p:cNvPicPr>
              <a:picLocks noChangeAspect="1" noChangeArrowheads="1"/>
            </p:cNvPicPr>
            <p:nvPr/>
          </p:nvPicPr>
          <p:blipFill>
            <a:blip r:embed="rId5" cstate="print"/>
            <a:srcRect/>
            <a:stretch>
              <a:fillRect/>
            </a:stretch>
          </p:blipFill>
          <p:spPr bwMode="auto">
            <a:xfrm>
              <a:off x="6324600" y="4038600"/>
              <a:ext cx="2074985" cy="1219200"/>
            </a:xfrm>
            <a:prstGeom prst="rect">
              <a:avLst/>
            </a:prstGeom>
            <a:noFill/>
            <a:ln w="9525">
              <a:noFill/>
              <a:miter lim="800000"/>
              <a:headEnd/>
              <a:tailEnd/>
            </a:ln>
          </p:spPr>
        </p:pic>
      </p:gr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4" name="Slide Number Placeholder 13"/>
          <p:cNvSpPr>
            <a:spLocks noGrp="1"/>
          </p:cNvSpPr>
          <p:nvPr>
            <p:ph type="sldNum" sz="quarter" idx="12"/>
          </p:nvPr>
        </p:nvSpPr>
        <p:spPr/>
        <p:txBody>
          <a:bodyPr/>
          <a:lstStyle/>
          <a:p>
            <a:pPr>
              <a:defRPr/>
            </a:pPr>
            <a:fld id="{C2AB13E1-0154-4F40-B4BA-A2EE81E096DB}" type="slidenum">
              <a:rPr lang="en-US" smtClean="0"/>
              <a:pPr>
                <a:defRPr/>
              </a:pPr>
              <a:t>7</a:t>
            </a:fld>
            <a:endParaRPr lang="en-US" dirty="0"/>
          </a:p>
        </p:txBody>
      </p:sp>
      <p:sp>
        <p:nvSpPr>
          <p:cNvPr id="15" name="Rounded Rectangle 14"/>
          <p:cNvSpPr/>
          <p:nvPr/>
        </p:nvSpPr>
        <p:spPr>
          <a:xfrm>
            <a:off x="138113" y="6553200"/>
            <a:ext cx="5805488"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Describe current and long-term liabilities and their characteristics.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90600" y="1600200"/>
            <a:ext cx="7315200" cy="3124200"/>
          </a:xfrm>
        </p:spPr>
        <p:txBody>
          <a:bodyPr/>
          <a:lstStyle/>
          <a:p>
            <a:r>
              <a:rPr lang="en-US" altLang="en-US" dirty="0" smtClean="0"/>
              <a:t/>
            </a:r>
            <a:br>
              <a:rPr lang="en-US" altLang="en-US" dirty="0" smtClean="0"/>
            </a:br>
            <a:r>
              <a:rPr lang="en-US" altLang="en-US" dirty="0" smtClean="0"/>
              <a:t> C2:</a:t>
            </a:r>
            <a:r>
              <a:rPr lang="en-US" dirty="0" smtClean="0"/>
              <a:t> </a:t>
            </a:r>
            <a:br>
              <a:rPr lang="en-US" dirty="0" smtClean="0"/>
            </a:br>
            <a:r>
              <a:rPr lang="en-US" dirty="0" smtClean="0"/>
              <a:t>Identify </a:t>
            </a:r>
            <a:r>
              <a:rPr lang="en-US" dirty="0"/>
              <a:t>and describe known current liabilities.</a:t>
            </a: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8</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36061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7244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043238" y="1635125"/>
            <a:ext cx="3057525" cy="498475"/>
          </a:xfrm>
          <a:prstGeom prst="rect">
            <a:avLst/>
          </a:prstGeom>
          <a:solidFill>
            <a:srgbClr val="99CCFF"/>
          </a:solidFill>
          <a:ln w="12700">
            <a:solidFill>
              <a:schemeClr val="tx1"/>
            </a:solidFill>
            <a:miter lim="800000"/>
            <a:headEnd/>
            <a:tailEnd/>
          </a:ln>
        </p:spPr>
        <p:txBody>
          <a:bodyPr lIns="90488" tIns="44450" rIns="90488" bIns="44450">
            <a:spAutoFit/>
          </a:bodyPr>
          <a:lstStyle/>
          <a:p>
            <a:pPr algn="ctr">
              <a:spcBef>
                <a:spcPct val="50000"/>
              </a:spcBef>
            </a:pPr>
            <a:r>
              <a:rPr lang="en-US" altLang="en-US" sz="2600" b="1" dirty="0">
                <a:solidFill>
                  <a:srgbClr val="663300"/>
                </a:solidFill>
                <a:ea typeface="ＭＳ Ｐゴシック" pitchFamily="-84" charset="-128"/>
              </a:rPr>
              <a:t>Accounts Payable</a:t>
            </a:r>
          </a:p>
        </p:txBody>
      </p:sp>
      <p:sp>
        <p:nvSpPr>
          <p:cNvPr id="17411" name="Rectangle 3"/>
          <p:cNvSpPr>
            <a:spLocks noChangeArrowheads="1"/>
          </p:cNvSpPr>
          <p:nvPr/>
        </p:nvSpPr>
        <p:spPr bwMode="auto">
          <a:xfrm>
            <a:off x="2781300" y="2473325"/>
            <a:ext cx="3581400" cy="498475"/>
          </a:xfrm>
          <a:prstGeom prst="rect">
            <a:avLst/>
          </a:prstGeom>
          <a:solidFill>
            <a:srgbClr val="5F5F5F"/>
          </a:solidFill>
          <a:ln w="12700">
            <a:solidFill>
              <a:schemeClr val="tx1"/>
            </a:solidFill>
            <a:miter lim="800000"/>
            <a:headEnd/>
            <a:tailEnd/>
          </a:ln>
        </p:spPr>
        <p:txBody>
          <a:bodyPr lIns="90488" tIns="44450" rIns="90488" bIns="44450">
            <a:spAutoFit/>
          </a:bodyPr>
          <a:lstStyle/>
          <a:p>
            <a:pPr algn="ctr">
              <a:spcBef>
                <a:spcPct val="50000"/>
              </a:spcBef>
              <a:defRPr/>
            </a:pPr>
            <a:r>
              <a:rPr lang="en-US" sz="2600" b="1" dirty="0">
                <a:solidFill>
                  <a:srgbClr val="FFFFCC"/>
                </a:solidFill>
                <a:effectLst>
                  <a:outerShdw blurRad="38100" dist="38100" dir="2700000" algn="tl">
                    <a:srgbClr val="000000"/>
                  </a:outerShdw>
                </a:effectLst>
              </a:rPr>
              <a:t>Sales Taxes Payable</a:t>
            </a:r>
          </a:p>
        </p:txBody>
      </p:sp>
      <p:sp>
        <p:nvSpPr>
          <p:cNvPr id="17412" name="Rectangle 4"/>
          <p:cNvSpPr>
            <a:spLocks noChangeArrowheads="1"/>
          </p:cNvSpPr>
          <p:nvPr/>
        </p:nvSpPr>
        <p:spPr bwMode="auto">
          <a:xfrm>
            <a:off x="2740025" y="3352800"/>
            <a:ext cx="3662363" cy="498475"/>
          </a:xfrm>
          <a:prstGeom prst="rect">
            <a:avLst/>
          </a:prstGeom>
          <a:solidFill>
            <a:srgbClr val="99CCFF"/>
          </a:solidFill>
          <a:ln w="12700">
            <a:solidFill>
              <a:schemeClr val="tx1"/>
            </a:solidFill>
            <a:miter lim="800000"/>
            <a:headEnd/>
            <a:tailEnd/>
          </a:ln>
        </p:spPr>
        <p:txBody>
          <a:bodyPr lIns="90488" tIns="44450" rIns="90488" bIns="44450">
            <a:spAutoFit/>
          </a:bodyPr>
          <a:lstStyle/>
          <a:p>
            <a:pPr algn="ctr">
              <a:spcBef>
                <a:spcPct val="50000"/>
              </a:spcBef>
            </a:pPr>
            <a:r>
              <a:rPr lang="en-US" altLang="en-US" sz="2600" b="1" dirty="0">
                <a:solidFill>
                  <a:srgbClr val="663300"/>
                </a:solidFill>
                <a:ea typeface="ＭＳ Ｐゴシック" pitchFamily="-84" charset="-128"/>
              </a:rPr>
              <a:t>Unearned Revenues</a:t>
            </a:r>
          </a:p>
        </p:txBody>
      </p:sp>
      <p:sp>
        <p:nvSpPr>
          <p:cNvPr id="17413" name="Rectangle 5"/>
          <p:cNvSpPr>
            <a:spLocks noChangeArrowheads="1"/>
          </p:cNvSpPr>
          <p:nvPr/>
        </p:nvSpPr>
        <p:spPr bwMode="auto">
          <a:xfrm>
            <a:off x="2324100" y="4191000"/>
            <a:ext cx="4495800" cy="498475"/>
          </a:xfrm>
          <a:prstGeom prst="rect">
            <a:avLst/>
          </a:prstGeom>
          <a:solidFill>
            <a:srgbClr val="5F5F5F"/>
          </a:solidFill>
          <a:ln w="12700">
            <a:solidFill>
              <a:schemeClr val="tx1"/>
            </a:solidFill>
            <a:miter lim="800000"/>
            <a:headEnd/>
            <a:tailEnd/>
          </a:ln>
        </p:spPr>
        <p:txBody>
          <a:bodyPr lIns="90488" tIns="44450" rIns="90488" bIns="44450">
            <a:spAutoFit/>
          </a:bodyPr>
          <a:lstStyle/>
          <a:p>
            <a:pPr algn="ctr">
              <a:defRPr/>
            </a:pPr>
            <a:r>
              <a:rPr lang="en-US" sz="2600" b="1" dirty="0">
                <a:solidFill>
                  <a:srgbClr val="FFFFCC"/>
                </a:solidFill>
                <a:effectLst>
                  <a:outerShdw blurRad="38100" dist="38100" dir="2700000" algn="tl">
                    <a:srgbClr val="000000"/>
                  </a:outerShdw>
                </a:effectLst>
              </a:rPr>
              <a:t>Short-Term Notes Payable</a:t>
            </a:r>
          </a:p>
        </p:txBody>
      </p:sp>
      <p:sp>
        <p:nvSpPr>
          <p:cNvPr id="61446" name="Rectangle 6"/>
          <p:cNvSpPr>
            <a:spLocks noGrp="1" noChangeArrowheads="1"/>
          </p:cNvSpPr>
          <p:nvPr>
            <p:ph type="title"/>
          </p:nvPr>
        </p:nvSpPr>
        <p:spPr>
          <a:xfrm>
            <a:off x="457200" y="609600"/>
            <a:ext cx="8229600" cy="960438"/>
          </a:xfrm>
        </p:spPr>
        <p:txBody>
          <a:bodyPr/>
          <a:lstStyle/>
          <a:p>
            <a:r>
              <a:rPr lang="en-US" altLang="en-US" b="1" dirty="0" smtClean="0"/>
              <a:t>Known Liabilities</a:t>
            </a:r>
          </a:p>
        </p:txBody>
      </p:sp>
      <p:sp>
        <p:nvSpPr>
          <p:cNvPr id="17415" name="Rectangle 7"/>
          <p:cNvSpPr>
            <a:spLocks noChangeArrowheads="1"/>
          </p:cNvSpPr>
          <p:nvPr/>
        </p:nvSpPr>
        <p:spPr bwMode="auto">
          <a:xfrm>
            <a:off x="3048000" y="5029200"/>
            <a:ext cx="3048000" cy="498475"/>
          </a:xfrm>
          <a:prstGeom prst="rect">
            <a:avLst/>
          </a:prstGeom>
          <a:solidFill>
            <a:srgbClr val="99CCFF"/>
          </a:solidFill>
          <a:ln w="12700">
            <a:solidFill>
              <a:schemeClr val="tx1"/>
            </a:solidFill>
            <a:miter lim="800000"/>
            <a:headEnd/>
            <a:tailEnd/>
          </a:ln>
        </p:spPr>
        <p:txBody>
          <a:bodyPr lIns="90488" tIns="44450" rIns="90488" bIns="44450">
            <a:spAutoFit/>
          </a:bodyPr>
          <a:lstStyle/>
          <a:p>
            <a:pPr algn="ctr"/>
            <a:r>
              <a:rPr lang="en-US" altLang="en-US" sz="2600" b="1" dirty="0">
                <a:solidFill>
                  <a:srgbClr val="663300"/>
                </a:solidFill>
                <a:ea typeface="ＭＳ Ｐゴシック" pitchFamily="-84" charset="-128"/>
              </a:rPr>
              <a:t>Payroll Liabilities</a:t>
            </a:r>
          </a:p>
        </p:txBody>
      </p:sp>
      <p:sp>
        <p:nvSpPr>
          <p:cNvPr id="17418" name="Rectangle 10"/>
          <p:cNvSpPr>
            <a:spLocks noChangeArrowheads="1"/>
          </p:cNvSpPr>
          <p:nvPr/>
        </p:nvSpPr>
        <p:spPr bwMode="auto">
          <a:xfrm>
            <a:off x="1917700" y="5867400"/>
            <a:ext cx="5308600" cy="498475"/>
          </a:xfrm>
          <a:prstGeom prst="rect">
            <a:avLst/>
          </a:prstGeom>
          <a:solidFill>
            <a:srgbClr val="5F5F5F"/>
          </a:solidFill>
          <a:ln w="12700">
            <a:solidFill>
              <a:schemeClr val="tx1"/>
            </a:solidFill>
            <a:miter lim="800000"/>
            <a:headEnd/>
            <a:tailEnd/>
          </a:ln>
        </p:spPr>
        <p:txBody>
          <a:bodyPr lIns="90488" tIns="44450" rIns="90488" bIns="44450">
            <a:spAutoFit/>
          </a:bodyPr>
          <a:lstStyle/>
          <a:p>
            <a:pPr algn="ctr">
              <a:defRPr/>
            </a:pPr>
            <a:r>
              <a:rPr lang="en-US" sz="2600" b="1" dirty="0">
                <a:solidFill>
                  <a:srgbClr val="FFFFCC"/>
                </a:solidFill>
                <a:effectLst>
                  <a:outerShdw blurRad="38100" dist="38100" dir="2700000" algn="tl">
                    <a:srgbClr val="000000"/>
                  </a:outerShdw>
                </a:effectLst>
              </a:rPr>
              <a:t>Multi-Period Known Liabilities</a:t>
            </a:r>
          </a:p>
        </p:txBody>
      </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Slide Number Placeholder 12"/>
          <p:cNvSpPr>
            <a:spLocks noGrp="1"/>
          </p:cNvSpPr>
          <p:nvPr>
            <p:ph type="sldNum" sz="quarter" idx="12"/>
          </p:nvPr>
        </p:nvSpPr>
        <p:spPr/>
        <p:txBody>
          <a:bodyPr/>
          <a:lstStyle/>
          <a:p>
            <a:pPr>
              <a:defRPr/>
            </a:pPr>
            <a:fld id="{C2AB13E1-0154-4F40-B4BA-A2EE81E096DB}" type="slidenum">
              <a:rPr lang="en-US" smtClean="0"/>
              <a:pPr>
                <a:defRPr/>
              </a:pPr>
              <a:t>9</a:t>
            </a:fld>
            <a:endParaRPr lang="en-US" dirty="0"/>
          </a:p>
        </p:txBody>
      </p:sp>
      <p:sp>
        <p:nvSpPr>
          <p:cNvPr id="14" name="Rounded Rectangle 13"/>
          <p:cNvSpPr/>
          <p:nvPr/>
        </p:nvSpPr>
        <p:spPr>
          <a:xfrm>
            <a:off x="138113" y="6553200"/>
            <a:ext cx="4357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a:t>
            </a:r>
            <a:r>
              <a:rPr lang="en-US" sz="1100" dirty="0"/>
              <a:t>Identify and describe known current liabilities.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ppt_w</p:attrName>
                                        </p:attrNameLst>
                                      </p:cBhvr>
                                      <p:tavLst>
                                        <p:tav tm="0">
                                          <p:val>
                                            <p:fltVal val="0"/>
                                          </p:val>
                                        </p:tav>
                                        <p:tav tm="100000">
                                          <p:val>
                                            <p:strVal val="#ppt_w"/>
                                          </p:val>
                                        </p:tav>
                                      </p:tavLst>
                                    </p:anim>
                                    <p:anim calcmode="lin" valueType="num">
                                      <p:cBhvr>
                                        <p:cTn id="8" dur="500" fill="hold"/>
                                        <p:tgtEl>
                                          <p:spTgt spid="17410"/>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7411"/>
                                        </p:tgtEl>
                                        <p:attrNameLst>
                                          <p:attrName>style.visibility</p:attrName>
                                        </p:attrNameLst>
                                      </p:cBhvr>
                                      <p:to>
                                        <p:strVal val="visible"/>
                                      </p:to>
                                    </p:set>
                                    <p:anim calcmode="lin" valueType="num">
                                      <p:cBhvr>
                                        <p:cTn id="12" dur="500" fill="hold"/>
                                        <p:tgtEl>
                                          <p:spTgt spid="17411"/>
                                        </p:tgtEl>
                                        <p:attrNameLst>
                                          <p:attrName>ppt_w</p:attrName>
                                        </p:attrNameLst>
                                      </p:cBhvr>
                                      <p:tavLst>
                                        <p:tav tm="0">
                                          <p:val>
                                            <p:fltVal val="0"/>
                                          </p:val>
                                        </p:tav>
                                        <p:tav tm="100000">
                                          <p:val>
                                            <p:strVal val="#ppt_w"/>
                                          </p:val>
                                        </p:tav>
                                      </p:tavLst>
                                    </p:anim>
                                    <p:anim calcmode="lin" valueType="num">
                                      <p:cBhvr>
                                        <p:cTn id="13" dur="500" fill="hold"/>
                                        <p:tgtEl>
                                          <p:spTgt spid="17411"/>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7412"/>
                                        </p:tgtEl>
                                        <p:attrNameLst>
                                          <p:attrName>style.visibility</p:attrName>
                                        </p:attrNameLst>
                                      </p:cBhvr>
                                      <p:to>
                                        <p:strVal val="visible"/>
                                      </p:to>
                                    </p:set>
                                    <p:anim calcmode="lin" valueType="num">
                                      <p:cBhvr>
                                        <p:cTn id="17" dur="500" fill="hold"/>
                                        <p:tgtEl>
                                          <p:spTgt spid="17412"/>
                                        </p:tgtEl>
                                        <p:attrNameLst>
                                          <p:attrName>ppt_w</p:attrName>
                                        </p:attrNameLst>
                                      </p:cBhvr>
                                      <p:tavLst>
                                        <p:tav tm="0">
                                          <p:val>
                                            <p:fltVal val="0"/>
                                          </p:val>
                                        </p:tav>
                                        <p:tav tm="100000">
                                          <p:val>
                                            <p:strVal val="#ppt_w"/>
                                          </p:val>
                                        </p:tav>
                                      </p:tavLst>
                                    </p:anim>
                                    <p:anim calcmode="lin" valueType="num">
                                      <p:cBhvr>
                                        <p:cTn id="18" dur="500" fill="hold"/>
                                        <p:tgtEl>
                                          <p:spTgt spid="17412"/>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17413"/>
                                        </p:tgtEl>
                                        <p:attrNameLst>
                                          <p:attrName>style.visibility</p:attrName>
                                        </p:attrNameLst>
                                      </p:cBhvr>
                                      <p:to>
                                        <p:strVal val="visible"/>
                                      </p:to>
                                    </p:set>
                                    <p:anim calcmode="lin" valueType="num">
                                      <p:cBhvr>
                                        <p:cTn id="22" dur="500" fill="hold"/>
                                        <p:tgtEl>
                                          <p:spTgt spid="17413"/>
                                        </p:tgtEl>
                                        <p:attrNameLst>
                                          <p:attrName>ppt_w</p:attrName>
                                        </p:attrNameLst>
                                      </p:cBhvr>
                                      <p:tavLst>
                                        <p:tav tm="0">
                                          <p:val>
                                            <p:fltVal val="0"/>
                                          </p:val>
                                        </p:tav>
                                        <p:tav tm="100000">
                                          <p:val>
                                            <p:strVal val="#ppt_w"/>
                                          </p:val>
                                        </p:tav>
                                      </p:tavLst>
                                    </p:anim>
                                    <p:anim calcmode="lin" valueType="num">
                                      <p:cBhvr>
                                        <p:cTn id="23" dur="500" fill="hold"/>
                                        <p:tgtEl>
                                          <p:spTgt spid="17413"/>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17415"/>
                                        </p:tgtEl>
                                        <p:attrNameLst>
                                          <p:attrName>style.visibility</p:attrName>
                                        </p:attrNameLst>
                                      </p:cBhvr>
                                      <p:to>
                                        <p:strVal val="visible"/>
                                      </p:to>
                                    </p:set>
                                    <p:anim calcmode="lin" valueType="num">
                                      <p:cBhvr>
                                        <p:cTn id="27" dur="500" fill="hold"/>
                                        <p:tgtEl>
                                          <p:spTgt spid="17415"/>
                                        </p:tgtEl>
                                        <p:attrNameLst>
                                          <p:attrName>ppt_w</p:attrName>
                                        </p:attrNameLst>
                                      </p:cBhvr>
                                      <p:tavLst>
                                        <p:tav tm="0">
                                          <p:val>
                                            <p:fltVal val="0"/>
                                          </p:val>
                                        </p:tav>
                                        <p:tav tm="100000">
                                          <p:val>
                                            <p:strVal val="#ppt_w"/>
                                          </p:val>
                                        </p:tav>
                                      </p:tavLst>
                                    </p:anim>
                                    <p:anim calcmode="lin" valueType="num">
                                      <p:cBhvr>
                                        <p:cTn id="28" dur="500" fill="hold"/>
                                        <p:tgtEl>
                                          <p:spTgt spid="17415"/>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2500"/>
                            </p:stCondLst>
                            <p:childTnLst>
                              <p:par>
                                <p:cTn id="30" presetID="17" presetClass="entr" presetSubtype="10" fill="hold" grpId="0" nodeType="afterEffect">
                                  <p:stCondLst>
                                    <p:cond delay="0"/>
                                  </p:stCondLst>
                                  <p:childTnLst>
                                    <p:set>
                                      <p:cBhvr>
                                        <p:cTn id="31" dur="1" fill="hold">
                                          <p:stCondLst>
                                            <p:cond delay="0"/>
                                          </p:stCondLst>
                                        </p:cTn>
                                        <p:tgtEl>
                                          <p:spTgt spid="17418"/>
                                        </p:tgtEl>
                                        <p:attrNameLst>
                                          <p:attrName>style.visibility</p:attrName>
                                        </p:attrNameLst>
                                      </p:cBhvr>
                                      <p:to>
                                        <p:strVal val="visible"/>
                                      </p:to>
                                    </p:set>
                                    <p:anim calcmode="lin" valueType="num">
                                      <p:cBhvr>
                                        <p:cTn id="32" dur="500" fill="hold"/>
                                        <p:tgtEl>
                                          <p:spTgt spid="17418"/>
                                        </p:tgtEl>
                                        <p:attrNameLst>
                                          <p:attrName>ppt_w</p:attrName>
                                        </p:attrNameLst>
                                      </p:cBhvr>
                                      <p:tavLst>
                                        <p:tav tm="0">
                                          <p:val>
                                            <p:fltVal val="0"/>
                                          </p:val>
                                        </p:tav>
                                        <p:tav tm="100000">
                                          <p:val>
                                            <p:strVal val="#ppt_w"/>
                                          </p:val>
                                        </p:tav>
                                      </p:tavLst>
                                    </p:anim>
                                    <p:anim calcmode="lin" valueType="num">
                                      <p:cBhvr>
                                        <p:cTn id="33" dur="500" fill="hold"/>
                                        <p:tgtEl>
                                          <p:spTgt spid="174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autoUpdateAnimBg="0"/>
      <p:bldP spid="17411" grpId="0" animBg="1" autoUpdateAnimBg="0"/>
      <p:bldP spid="17412" grpId="0" animBg="1" autoUpdateAnimBg="0"/>
      <p:bldP spid="17413" grpId="0" animBg="1" autoUpdateAnimBg="0"/>
      <p:bldP spid="17415" grpId="0" animBg="1" autoUpdateAnimBg="0"/>
      <p:bldP spid="17418" grpId="0"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4894</TotalTime>
  <Words>9473</Words>
  <Application>Microsoft Office PowerPoint</Application>
  <PresentationFormat>On-screen Show (4:3)</PresentationFormat>
  <Paragraphs>670</Paragraphs>
  <Slides>57</Slides>
  <Notes>57</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57</vt:i4>
      </vt:variant>
    </vt:vector>
  </HeadingPairs>
  <TitlesOfParts>
    <vt:vector size="70" baseType="lpstr">
      <vt:lpstr>ＭＳ Ｐゴシック</vt:lpstr>
      <vt:lpstr>Arial</vt:lpstr>
      <vt:lpstr>Arial Narrow</vt:lpstr>
      <vt:lpstr>Berlin Sans FB</vt:lpstr>
      <vt:lpstr>Calibri</vt:lpstr>
      <vt:lpstr>Palatino Linotype</vt:lpstr>
      <vt:lpstr>Times</vt:lpstr>
      <vt:lpstr>Wingdings</vt:lpstr>
      <vt:lpstr>Office Theme</vt:lpstr>
      <vt:lpstr>16_Office Theme</vt:lpstr>
      <vt:lpstr>1_Office Theme</vt:lpstr>
      <vt:lpstr>2_Office Theme</vt:lpstr>
      <vt:lpstr>3_Office Theme</vt:lpstr>
      <vt:lpstr>Current Liabilities and  Payroll Accounting</vt:lpstr>
      <vt:lpstr>PowerPoint Presentation</vt:lpstr>
      <vt:lpstr>   C1:  Describe current and long-term liabilities and their characteristics. </vt:lpstr>
      <vt:lpstr>Defining Liabilities</vt:lpstr>
      <vt:lpstr>Classifying Liabilities</vt:lpstr>
      <vt:lpstr>Current and Long-Term Liabilities</vt:lpstr>
      <vt:lpstr>Uncertainty of Liabilities</vt:lpstr>
      <vt:lpstr>  C2:  Identify and describe known current liabilities.</vt:lpstr>
      <vt:lpstr>Known Liabilities</vt:lpstr>
      <vt:lpstr>Sales Tax Payable</vt:lpstr>
      <vt:lpstr>Unearned Revenues</vt:lpstr>
      <vt:lpstr>   P1:  Prepare entries to account for short-term notes payable.   </vt:lpstr>
      <vt:lpstr>Short-Term Notes Payable</vt:lpstr>
      <vt:lpstr>Note Given to Extend Credit Period</vt:lpstr>
      <vt:lpstr>Note Given to Extend Credit Period</vt:lpstr>
      <vt:lpstr>Note Given To Borrow  From Bank</vt:lpstr>
      <vt:lpstr>When Note Extends over  Period-End</vt:lpstr>
      <vt:lpstr>End-of-Period Adjustment to Notes</vt:lpstr>
      <vt:lpstr>PowerPoint Presentation</vt:lpstr>
      <vt:lpstr>PowerPoint Presentation</vt:lpstr>
      <vt:lpstr>PowerPoint Presentation</vt:lpstr>
      <vt:lpstr>   P2:  Compute and record employee payroll deductions and liabilities.   </vt:lpstr>
      <vt:lpstr>Payroll Liabilities</vt:lpstr>
      <vt:lpstr>Employee Payroll Deductions</vt:lpstr>
      <vt:lpstr>Employee FICA Taxes</vt:lpstr>
      <vt:lpstr>Employee Income Tax</vt:lpstr>
      <vt:lpstr>Employee Voluntary Deductions</vt:lpstr>
      <vt:lpstr>Recording Employee Payroll  Deductions</vt:lpstr>
      <vt:lpstr>   P3:  Compute and record employer payroll deductions and liabilities. </vt:lpstr>
      <vt:lpstr>Employer Payroll Taxes</vt:lpstr>
      <vt:lpstr>Federal and State Unemployment Taxes</vt:lpstr>
      <vt:lpstr>Recording Employer Payroll Taxes</vt:lpstr>
      <vt:lpstr>Internal Control of Payroll</vt:lpstr>
      <vt:lpstr>Multi-Period Known Liabilities</vt:lpstr>
      <vt:lpstr>PowerPoint Presentation</vt:lpstr>
      <vt:lpstr>PowerPoint Presentation</vt:lpstr>
      <vt:lpstr>  P4:  Account for estimated liabilities, including warranties and bonuses.</vt:lpstr>
      <vt:lpstr>Estimated Liabilities</vt:lpstr>
      <vt:lpstr>Health and Pension Benefits</vt:lpstr>
      <vt:lpstr>Vacation Benefits</vt:lpstr>
      <vt:lpstr>Bonus Plans</vt:lpstr>
      <vt:lpstr>Warranty Liabilities</vt:lpstr>
      <vt:lpstr>Warranty Liabilities</vt:lpstr>
      <vt:lpstr>PowerPoint Presentation</vt:lpstr>
      <vt:lpstr>PowerPoint Presentation</vt:lpstr>
      <vt:lpstr>PowerPoint Presentation</vt:lpstr>
      <vt:lpstr>  C3:  Explain how to account for contingent liabilities. </vt:lpstr>
      <vt:lpstr>Accounting for Contingent Liabilities</vt:lpstr>
      <vt:lpstr>Reasonably Possible Contingent Liabilities</vt:lpstr>
      <vt:lpstr>PowerPoint Presentation</vt:lpstr>
      <vt:lpstr>   A1: Compute the times interest earned ratio and use it to analyze liabilities.   </vt:lpstr>
      <vt:lpstr>Times Interest Earned</vt:lpstr>
      <vt:lpstr>Times Interest Earned</vt:lpstr>
      <vt:lpstr>   P5: Appendix 11A  Identify and describe the details of payroll reports, records, and procedures.   </vt:lpstr>
      <vt:lpstr>Appendix 11A: Payroll Reports, Records, and Procedures</vt:lpstr>
      <vt:lpstr>Appendix 11B:  Corporate Income Taxes</vt:lpstr>
      <vt:lpstr>End of Chapter 11</vt:lpstr>
    </vt:vector>
  </TitlesOfParts>
  <Company>Jon A. Booker, Ph.D., CPA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Richard Snapp</cp:lastModifiedBy>
  <cp:revision>368</cp:revision>
  <dcterms:created xsi:type="dcterms:W3CDTF">2012-08-23T22:08:25Z</dcterms:created>
  <dcterms:modified xsi:type="dcterms:W3CDTF">2018-01-02T00:01:08Z</dcterms:modified>
</cp:coreProperties>
</file>