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 id="2147483711" r:id="rId2"/>
  </p:sldMasterIdLst>
  <p:notesMasterIdLst>
    <p:notesMasterId r:id="rId31"/>
  </p:notesMasterIdLst>
  <p:handoutMasterIdLst>
    <p:handoutMasterId r:id="rId32"/>
  </p:handoutMasterIdLst>
  <p:sldIdLst>
    <p:sldId id="289" r:id="rId3"/>
    <p:sldId id="257" r:id="rId4"/>
    <p:sldId id="258" r:id="rId5"/>
    <p:sldId id="259" r:id="rId6"/>
    <p:sldId id="260" r:id="rId7"/>
    <p:sldId id="280" r:id="rId8"/>
    <p:sldId id="281" r:id="rId9"/>
    <p:sldId id="283" r:id="rId10"/>
    <p:sldId id="284" r:id="rId11"/>
    <p:sldId id="261" r:id="rId12"/>
    <p:sldId id="262" r:id="rId13"/>
    <p:sldId id="263" r:id="rId14"/>
    <p:sldId id="264" r:id="rId15"/>
    <p:sldId id="265" r:id="rId16"/>
    <p:sldId id="266" r:id="rId17"/>
    <p:sldId id="269" r:id="rId18"/>
    <p:sldId id="270" r:id="rId19"/>
    <p:sldId id="272" r:id="rId20"/>
    <p:sldId id="282" r:id="rId21"/>
    <p:sldId id="273" r:id="rId22"/>
    <p:sldId id="274" r:id="rId23"/>
    <p:sldId id="275" r:id="rId24"/>
    <p:sldId id="276" r:id="rId25"/>
    <p:sldId id="277" r:id="rId26"/>
    <p:sldId id="278" r:id="rId27"/>
    <p:sldId id="279" r:id="rId28"/>
    <p:sldId id="285" r:id="rId29"/>
    <p:sldId id="286" r:id="rId30"/>
  </p:sldIdLst>
  <p:sldSz cx="9144000" cy="6858000" type="screen4x3"/>
  <p:notesSz cx="6858000" cy="9144000"/>
  <p:custDataLst>
    <p:tags r:id="rId3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579" autoAdjust="0"/>
    <p:restoredTop sz="86327" autoAdjust="0"/>
  </p:normalViewPr>
  <p:slideViewPr>
    <p:cSldViewPr>
      <p:cViewPr varScale="1">
        <p:scale>
          <a:sx n="60" d="100"/>
          <a:sy n="60" d="100"/>
        </p:scale>
        <p:origin x="1116"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gs" Target="tags/tag1.xml"/><Relationship Id="rId38"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E3D8B4AF-3465-4627-B5F5-B9811DEB52F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Arial" charset="0"/>
                <a:ea typeface="ＭＳ Ｐゴシック" charset="0"/>
              </a:defRPr>
            </a:lvl1pPr>
          </a:lstStyle>
          <a:p>
            <a:pPr>
              <a:defRPr/>
            </a:pPr>
            <a:endParaRPr lang="en-US"/>
          </a:p>
        </p:txBody>
      </p:sp>
      <p:sp>
        <p:nvSpPr>
          <p:cNvPr id="3" name="Date Placeholder 2">
            <a:extLst>
              <a:ext uri="{FF2B5EF4-FFF2-40B4-BE49-F238E27FC236}">
                <a16:creationId xmlns:a16="http://schemas.microsoft.com/office/drawing/2014/main" xmlns="" id="{E982924E-1B33-4DBD-956F-DFE730B016B5}"/>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11DB1E0C-66B9-4BB3-9A27-6D044CFAC1C0}" type="datetimeFigureOut">
              <a:rPr lang="en-US" altLang="en-US"/>
              <a:pPr/>
              <a:t>9/16/2018</a:t>
            </a:fld>
            <a:endParaRPr lang="en-US" altLang="en-US"/>
          </a:p>
        </p:txBody>
      </p:sp>
      <p:sp>
        <p:nvSpPr>
          <p:cNvPr id="4" name="Footer Placeholder 3">
            <a:extLst>
              <a:ext uri="{FF2B5EF4-FFF2-40B4-BE49-F238E27FC236}">
                <a16:creationId xmlns:a16="http://schemas.microsoft.com/office/drawing/2014/main" xmlns="" id="{F2937828-D8B4-45F4-8447-B4633E017D3B}"/>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atin typeface="Arial" charset="0"/>
                <a:ea typeface="ＭＳ Ｐゴシック" charset="0"/>
              </a:defRPr>
            </a:lvl1pPr>
          </a:lstStyle>
          <a:p>
            <a:pPr>
              <a:defRPr/>
            </a:pPr>
            <a:endParaRPr lang="en-US"/>
          </a:p>
        </p:txBody>
      </p:sp>
      <p:sp>
        <p:nvSpPr>
          <p:cNvPr id="5" name="Slide Number Placeholder 4">
            <a:extLst>
              <a:ext uri="{FF2B5EF4-FFF2-40B4-BE49-F238E27FC236}">
                <a16:creationId xmlns:a16="http://schemas.microsoft.com/office/drawing/2014/main" xmlns="" id="{80DD798E-55C3-4023-8232-7A7917FB363B}"/>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D5B641C8-3254-4644-8943-E95B02B2EA0F}" type="slidenum">
              <a:rPr lang="en-US" altLang="en-US"/>
              <a:pPr/>
              <a:t>‹#›</a:t>
            </a:fld>
            <a:endParaRPr lang="en-US" altLang="en-US"/>
          </a:p>
        </p:txBody>
      </p:sp>
    </p:spTree>
    <p:extLst>
      <p:ext uri="{BB962C8B-B14F-4D97-AF65-F5344CB8AC3E}">
        <p14:creationId xmlns:p14="http://schemas.microsoft.com/office/powerpoint/2010/main" val="21594196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456DDDE9-80B2-4D2A-8794-DFA92123B65D}"/>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mn-ea"/>
              </a:defRPr>
            </a:lvl1pPr>
          </a:lstStyle>
          <a:p>
            <a:pPr>
              <a:defRPr/>
            </a:pPr>
            <a:endParaRPr lang="en-US"/>
          </a:p>
        </p:txBody>
      </p:sp>
      <p:sp>
        <p:nvSpPr>
          <p:cNvPr id="3" name="Date Placeholder 2">
            <a:extLst>
              <a:ext uri="{FF2B5EF4-FFF2-40B4-BE49-F238E27FC236}">
                <a16:creationId xmlns:a16="http://schemas.microsoft.com/office/drawing/2014/main" xmlns="" id="{991EC34B-755C-4CDC-A94A-BD2B3F2763CF}"/>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E7C27D28-25B7-4B74-BAFE-716E388C8C7F}" type="datetimeFigureOut">
              <a:rPr lang="en-US" altLang="en-US"/>
              <a:pPr/>
              <a:t>9/16/2018</a:t>
            </a:fld>
            <a:endParaRPr lang="en-US" altLang="en-US"/>
          </a:p>
        </p:txBody>
      </p:sp>
      <p:sp>
        <p:nvSpPr>
          <p:cNvPr id="4" name="Slide Image Placeholder 3">
            <a:extLst>
              <a:ext uri="{FF2B5EF4-FFF2-40B4-BE49-F238E27FC236}">
                <a16:creationId xmlns:a16="http://schemas.microsoft.com/office/drawing/2014/main" xmlns="" id="{777EBAAA-2DBB-4BEC-9817-8C595AA615D5}"/>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54E4F620-D40A-4E5C-9A8B-B00446690AF8}"/>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0FA9B729-9C93-4F42-BB54-2496D86E0023}"/>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mn-ea"/>
              </a:defRPr>
            </a:lvl1pPr>
          </a:lstStyle>
          <a:p>
            <a:pPr>
              <a:defRPr/>
            </a:pPr>
            <a:endParaRPr lang="en-US"/>
          </a:p>
        </p:txBody>
      </p:sp>
      <p:sp>
        <p:nvSpPr>
          <p:cNvPr id="7" name="Slide Number Placeholder 6">
            <a:extLst>
              <a:ext uri="{FF2B5EF4-FFF2-40B4-BE49-F238E27FC236}">
                <a16:creationId xmlns:a16="http://schemas.microsoft.com/office/drawing/2014/main" xmlns="" id="{BFD22D85-3FC9-48F7-8D16-6824B76568E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D9C13EBA-667A-4E1F-B2D7-8206841669FB}" type="slidenum">
              <a:rPr lang="en-US" altLang="en-US"/>
              <a:pPr/>
              <a:t>‹#›</a:t>
            </a:fld>
            <a:endParaRPr lang="en-US" altLang="en-US"/>
          </a:p>
        </p:txBody>
      </p:sp>
    </p:spTree>
    <p:extLst>
      <p:ext uri="{BB962C8B-B14F-4D97-AF65-F5344CB8AC3E}">
        <p14:creationId xmlns:p14="http://schemas.microsoft.com/office/powerpoint/2010/main" val="306687739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a:t>Chapter 15: </a:t>
            </a:r>
            <a:r>
              <a:rPr lang="en-US" sz="1200" dirty="0">
                <a:solidFill>
                  <a:schemeClr val="tx1"/>
                </a:solidFill>
              </a:rPr>
              <a:t>Formation and Performance of Sales and Lease Contracts</a:t>
            </a:r>
            <a:endParaRPr lang="en-US" altLang="en-US" sz="1200" dirty="0">
              <a:solidFill>
                <a:schemeClr val="tx1"/>
              </a:solidFill>
            </a:endParaRPr>
          </a:p>
        </p:txBody>
      </p:sp>
      <p:sp>
        <p:nvSpPr>
          <p:cNvPr id="4" name="Slide Number Placeholder 3"/>
          <p:cNvSpPr>
            <a:spLocks noGrp="1"/>
          </p:cNvSpPr>
          <p:nvPr>
            <p:ph type="sldNum" sz="quarter" idx="10"/>
          </p:nvPr>
        </p:nvSpPr>
        <p:spPr/>
        <p:txBody>
          <a:bodyPr/>
          <a:lstStyle/>
          <a:p>
            <a:pPr>
              <a:defRPr/>
            </a:pPr>
            <a:fld id="{4AAD8207-AC3C-4131-9A02-6C330612A112}" type="slidenum">
              <a:rPr lang="en-US" altLang="en-US" smtClean="0"/>
              <a:pPr>
                <a:defRPr/>
              </a:pPr>
              <a:t>1</a:t>
            </a:fld>
            <a:endParaRPr lang="en-US" altLang="en-US"/>
          </a:p>
        </p:txBody>
      </p:sp>
    </p:spTree>
    <p:extLst>
      <p:ext uri="{BB962C8B-B14F-4D97-AF65-F5344CB8AC3E}">
        <p14:creationId xmlns:p14="http://schemas.microsoft.com/office/powerpoint/2010/main" val="41025453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xmlns="" id="{A22FE9B9-25AC-4E18-B167-AD1C116253F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2" name="Notes Placeholder 2">
            <a:extLst>
              <a:ext uri="{FF2B5EF4-FFF2-40B4-BE49-F238E27FC236}">
                <a16:creationId xmlns:a16="http://schemas.microsoft.com/office/drawing/2014/main" xmlns="" id="{D5502275-54FF-4FBD-B920-0DF5FC9CD62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According to the UCC statute of frauds, contracts for the sale of goods must generally be in writing if the goods are valued at $500 or more.  Lease contracts that require payments of $1,000 or more must also be in writing.</a:t>
            </a:r>
          </a:p>
        </p:txBody>
      </p:sp>
      <p:sp>
        <p:nvSpPr>
          <p:cNvPr id="25603" name="Slide Number Placeholder 3">
            <a:extLst>
              <a:ext uri="{FF2B5EF4-FFF2-40B4-BE49-F238E27FC236}">
                <a16:creationId xmlns:a16="http://schemas.microsoft.com/office/drawing/2014/main" xmlns="" id="{FE64D8B2-129F-41F8-92C1-2C0676F3985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804FBA5-F261-48D0-8319-6FB4DD416F10}" type="slidenum">
              <a:rPr lang="en-US" altLang="en-US" sz="1200"/>
              <a:pPr/>
              <a:t>14</a:t>
            </a:fld>
            <a:endParaRPr lang="en-US" altLang="en-US" sz="1200"/>
          </a:p>
        </p:txBody>
      </p:sp>
    </p:spTree>
    <p:extLst>
      <p:ext uri="{BB962C8B-B14F-4D97-AF65-F5344CB8AC3E}">
        <p14:creationId xmlns:p14="http://schemas.microsoft.com/office/powerpoint/2010/main" val="29585299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a:extLst>
              <a:ext uri="{FF2B5EF4-FFF2-40B4-BE49-F238E27FC236}">
                <a16:creationId xmlns:a16="http://schemas.microsoft.com/office/drawing/2014/main" xmlns="" id="{FC1B540D-A5E7-4830-A900-FC57FA0CD8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0" name="Notes Placeholder 2">
            <a:extLst>
              <a:ext uri="{FF2B5EF4-FFF2-40B4-BE49-F238E27FC236}">
                <a16:creationId xmlns:a16="http://schemas.microsoft.com/office/drawing/2014/main" xmlns="" id="{3D81DAC6-C80D-49FA-9D3A-B73363DD8A7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In the context of UCC contracts for the sale of goods or leases, an agreement that is so unfair or “one-sided” that the court refuses to enforce it is referred to as an “unconscionable” contract.</a:t>
            </a:r>
          </a:p>
        </p:txBody>
      </p:sp>
      <p:sp>
        <p:nvSpPr>
          <p:cNvPr id="27651" name="Slide Number Placeholder 3">
            <a:extLst>
              <a:ext uri="{FF2B5EF4-FFF2-40B4-BE49-F238E27FC236}">
                <a16:creationId xmlns:a16="http://schemas.microsoft.com/office/drawing/2014/main" xmlns="" id="{8C31EC55-ABE2-4FB5-B52D-AC99C0F26FE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C0D092A-A707-4420-A49A-8E993F230893}" type="slidenum">
              <a:rPr lang="en-US" altLang="en-US" sz="1200"/>
              <a:pPr/>
              <a:t>15</a:t>
            </a:fld>
            <a:endParaRPr lang="en-US" altLang="en-US" sz="1200"/>
          </a:p>
        </p:txBody>
      </p:sp>
    </p:spTree>
    <p:extLst>
      <p:ext uri="{BB962C8B-B14F-4D97-AF65-F5344CB8AC3E}">
        <p14:creationId xmlns:p14="http://schemas.microsoft.com/office/powerpoint/2010/main" val="21308258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a:extLst>
              <a:ext uri="{FF2B5EF4-FFF2-40B4-BE49-F238E27FC236}">
                <a16:creationId xmlns:a16="http://schemas.microsoft.com/office/drawing/2014/main" xmlns="" id="{604F6996-A8AE-4959-B235-E926879926D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8" name="Notes Placeholder 2">
            <a:extLst>
              <a:ext uri="{FF2B5EF4-FFF2-40B4-BE49-F238E27FC236}">
                <a16:creationId xmlns:a16="http://schemas.microsoft.com/office/drawing/2014/main" xmlns="" id="{D6BEF940-C406-4DF0-967E-09940C76E8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Categories of title include “good” title, which is acquired from someone who already owns the goods “free and clear;” “void” title, which is not true title (for example, the purchase of stolen goods;) and “voidable” title, which occurs in certain situations where the contract between the original parties would be void, but the goods have already been sold to a third party.</a:t>
            </a:r>
          </a:p>
        </p:txBody>
      </p:sp>
      <p:sp>
        <p:nvSpPr>
          <p:cNvPr id="29699" name="Slide Number Placeholder 3">
            <a:extLst>
              <a:ext uri="{FF2B5EF4-FFF2-40B4-BE49-F238E27FC236}">
                <a16:creationId xmlns:a16="http://schemas.microsoft.com/office/drawing/2014/main" xmlns="" id="{9677FF75-EB36-4727-B158-C60A9710FF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F6C4EE4-F087-411B-B288-CD7B8C321E49}" type="slidenum">
              <a:rPr lang="en-US" altLang="en-US" sz="1200"/>
              <a:pPr/>
              <a:t>16</a:t>
            </a:fld>
            <a:endParaRPr lang="en-US" altLang="en-US" sz="1200"/>
          </a:p>
        </p:txBody>
      </p:sp>
    </p:spTree>
    <p:extLst>
      <p:ext uri="{BB962C8B-B14F-4D97-AF65-F5344CB8AC3E}">
        <p14:creationId xmlns:p14="http://schemas.microsoft.com/office/powerpoint/2010/main" val="4217240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a:extLst>
              <a:ext uri="{FF2B5EF4-FFF2-40B4-BE49-F238E27FC236}">
                <a16:creationId xmlns:a16="http://schemas.microsoft.com/office/drawing/2014/main" xmlns="" id="{B2E8987C-C29B-4D68-8EA0-BE89EB79906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6" name="Notes Placeholder 2">
            <a:extLst>
              <a:ext uri="{FF2B5EF4-FFF2-40B4-BE49-F238E27FC236}">
                <a16:creationId xmlns:a16="http://schemas.microsoft.com/office/drawing/2014/main" xmlns="" id="{148AFE77-5997-49B0-8142-BD8D338CD2A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According to the UCC, “good” title is acquired from someone who has rightful ownership.  Void title results when someone acquires possession of stolen goods.  Voidable title results when the buyer deceived the seller regarding his or her identity, the buyer wrote a bad check, the buyer committed criminal fraud in securing the goods, the buyer and seller agreed title would not transfer until a later time, or the buyer is a minor.</a:t>
            </a:r>
          </a:p>
        </p:txBody>
      </p:sp>
      <p:sp>
        <p:nvSpPr>
          <p:cNvPr id="31747" name="Slide Number Placeholder 3">
            <a:extLst>
              <a:ext uri="{FF2B5EF4-FFF2-40B4-BE49-F238E27FC236}">
                <a16:creationId xmlns:a16="http://schemas.microsoft.com/office/drawing/2014/main" xmlns="" id="{2136022F-DEA7-4F89-9843-1DF00E6C475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7546B77-96C5-4104-8527-CE284D085393}" type="slidenum">
              <a:rPr lang="en-US" altLang="en-US" sz="1200"/>
              <a:pPr/>
              <a:t>17</a:t>
            </a:fld>
            <a:endParaRPr lang="en-US" altLang="en-US" sz="1200"/>
          </a:p>
        </p:txBody>
      </p:sp>
    </p:spTree>
    <p:extLst>
      <p:ext uri="{BB962C8B-B14F-4D97-AF65-F5344CB8AC3E}">
        <p14:creationId xmlns:p14="http://schemas.microsoft.com/office/powerpoint/2010/main" val="33487035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a:extLst>
              <a:ext uri="{FF2B5EF4-FFF2-40B4-BE49-F238E27FC236}">
                <a16:creationId xmlns:a16="http://schemas.microsoft.com/office/drawing/2014/main" xmlns="" id="{A74169CD-20CC-416E-8C61-FC6616460B7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4" name="Notes Placeholder 2">
            <a:extLst>
              <a:ext uri="{FF2B5EF4-FFF2-40B4-BE49-F238E27FC236}">
                <a16:creationId xmlns:a16="http://schemas.microsoft.com/office/drawing/2014/main" xmlns="" id="{8D5D884A-D9D2-4084-9B89-605BD69D89C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As a general rule, if an owner entrusts possession of goods to a merchant who deals in goods of that kind, the merchant can transfer all rights in the goods to a buyer in the “ordinary course of business.” If the purchaser is a good-faith purchaser (i.e., did not know that the item belonged to someone else and paid fair market value, not some unreasonably discounted value), then that purchaser gets a good title.</a:t>
            </a:r>
          </a:p>
        </p:txBody>
      </p:sp>
      <p:sp>
        <p:nvSpPr>
          <p:cNvPr id="33795" name="Slide Number Placeholder 3">
            <a:extLst>
              <a:ext uri="{FF2B5EF4-FFF2-40B4-BE49-F238E27FC236}">
                <a16:creationId xmlns:a16="http://schemas.microsoft.com/office/drawing/2014/main" xmlns="" id="{D2557531-6C11-428B-83FF-29B4E3D768F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2E6F37A-BB17-4A9B-8B9E-3BEBC1D338EA}" type="slidenum">
              <a:rPr lang="en-US" altLang="en-US" sz="1200"/>
              <a:pPr/>
              <a:t>18</a:t>
            </a:fld>
            <a:endParaRPr lang="en-US" altLang="en-US" sz="1200"/>
          </a:p>
        </p:txBody>
      </p:sp>
    </p:spTree>
    <p:extLst>
      <p:ext uri="{BB962C8B-B14F-4D97-AF65-F5344CB8AC3E}">
        <p14:creationId xmlns:p14="http://schemas.microsoft.com/office/powerpoint/2010/main" val="11375180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a:extLst>
              <a:ext uri="{FF2B5EF4-FFF2-40B4-BE49-F238E27FC236}">
                <a16:creationId xmlns:a16="http://schemas.microsoft.com/office/drawing/2014/main" xmlns="" id="{B6A929C5-62DF-447B-A71B-75E2911FC63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6" name="Notes Placeholder 2">
            <a:extLst>
              <a:ext uri="{FF2B5EF4-FFF2-40B4-BE49-F238E27FC236}">
                <a16:creationId xmlns:a16="http://schemas.microsoft.com/office/drawing/2014/main" xmlns="" id="{8F50BB4D-93E8-49F9-A8CA-73E88B17909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Important UCC terminology regarding transfer of title includes “ownership,” or transfer of title; “encumbrance,” which occurs when certain goods are used as collateral for debt; “loss,” which refers to the particular party who has the “risk of loss” when goods are damaged or destroyed; and “insurable interest,” or the right to insure goods against risk exposure.</a:t>
            </a:r>
          </a:p>
        </p:txBody>
      </p:sp>
      <p:sp>
        <p:nvSpPr>
          <p:cNvPr id="36867" name="Slide Number Placeholder 3">
            <a:extLst>
              <a:ext uri="{FF2B5EF4-FFF2-40B4-BE49-F238E27FC236}">
                <a16:creationId xmlns:a16="http://schemas.microsoft.com/office/drawing/2014/main" xmlns="" id="{BFCA9FEA-4456-4F63-AD1C-368DC9A1E8D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B188010-E11D-4DB1-B307-3D5DE483508A}" type="slidenum">
              <a:rPr lang="en-US" altLang="en-US" sz="1200"/>
              <a:pPr/>
              <a:t>20</a:t>
            </a:fld>
            <a:endParaRPr lang="en-US" altLang="en-US" sz="1200"/>
          </a:p>
        </p:txBody>
      </p:sp>
    </p:spTree>
    <p:extLst>
      <p:ext uri="{BB962C8B-B14F-4D97-AF65-F5344CB8AC3E}">
        <p14:creationId xmlns:p14="http://schemas.microsoft.com/office/powerpoint/2010/main" val="27941681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a:extLst>
              <a:ext uri="{FF2B5EF4-FFF2-40B4-BE49-F238E27FC236}">
                <a16:creationId xmlns:a16="http://schemas.microsoft.com/office/drawing/2014/main" xmlns="" id="{0F13AC2E-3481-48ED-AB82-090350DDF60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4" name="Notes Placeholder 2">
            <a:extLst>
              <a:ext uri="{FF2B5EF4-FFF2-40B4-BE49-F238E27FC236}">
                <a16:creationId xmlns:a16="http://schemas.microsoft.com/office/drawing/2014/main" xmlns="" id="{60B744A8-4B4B-464A-9B05-A50204071E2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In a “simple delivery” sales contract, the buyer and seller contract, and the buyer leaves with the goods.  In a simple delivery contract, title transfers to the buyer when the contract is executed, risk of loss transfers to the buyer when the buyer takes possession, and the buyer has an insurable interest upon receiving title.</a:t>
            </a:r>
          </a:p>
        </p:txBody>
      </p:sp>
      <p:sp>
        <p:nvSpPr>
          <p:cNvPr id="38915" name="Slide Number Placeholder 3">
            <a:extLst>
              <a:ext uri="{FF2B5EF4-FFF2-40B4-BE49-F238E27FC236}">
                <a16:creationId xmlns:a16="http://schemas.microsoft.com/office/drawing/2014/main" xmlns="" id="{753EC178-319D-4B2F-B5AD-548E311922A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47F4417-D182-40A9-9D69-1F43D8F41FE5}" type="slidenum">
              <a:rPr lang="en-US" altLang="en-US" sz="1200"/>
              <a:pPr/>
              <a:t>21</a:t>
            </a:fld>
            <a:endParaRPr lang="en-US" altLang="en-US" sz="1200"/>
          </a:p>
        </p:txBody>
      </p:sp>
    </p:spTree>
    <p:extLst>
      <p:ext uri="{BB962C8B-B14F-4D97-AF65-F5344CB8AC3E}">
        <p14:creationId xmlns:p14="http://schemas.microsoft.com/office/powerpoint/2010/main" val="28551584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a:extLst>
              <a:ext uri="{FF2B5EF4-FFF2-40B4-BE49-F238E27FC236}">
                <a16:creationId xmlns:a16="http://schemas.microsoft.com/office/drawing/2014/main" xmlns="" id="{616830AB-AF65-481A-8445-4B47F7F2F2D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2" name="Notes Placeholder 2">
            <a:extLst>
              <a:ext uri="{FF2B5EF4-FFF2-40B4-BE49-F238E27FC236}">
                <a16:creationId xmlns:a16="http://schemas.microsoft.com/office/drawing/2014/main" xmlns="" id="{91402AA5-7427-432B-A179-4785475D4C0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In a “common carrier delivery” sales contract, the buyer and seller contract, and the seller then places the goods with a common carrier.  In a common carrier “shipment” contract, title transfers to the buyer at the time and place of shipment, and the buyer bears the risk of loss while the goods are in transit; in a common carrier “destination” contract, the seller bears the risk of loss until the seller delivers the goods to a stipulated destination.</a:t>
            </a:r>
          </a:p>
        </p:txBody>
      </p:sp>
      <p:sp>
        <p:nvSpPr>
          <p:cNvPr id="40963" name="Slide Number Placeholder 3">
            <a:extLst>
              <a:ext uri="{FF2B5EF4-FFF2-40B4-BE49-F238E27FC236}">
                <a16:creationId xmlns:a16="http://schemas.microsoft.com/office/drawing/2014/main" xmlns="" id="{62708669-3B09-427B-AFCC-7BB44278463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C3E6F26-AC69-425E-86B7-C952321CB81A}" type="slidenum">
              <a:rPr lang="en-US" altLang="en-US" sz="1200"/>
              <a:pPr/>
              <a:t>22</a:t>
            </a:fld>
            <a:endParaRPr lang="en-US" altLang="en-US" sz="1200"/>
          </a:p>
        </p:txBody>
      </p:sp>
    </p:spTree>
    <p:extLst>
      <p:ext uri="{BB962C8B-B14F-4D97-AF65-F5344CB8AC3E}">
        <p14:creationId xmlns:p14="http://schemas.microsoft.com/office/powerpoint/2010/main" val="20416291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a:extLst>
              <a:ext uri="{FF2B5EF4-FFF2-40B4-BE49-F238E27FC236}">
                <a16:creationId xmlns:a16="http://schemas.microsoft.com/office/drawing/2014/main" xmlns="" id="{EE8D6530-C541-4085-B357-DD000E9226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0" name="Notes Placeholder 2">
            <a:extLst>
              <a:ext uri="{FF2B5EF4-FFF2-40B4-BE49-F238E27FC236}">
                <a16:creationId xmlns:a16="http://schemas.microsoft.com/office/drawing/2014/main" xmlns="" id="{83270735-29DA-4B10-91F4-3F1B622C353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Shipping terms in UCC contracts typically specify the necessary arrangements for delivery, and when title and risk of loss are transferred from the seller to the buyer.  In a “FOB,” or “free on board,” contract, the selling price includes transportation costs, and the seller has the risk of loss to either the place of shipment, or the place of destination.  In a “FAS,” or “free alongside,” contract, the seller, at the seller’s expense, delivers the goods alongside a ship before risk of loss is transferred to the buyer.  In a “CIF” (“cost, insurance, and freight”) or “CF” (“cost and freight”) contract, the seller places the goods in the possession of a carrier before risk of loss passes to the buyer.  Finally, with delivery “ex-ship,” or delivery from the carrying vessel, risk of loss passes to the buyer when the goods are unloaded from the ship.</a:t>
            </a:r>
          </a:p>
        </p:txBody>
      </p:sp>
      <p:sp>
        <p:nvSpPr>
          <p:cNvPr id="43011" name="Slide Number Placeholder 3">
            <a:extLst>
              <a:ext uri="{FF2B5EF4-FFF2-40B4-BE49-F238E27FC236}">
                <a16:creationId xmlns:a16="http://schemas.microsoft.com/office/drawing/2014/main" xmlns="" id="{5B69BCD3-D0F7-4D33-9482-86510C56478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AE6D45E-0C97-4FB9-9CAF-08ABEEF83CFB}" type="slidenum">
              <a:rPr lang="en-US" altLang="en-US" sz="1200"/>
              <a:pPr/>
              <a:t>23</a:t>
            </a:fld>
            <a:endParaRPr lang="en-US" altLang="en-US" sz="1200"/>
          </a:p>
        </p:txBody>
      </p:sp>
    </p:spTree>
    <p:extLst>
      <p:ext uri="{BB962C8B-B14F-4D97-AF65-F5344CB8AC3E}">
        <p14:creationId xmlns:p14="http://schemas.microsoft.com/office/powerpoint/2010/main" val="17226802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a:extLst>
              <a:ext uri="{FF2B5EF4-FFF2-40B4-BE49-F238E27FC236}">
                <a16:creationId xmlns:a16="http://schemas.microsoft.com/office/drawing/2014/main" xmlns="" id="{01BEC0A5-98D5-4847-BC8F-5B9E612E68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8" name="Notes Placeholder 2">
            <a:extLst>
              <a:ext uri="{FF2B5EF4-FFF2-40B4-BE49-F238E27FC236}">
                <a16:creationId xmlns:a16="http://schemas.microsoft.com/office/drawing/2014/main" xmlns="" id="{25F442DB-EA19-4786-8744-2320F1AA471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 “goods-in-bailment” sales contract identifies goods in storage.  With a “goods-in-bailment” contract, rules regarding passage of title, risk of loss, and insurable interest vary, depending on whether seller has negotiable title.</a:t>
            </a:r>
          </a:p>
        </p:txBody>
      </p:sp>
      <p:sp>
        <p:nvSpPr>
          <p:cNvPr id="45059" name="Slide Number Placeholder 3">
            <a:extLst>
              <a:ext uri="{FF2B5EF4-FFF2-40B4-BE49-F238E27FC236}">
                <a16:creationId xmlns:a16="http://schemas.microsoft.com/office/drawing/2014/main" xmlns="" id="{EDF1BA70-F883-44A7-818C-C6DDC0860E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3FE05E6-B7DD-440A-AC4C-15A32153FA32}" type="slidenum">
              <a:rPr lang="en-US" altLang="en-US" sz="1200"/>
              <a:pPr/>
              <a:t>24</a:t>
            </a:fld>
            <a:endParaRPr lang="en-US" altLang="en-US" sz="1200"/>
          </a:p>
        </p:txBody>
      </p:sp>
    </p:spTree>
    <p:extLst>
      <p:ext uri="{BB962C8B-B14F-4D97-AF65-F5344CB8AC3E}">
        <p14:creationId xmlns:p14="http://schemas.microsoft.com/office/powerpoint/2010/main" val="936168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a:extLst>
              <a:ext uri="{FF2B5EF4-FFF2-40B4-BE49-F238E27FC236}">
                <a16:creationId xmlns:a16="http://schemas.microsoft.com/office/drawing/2014/main" xmlns="" id="{CE00693F-6559-4C82-A904-777AED85D17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2" name="Notes Placeholder 2">
            <a:extLst>
              <a:ext uri="{FF2B5EF4-FFF2-40B4-BE49-F238E27FC236}">
                <a16:creationId xmlns:a16="http://schemas.microsoft.com/office/drawing/2014/main" xmlns="" id="{2B5D792B-E6BD-4545-9E3C-F5A8BCA4B33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 Uniform Commercial Code, or UCC, is a uniform law that governs commercial transactions, including contracts for the sale of goods, leases, and secured transactions.</a:t>
            </a:r>
          </a:p>
        </p:txBody>
      </p:sp>
      <p:sp>
        <p:nvSpPr>
          <p:cNvPr id="5123" name="Slide Number Placeholder 3">
            <a:extLst>
              <a:ext uri="{FF2B5EF4-FFF2-40B4-BE49-F238E27FC236}">
                <a16:creationId xmlns:a16="http://schemas.microsoft.com/office/drawing/2014/main" xmlns="" id="{CB097A16-F152-4607-8055-94B5253A716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87B1520-B3E3-47D1-B7B4-0495E5819192}" type="slidenum">
              <a:rPr lang="en-US" altLang="en-US" sz="1200"/>
              <a:pPr/>
              <a:t>2</a:t>
            </a:fld>
            <a:endParaRPr lang="en-US" altLang="en-US" sz="1200"/>
          </a:p>
        </p:txBody>
      </p:sp>
    </p:spTree>
    <p:extLst>
      <p:ext uri="{BB962C8B-B14F-4D97-AF65-F5344CB8AC3E}">
        <p14:creationId xmlns:p14="http://schemas.microsoft.com/office/powerpoint/2010/main" val="794884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a:extLst>
              <a:ext uri="{FF2B5EF4-FFF2-40B4-BE49-F238E27FC236}">
                <a16:creationId xmlns:a16="http://schemas.microsoft.com/office/drawing/2014/main" xmlns="" id="{361DCD62-30D4-4545-B390-886EACA05A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6" name="Notes Placeholder 2">
            <a:extLst>
              <a:ext uri="{FF2B5EF4-FFF2-40B4-BE49-F238E27FC236}">
                <a16:creationId xmlns:a16="http://schemas.microsoft.com/office/drawing/2014/main" xmlns="" id="{676AE5AF-F200-407A-AE8B-3D97E8870AA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 “conditional sales” contract can be categorized as “sale-on-approval” or “sale-or-return.”  In a “sale-on-approval” contract, title and risk of loss remain with the seller until the buyer notifies the seller of approval.  In a “sale-or-return” contract, the buyer has an insurable interest once the goods are identified in the contract; title and risk of loss transfer depend on whether the goods are in bailment, delivered by a common carrier, or delivered by the seller.</a:t>
            </a:r>
          </a:p>
        </p:txBody>
      </p:sp>
      <p:sp>
        <p:nvSpPr>
          <p:cNvPr id="47107" name="Slide Number Placeholder 3">
            <a:extLst>
              <a:ext uri="{FF2B5EF4-FFF2-40B4-BE49-F238E27FC236}">
                <a16:creationId xmlns:a16="http://schemas.microsoft.com/office/drawing/2014/main" xmlns="" id="{190795D9-B3BE-4792-8A86-2FA8E95817A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2B1F0DF-EDBE-4287-9C51-A289F251FC38}" type="slidenum">
              <a:rPr lang="en-US" altLang="en-US" sz="1200"/>
              <a:pPr/>
              <a:t>25</a:t>
            </a:fld>
            <a:endParaRPr lang="en-US" altLang="en-US" sz="1200"/>
          </a:p>
        </p:txBody>
      </p:sp>
    </p:spTree>
    <p:extLst>
      <p:ext uri="{BB962C8B-B14F-4D97-AF65-F5344CB8AC3E}">
        <p14:creationId xmlns:p14="http://schemas.microsoft.com/office/powerpoint/2010/main" val="21539239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a:extLst>
              <a:ext uri="{FF2B5EF4-FFF2-40B4-BE49-F238E27FC236}">
                <a16:creationId xmlns:a16="http://schemas.microsoft.com/office/drawing/2014/main" xmlns="" id="{AC1D795E-F823-47E9-9920-FB03E6BF075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4" name="Notes Placeholder 2">
            <a:extLst>
              <a:ext uri="{FF2B5EF4-FFF2-40B4-BE49-F238E27FC236}">
                <a16:creationId xmlns:a16="http://schemas.microsoft.com/office/drawing/2014/main" xmlns="" id="{387BCF1C-B6B2-4DA8-BFD2-F63A1727AC6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If the seller is in breach of contract by failing to deliver the goods, the buyer may accept nonconforming goods “as is”, or reject the goods (subject to the seller’s right to “cure.”)  Risk of loss remains with the seller until the buyer accepts the goods, or deficiencies are corrected.  If the buyer is in breach of contract by refusing to accept conforming goods, and the goods are later lost or damaged, the risk of loss depends on the type of contract between the buyer and the seller.</a:t>
            </a:r>
          </a:p>
        </p:txBody>
      </p:sp>
      <p:sp>
        <p:nvSpPr>
          <p:cNvPr id="49155" name="Slide Number Placeholder 3">
            <a:extLst>
              <a:ext uri="{FF2B5EF4-FFF2-40B4-BE49-F238E27FC236}">
                <a16:creationId xmlns:a16="http://schemas.microsoft.com/office/drawing/2014/main" xmlns="" id="{23502E8F-832E-47FC-B38F-9305FB08367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386AE47-600A-4A47-9F6D-AADD436B711D}" type="slidenum">
              <a:rPr lang="en-US" altLang="en-US" sz="1200"/>
              <a:pPr/>
              <a:t>26</a:t>
            </a:fld>
            <a:endParaRPr lang="en-US" altLang="en-US" sz="1200"/>
          </a:p>
        </p:txBody>
      </p:sp>
    </p:spTree>
    <p:extLst>
      <p:ext uri="{BB962C8B-B14F-4D97-AF65-F5344CB8AC3E}">
        <p14:creationId xmlns:p14="http://schemas.microsoft.com/office/powerpoint/2010/main" val="2294220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a:extLst>
              <a:ext uri="{FF2B5EF4-FFF2-40B4-BE49-F238E27FC236}">
                <a16:creationId xmlns:a16="http://schemas.microsoft.com/office/drawing/2014/main" xmlns="" id="{20C6DE37-5A7F-4FB4-827A-A11D692D2C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0" name="Notes Placeholder 2">
            <a:extLst>
              <a:ext uri="{FF2B5EF4-FFF2-40B4-BE49-F238E27FC236}">
                <a16:creationId xmlns:a16="http://schemas.microsoft.com/office/drawing/2014/main" xmlns="" id="{E2C4784D-1D4D-4BC8-88C1-9D1752407BD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 UCC includes the following provisions:  Article 1:  General Provisions; Article 2:  Sales; Article 2(A):  Leases; Article 3:  Negotiable Instruments; Article 4:  Bank Deposits and Collections; Article 4(A):  Wire Transfers; Article 5:  Letters of Credit; Article 6:  Bulk Transfers; Article 7:  Documents of Title; Article 8:  Investment Securities; and Article 9:  Secured Transactions.</a:t>
            </a:r>
          </a:p>
        </p:txBody>
      </p:sp>
      <p:sp>
        <p:nvSpPr>
          <p:cNvPr id="7171" name="Slide Number Placeholder 3">
            <a:extLst>
              <a:ext uri="{FF2B5EF4-FFF2-40B4-BE49-F238E27FC236}">
                <a16:creationId xmlns:a16="http://schemas.microsoft.com/office/drawing/2014/main" xmlns="" id="{B703BEF6-7D1F-43F9-BEA3-4E9F4D630EF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0935A45-49C5-47A8-8C8D-91F0597D1CD1}" type="slidenum">
              <a:rPr lang="en-US" altLang="en-US" sz="1200"/>
              <a:pPr/>
              <a:t>3</a:t>
            </a:fld>
            <a:endParaRPr lang="en-US" altLang="en-US" sz="1200"/>
          </a:p>
        </p:txBody>
      </p:sp>
    </p:spTree>
    <p:extLst>
      <p:ext uri="{BB962C8B-B14F-4D97-AF65-F5344CB8AC3E}">
        <p14:creationId xmlns:p14="http://schemas.microsoft.com/office/powerpoint/2010/main" val="26754945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a:extLst>
              <a:ext uri="{FF2B5EF4-FFF2-40B4-BE49-F238E27FC236}">
                <a16:creationId xmlns:a16="http://schemas.microsoft.com/office/drawing/2014/main" xmlns="" id="{B6DEE9EB-E271-49C6-ADBC-D080F04135C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8" name="Notes Placeholder 2">
            <a:extLst>
              <a:ext uri="{FF2B5EF4-FFF2-40B4-BE49-F238E27FC236}">
                <a16:creationId xmlns:a16="http://schemas.microsoft.com/office/drawing/2014/main" xmlns="" id="{7329C586-83BF-40FB-BF8A-07A93ECF963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UCC Article 2 applies to contracts for the sale of goods.</a:t>
            </a:r>
          </a:p>
        </p:txBody>
      </p:sp>
      <p:sp>
        <p:nvSpPr>
          <p:cNvPr id="9219" name="Slide Number Placeholder 3">
            <a:extLst>
              <a:ext uri="{FF2B5EF4-FFF2-40B4-BE49-F238E27FC236}">
                <a16:creationId xmlns:a16="http://schemas.microsoft.com/office/drawing/2014/main" xmlns="" id="{3F4C2178-B2BD-4856-9D6C-35769EFA834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F4632FD-78F5-414C-9C5A-CB017430395E}" type="slidenum">
              <a:rPr lang="en-US" altLang="en-US" sz="1200"/>
              <a:pPr/>
              <a:t>4</a:t>
            </a:fld>
            <a:endParaRPr lang="en-US" altLang="en-US" sz="1200"/>
          </a:p>
        </p:txBody>
      </p:sp>
    </p:spTree>
    <p:extLst>
      <p:ext uri="{BB962C8B-B14F-4D97-AF65-F5344CB8AC3E}">
        <p14:creationId xmlns:p14="http://schemas.microsoft.com/office/powerpoint/2010/main" val="18892543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a:extLst>
              <a:ext uri="{FF2B5EF4-FFF2-40B4-BE49-F238E27FC236}">
                <a16:creationId xmlns:a16="http://schemas.microsoft.com/office/drawing/2014/main" xmlns="" id="{DD1E1A22-A2BB-407F-B91D-15F9EDC583C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6" name="Notes Placeholder 2">
            <a:extLst>
              <a:ext uri="{FF2B5EF4-FFF2-40B4-BE49-F238E27FC236}">
                <a16:creationId xmlns:a16="http://schemas.microsoft.com/office/drawing/2014/main" xmlns="" id="{3F58B51D-7B3D-435A-9D58-E21AFCC873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Important UCC Article 2 terminology includes a “sale,” which constitutes the passing of title from a seller to a buyer for a price; “goods,” tangible things that can be moved (for example, automobiles, furniture, and electronics;) “mixed” goods and services contracts, or contracts that include both goods and services (UCC Article 2 applies to contract if goods are a “predominant part” of the transaction;) and “merchants,” defined as buyers or sellers who deal in the kinds of goods involved in contract, who by occupation, represent themselves as having knowledge and skill unique to goods involved in transaction, or who employ a merchant as a broker, agent, or other intermediary.</a:t>
            </a:r>
          </a:p>
        </p:txBody>
      </p:sp>
      <p:sp>
        <p:nvSpPr>
          <p:cNvPr id="11267" name="Slide Number Placeholder 3">
            <a:extLst>
              <a:ext uri="{FF2B5EF4-FFF2-40B4-BE49-F238E27FC236}">
                <a16:creationId xmlns:a16="http://schemas.microsoft.com/office/drawing/2014/main" xmlns="" id="{6D9C1E26-221D-4940-868A-2DF94778523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D03D17B-1214-4064-8CE3-0C854707A768}" type="slidenum">
              <a:rPr lang="en-US" altLang="en-US" sz="1200"/>
              <a:pPr/>
              <a:t>5</a:t>
            </a:fld>
            <a:endParaRPr lang="en-US" altLang="en-US" sz="1200"/>
          </a:p>
        </p:txBody>
      </p:sp>
    </p:spTree>
    <p:extLst>
      <p:ext uri="{BB962C8B-B14F-4D97-AF65-F5344CB8AC3E}">
        <p14:creationId xmlns:p14="http://schemas.microsoft.com/office/powerpoint/2010/main" val="27354263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a:extLst>
              <a:ext uri="{FF2B5EF4-FFF2-40B4-BE49-F238E27FC236}">
                <a16:creationId xmlns:a16="http://schemas.microsoft.com/office/drawing/2014/main" xmlns="" id="{B587A084-6410-4965-B91F-EE975F5EBA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a:extLst>
              <a:ext uri="{FF2B5EF4-FFF2-40B4-BE49-F238E27FC236}">
                <a16:creationId xmlns:a16="http://schemas.microsoft.com/office/drawing/2014/main" xmlns="" id="{EF75CB6F-EDE3-4709-A0B9-FDC631D40D6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UCC Article 2(A) applies to contracts for the lease of goods.</a:t>
            </a:r>
          </a:p>
        </p:txBody>
      </p:sp>
      <p:sp>
        <p:nvSpPr>
          <p:cNvPr id="17411" name="Slide Number Placeholder 3">
            <a:extLst>
              <a:ext uri="{FF2B5EF4-FFF2-40B4-BE49-F238E27FC236}">
                <a16:creationId xmlns:a16="http://schemas.microsoft.com/office/drawing/2014/main" xmlns="" id="{3BFA5037-9D1D-49E1-8E40-D3E6052C763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19B3A21-4B1A-4979-B0ED-1B9CA62686DF}" type="slidenum">
              <a:rPr lang="en-US" altLang="en-US" sz="1200"/>
              <a:pPr/>
              <a:t>10</a:t>
            </a:fld>
            <a:endParaRPr lang="en-US" altLang="en-US" sz="1200"/>
          </a:p>
        </p:txBody>
      </p:sp>
    </p:spTree>
    <p:extLst>
      <p:ext uri="{BB962C8B-B14F-4D97-AF65-F5344CB8AC3E}">
        <p14:creationId xmlns:p14="http://schemas.microsoft.com/office/powerpoint/2010/main" val="902998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a:extLst>
              <a:ext uri="{FF2B5EF4-FFF2-40B4-BE49-F238E27FC236}">
                <a16:creationId xmlns:a16="http://schemas.microsoft.com/office/drawing/2014/main" xmlns="" id="{9AD2BF7D-B4F3-4178-AEB7-E9BE821F49E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8" name="Notes Placeholder 2">
            <a:extLst>
              <a:ext uri="{FF2B5EF4-FFF2-40B4-BE49-F238E27FC236}">
                <a16:creationId xmlns:a16="http://schemas.microsoft.com/office/drawing/2014/main" xmlns="" id="{E90E21A5-6BB9-4033-8108-F15D3875DB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Important UCC Article 2(A) terminology includes “lease,” a transfer of the right to possession and use of goods for a term in return for consideration, “lessor,” a person who transfers the right to possession and use of goods under a lease, and “lessee,” a person who acquires the right to possession and use of goods under a lease.</a:t>
            </a:r>
          </a:p>
        </p:txBody>
      </p:sp>
      <p:sp>
        <p:nvSpPr>
          <p:cNvPr id="19459" name="Slide Number Placeholder 3">
            <a:extLst>
              <a:ext uri="{FF2B5EF4-FFF2-40B4-BE49-F238E27FC236}">
                <a16:creationId xmlns:a16="http://schemas.microsoft.com/office/drawing/2014/main" xmlns="" id="{954B471D-F872-4B34-ADD5-871D0319365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C776AA1-351C-446F-BB19-2CD80E235B88}" type="slidenum">
              <a:rPr lang="en-US" altLang="en-US" sz="1200"/>
              <a:pPr/>
              <a:t>11</a:t>
            </a:fld>
            <a:endParaRPr lang="en-US" altLang="en-US" sz="1200"/>
          </a:p>
        </p:txBody>
      </p:sp>
    </p:spTree>
    <p:extLst>
      <p:ext uri="{BB962C8B-B14F-4D97-AF65-F5344CB8AC3E}">
        <p14:creationId xmlns:p14="http://schemas.microsoft.com/office/powerpoint/2010/main" val="11839177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a:extLst>
              <a:ext uri="{FF2B5EF4-FFF2-40B4-BE49-F238E27FC236}">
                <a16:creationId xmlns:a16="http://schemas.microsoft.com/office/drawing/2014/main" xmlns="" id="{292205E7-EA76-467B-998F-37236C4CE53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6" name="Notes Placeholder 2">
            <a:extLst>
              <a:ext uri="{FF2B5EF4-FFF2-40B4-BE49-F238E27FC236}">
                <a16:creationId xmlns:a16="http://schemas.microsoft.com/office/drawing/2014/main" xmlns="" id="{DA602A7D-9692-42FE-A64C-329C1A95B8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In general, the UCC is more lenient than the common law regarding contract formation.  In determining whether contracts have been legally formed, courts evaluate the intent of the parties to sales or lease contracts.  With regard to offer and acceptance in a UCC contract, offers can be valid even if terms are left open, the “mirror-image” rule does not strictly apply, and courts evaluate each case individually to determine whether additional terms are allowed.  Mutual consideration is required upon forming a sales or lease agreement.  When UCC contracts are modified, the modification does not need to be supported by additional consideration to be binding.</a:t>
            </a:r>
          </a:p>
        </p:txBody>
      </p:sp>
      <p:sp>
        <p:nvSpPr>
          <p:cNvPr id="21507" name="Slide Number Placeholder 3">
            <a:extLst>
              <a:ext uri="{FF2B5EF4-FFF2-40B4-BE49-F238E27FC236}">
                <a16:creationId xmlns:a16="http://schemas.microsoft.com/office/drawing/2014/main" xmlns="" id="{6CC0AA09-EACA-4234-B53C-89596E54E21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BF91006-8605-4C37-B2B3-1003B6615B62}" type="slidenum">
              <a:rPr lang="en-US" altLang="en-US" sz="1200"/>
              <a:pPr/>
              <a:t>12</a:t>
            </a:fld>
            <a:endParaRPr lang="en-US" altLang="en-US" sz="1200"/>
          </a:p>
        </p:txBody>
      </p:sp>
    </p:spTree>
    <p:extLst>
      <p:ext uri="{BB962C8B-B14F-4D97-AF65-F5344CB8AC3E}">
        <p14:creationId xmlns:p14="http://schemas.microsoft.com/office/powerpoint/2010/main" val="17000284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a:extLst>
              <a:ext uri="{FF2B5EF4-FFF2-40B4-BE49-F238E27FC236}">
                <a16:creationId xmlns:a16="http://schemas.microsoft.com/office/drawing/2014/main" xmlns="" id="{50BD4724-7CDD-4D09-BA69-F18B6E13AA4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4" name="Notes Placeholder 2">
            <a:extLst>
              <a:ext uri="{FF2B5EF4-FFF2-40B4-BE49-F238E27FC236}">
                <a16:creationId xmlns:a16="http://schemas.microsoft.com/office/drawing/2014/main" xmlns="" id="{B373F1A2-D7B2-4213-BD67-D87F65F02F6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 UCC contains special rules regarding “open” terms, or provisions that are not included in the contract.  If price is missing, the court will impose a “reasonable” price at the time of delivery.  If payment is missing, payment is due when the buyer receives the goods.  If delivery is missing, the seller must simply make the goods available at the seller’s place of business.  If time for performance is missing, performance is due within a “reasonable” period of time. If the contract does not specify how long it will last, the duration of the contract will be a “reasonable” period of time, with termination allowed in good faith, and upon notice.  Quantity is required in a UCC contract; if the quantity term is missing in a UCC contract, the contract fails for a lack of definiteness.</a:t>
            </a:r>
          </a:p>
        </p:txBody>
      </p:sp>
      <p:sp>
        <p:nvSpPr>
          <p:cNvPr id="23555" name="Slide Number Placeholder 3">
            <a:extLst>
              <a:ext uri="{FF2B5EF4-FFF2-40B4-BE49-F238E27FC236}">
                <a16:creationId xmlns:a16="http://schemas.microsoft.com/office/drawing/2014/main" xmlns="" id="{5029C141-3798-4D4E-87E3-A20BBDB2558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179B88A-3416-4887-91AF-67619926742D}" type="slidenum">
              <a:rPr lang="en-US" altLang="en-US" sz="1200"/>
              <a:pPr/>
              <a:t>13</a:t>
            </a:fld>
            <a:endParaRPr lang="en-US" altLang="en-US" sz="1200"/>
          </a:p>
        </p:txBody>
      </p:sp>
    </p:spTree>
    <p:extLst>
      <p:ext uri="{BB962C8B-B14F-4D97-AF65-F5344CB8AC3E}">
        <p14:creationId xmlns:p14="http://schemas.microsoft.com/office/powerpoint/2010/main" val="23577953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a:xfrm>
            <a:off x="8531788" y="6385560"/>
            <a:ext cx="548640" cy="396240"/>
          </a:xfrm>
          <a:prstGeom prst="bracketPair">
            <a:avLst>
              <a:gd name="adj" fmla="val 17949"/>
            </a:avLst>
          </a:prstGeom>
        </p:spPr>
        <p:txBody>
          <a:bodyPr/>
          <a:lstStyle>
            <a:lvl1pPr>
              <a:defRPr sz="1400">
                <a:latin typeface="+mn-lt"/>
                <a:cs typeface="Arial" panose="020B0604020202020204" pitchFamily="34" charset="0"/>
              </a:defRPr>
            </a:lvl1pPr>
          </a:lstStyle>
          <a:p>
            <a:fld id="{3D26A65C-86B1-4F32-B498-46E9AA20C13C}" type="slidenum">
              <a:rPr lang="en-US" altLang="en-US" smtClean="0"/>
              <a:pPr/>
              <a:t>‹#›</a:t>
            </a:fld>
            <a:endParaRPr lang="en-US" altLang="en-US" dirty="0"/>
          </a:p>
        </p:txBody>
      </p:sp>
    </p:spTree>
    <p:extLst>
      <p:ext uri="{BB962C8B-B14F-4D97-AF65-F5344CB8AC3E}">
        <p14:creationId xmlns:p14="http://schemas.microsoft.com/office/powerpoint/2010/main" val="852793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531788" y="6385560"/>
            <a:ext cx="548640" cy="396240"/>
          </a:xfrm>
          <a:prstGeom prst="bracketPair">
            <a:avLst>
              <a:gd name="adj" fmla="val 17949"/>
            </a:avLst>
          </a:prstGeom>
        </p:spPr>
        <p:txBody>
          <a:bodyPr/>
          <a:lstStyle/>
          <a:p>
            <a:fld id="{AF970591-4EA0-425C-9F44-FC43F2D64AF7}" type="slidenum">
              <a:rPr lang="en-US" altLang="en-US" smtClean="0"/>
              <a:pPr/>
              <a:t>‹#›</a:t>
            </a:fld>
            <a:endParaRPr lang="en-US" altLang="en-US" dirty="0"/>
          </a:p>
        </p:txBody>
      </p:sp>
    </p:spTree>
    <p:extLst>
      <p:ext uri="{BB962C8B-B14F-4D97-AF65-F5344CB8AC3E}">
        <p14:creationId xmlns:p14="http://schemas.microsoft.com/office/powerpoint/2010/main" val="3748903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531788" y="6385560"/>
            <a:ext cx="548640" cy="396240"/>
          </a:xfrm>
          <a:prstGeom prst="bracketPair">
            <a:avLst>
              <a:gd name="adj" fmla="val 17949"/>
            </a:avLst>
          </a:prstGeom>
        </p:spPr>
        <p:txBody>
          <a:bodyPr/>
          <a:lstStyle/>
          <a:p>
            <a:fld id="{F48019AF-A5CA-401E-8E26-A137DDA80B3F}" type="slidenum">
              <a:rPr lang="en-US" altLang="en-US" smtClean="0"/>
              <a:pPr/>
              <a:t>‹#›</a:t>
            </a:fld>
            <a:endParaRPr lang="en-US" altLang="en-US" dirty="0"/>
          </a:p>
        </p:txBody>
      </p:sp>
    </p:spTree>
    <p:extLst>
      <p:ext uri="{BB962C8B-B14F-4D97-AF65-F5344CB8AC3E}">
        <p14:creationId xmlns:p14="http://schemas.microsoft.com/office/powerpoint/2010/main" val="28433215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a:xfrm>
            <a:off x="8531788" y="6385560"/>
            <a:ext cx="548640" cy="396240"/>
          </a:xfrm>
          <a:prstGeom prst="bracketPair">
            <a:avLst>
              <a:gd name="adj" fmla="val 17949"/>
            </a:avLst>
          </a:prstGeom>
        </p:spPr>
        <p:txBody>
          <a:bodyPr/>
          <a:lstStyle>
            <a:lvl1pPr>
              <a:defRPr sz="1400">
                <a:latin typeface="+mn-lt"/>
                <a:cs typeface="Arial" panose="020B0604020202020204" pitchFamily="34" charset="0"/>
              </a:defRPr>
            </a:lvl1pPr>
          </a:lstStyle>
          <a:p>
            <a:fld id="{3D26A65C-86B1-4F32-B498-46E9AA20C13C}" type="slidenum">
              <a:rPr lang="en-US" altLang="en-US" smtClean="0"/>
              <a:pPr/>
              <a:t>‹#›</a:t>
            </a:fld>
            <a:endParaRPr lang="en-US" altLang="en-US" dirty="0"/>
          </a:p>
        </p:txBody>
      </p:sp>
      <p:sp>
        <p:nvSpPr>
          <p:cNvPr id="7" name="Content Placeholder 6"/>
          <p:cNvSpPr>
            <a:spLocks noGrp="1"/>
          </p:cNvSpPr>
          <p:nvPr>
            <p:ph sz="quarter" idx="13"/>
          </p:nvPr>
        </p:nvSpPr>
        <p:spPr>
          <a:xfrm>
            <a:off x="2514600" y="5943600"/>
            <a:ext cx="5029200" cy="76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val="20568367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0" y="6400800"/>
            <a:ext cx="7620000" cy="436903"/>
          </a:xfrm>
          <a:prstGeom prst="rect">
            <a:avLst/>
          </a:prstGeom>
        </p:spPr>
        <p:txBody>
          <a:bodyPr anchor="ctr"/>
          <a:lstStyle>
            <a:lvl1pPr>
              <a:defRPr>
                <a:solidFill>
                  <a:srgbClr val="2F2B20"/>
                </a:solidFill>
              </a:defRPr>
            </a:lvl1pPr>
          </a:lstStyle>
          <a:p>
            <a:r>
              <a:rPr lang="en-US" altLang="en-US"/>
              <a:t>© 2019 McGraw-Hill Education. All rights reserved. No reproduction or distribution without the prior written consent of McGraw-Hill Education. </a:t>
            </a:r>
          </a:p>
        </p:txBody>
      </p:sp>
      <p:sp>
        <p:nvSpPr>
          <p:cNvPr id="6" name="Slide Number Placeholder 5"/>
          <p:cNvSpPr>
            <a:spLocks noGrp="1"/>
          </p:cNvSpPr>
          <p:nvPr>
            <p:ph type="sldNum" sz="quarter" idx="12"/>
          </p:nvPr>
        </p:nvSpPr>
        <p:spPr>
          <a:xfrm>
            <a:off x="8531788" y="6385560"/>
            <a:ext cx="548640" cy="396240"/>
          </a:xfrm>
          <a:prstGeom prst="bracketPair">
            <a:avLst>
              <a:gd name="adj" fmla="val 17949"/>
            </a:avLst>
          </a:prstGeom>
        </p:spPr>
        <p:txBody>
          <a:bodyPr/>
          <a:lstStyle>
            <a:lvl1pPr>
              <a:defRPr sz="1400">
                <a:latin typeface="Arial" panose="020B0604020202020204" pitchFamily="34" charset="0"/>
                <a:cs typeface="Arial" panose="020B0604020202020204" pitchFamily="34" charset="0"/>
              </a:defRPr>
            </a:lvl1pPr>
          </a:lstStyle>
          <a:p>
            <a:fld id="{53100213-5748-4680-8AFB-0631DA6AB0BE}" type="slidenum">
              <a:rPr lang="en-US" altLang="en-US" smtClean="0"/>
              <a:pPr/>
              <a:t>‹#›</a:t>
            </a:fld>
            <a:endParaRPr lang="en-US" altLang="en-US" dirty="0"/>
          </a:p>
        </p:txBody>
      </p:sp>
    </p:spTree>
    <p:extLst>
      <p:ext uri="{BB962C8B-B14F-4D97-AF65-F5344CB8AC3E}">
        <p14:creationId xmlns:p14="http://schemas.microsoft.com/office/powerpoint/2010/main" val="38833664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a:xfrm>
            <a:off x="8531788" y="6385560"/>
            <a:ext cx="548640" cy="396240"/>
          </a:xfrm>
          <a:prstGeom prst="bracketPair">
            <a:avLst>
              <a:gd name="adj" fmla="val 17949"/>
            </a:avLst>
          </a:prstGeom>
        </p:spPr>
        <p:txBody>
          <a:bodyPr/>
          <a:lstStyle>
            <a:lvl1pPr>
              <a:defRPr sz="1400">
                <a:latin typeface="Arial" panose="020B0604020202020204" pitchFamily="34" charset="0"/>
                <a:cs typeface="Arial" panose="020B0604020202020204" pitchFamily="34" charset="0"/>
              </a:defRPr>
            </a:lvl1pPr>
          </a:lstStyle>
          <a:p>
            <a:fld id="{54C5F7CD-2AAC-4852-8DDB-D5CF5B21E383}" type="slidenum">
              <a:rPr lang="en-US" altLang="en-US" smtClean="0"/>
              <a:pPr/>
              <a:t>‹#›</a:t>
            </a:fld>
            <a:endParaRPr lang="en-US" altLang="en-US" dirty="0"/>
          </a:p>
        </p:txBody>
      </p:sp>
      <p:sp>
        <p:nvSpPr>
          <p:cNvPr id="7" name="Footer Placeholder 5"/>
          <p:cNvSpPr>
            <a:spLocks noGrp="1"/>
          </p:cNvSpPr>
          <p:nvPr>
            <p:ph type="ftr" sz="quarter" idx="11"/>
          </p:nvPr>
        </p:nvSpPr>
        <p:spPr>
          <a:xfrm>
            <a:off x="0" y="6400800"/>
            <a:ext cx="7620000" cy="436903"/>
          </a:xfrm>
          <a:prstGeom prst="rect">
            <a:avLst/>
          </a:prstGeom>
        </p:spPr>
        <p:txBody>
          <a:bodyPr/>
          <a:lstStyle>
            <a:lvl1pPr>
              <a:defRPr>
                <a:solidFill>
                  <a:srgbClr val="2F2B20"/>
                </a:solidFill>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36158216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a:xfrm>
            <a:off x="0" y="6400800"/>
            <a:ext cx="7620000" cy="436903"/>
          </a:xfrm>
          <a:prstGeom prst="rect">
            <a:avLst/>
          </a:prstGeom>
        </p:spPr>
        <p:txBody>
          <a:bodyPr/>
          <a:lstStyle>
            <a:lvl1pPr>
              <a:defRPr>
                <a:solidFill>
                  <a:srgbClr val="2F2B20"/>
                </a:solidFill>
              </a:defRPr>
            </a:lvl1pPr>
          </a:lstStyle>
          <a:p>
            <a:r>
              <a:rPr lang="en-US" altLang="en-US"/>
              <a:t>© 2019 McGraw-Hill Education. All rights reserved. No reproduction or distribution without the prior written consent of McGraw-Hill Education. </a:t>
            </a:r>
          </a:p>
        </p:txBody>
      </p:sp>
      <p:sp>
        <p:nvSpPr>
          <p:cNvPr id="8" name="Slide Number Placeholder 5">
            <a:extLst>
              <a:ext uri="{FF2B5EF4-FFF2-40B4-BE49-F238E27FC236}">
                <a16:creationId xmlns:a16="http://schemas.microsoft.com/office/drawing/2014/main" xmlns="" id="{3AF8704D-B96B-4118-83BD-A8630538C67D}"/>
              </a:ext>
            </a:extLst>
          </p:cNvPr>
          <p:cNvSpPr>
            <a:spLocks noGrp="1"/>
          </p:cNvSpPr>
          <p:nvPr>
            <p:ph type="sldNum" sz="quarter" idx="12"/>
          </p:nvPr>
        </p:nvSpPr>
        <p:spPr>
          <a:xfrm>
            <a:off x="8531788" y="6385560"/>
            <a:ext cx="548640" cy="396240"/>
          </a:xfrm>
          <a:prstGeom prst="bracketPair">
            <a:avLst>
              <a:gd name="adj" fmla="val 17949"/>
            </a:avLst>
          </a:prstGeom>
        </p:spPr>
        <p:txBody>
          <a:bodyPr/>
          <a:lstStyle>
            <a:lvl1pPr>
              <a:defRPr sz="1400">
                <a:latin typeface="Arial" panose="020B0604020202020204" pitchFamily="34" charset="0"/>
                <a:cs typeface="Arial" panose="020B0604020202020204" pitchFamily="34" charset="0"/>
              </a:defRPr>
            </a:lvl1pPr>
          </a:lstStyle>
          <a:p>
            <a:fld id="{A9D126E3-760C-48C1-8ED4-4BEC9C846F41}" type="slidenum">
              <a:rPr lang="en-US" altLang="en-US" smtClean="0"/>
              <a:pPr/>
              <a:t>‹#›</a:t>
            </a:fld>
            <a:endParaRPr lang="en-US" altLang="en-US" dirty="0"/>
          </a:p>
        </p:txBody>
      </p:sp>
    </p:spTree>
    <p:extLst>
      <p:ext uri="{BB962C8B-B14F-4D97-AF65-F5344CB8AC3E}">
        <p14:creationId xmlns:p14="http://schemas.microsoft.com/office/powerpoint/2010/main" val="17832059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a:xfrm>
            <a:off x="0" y="6400800"/>
            <a:ext cx="7620000" cy="436903"/>
          </a:xfrm>
          <a:prstGeom prst="rect">
            <a:avLst/>
          </a:prstGeom>
        </p:spPr>
        <p:txBody>
          <a:bodyPr/>
          <a:lstStyle>
            <a:lvl1pPr>
              <a:defRPr>
                <a:solidFill>
                  <a:srgbClr val="2F2B20"/>
                </a:solidFill>
              </a:defRPr>
            </a:lvl1pPr>
          </a:lstStyle>
          <a:p>
            <a:r>
              <a:rPr lang="en-US" altLang="en-US"/>
              <a:t>© 2019 McGraw-Hill Education. All rights reserved. No reproduction or distribution without the prior written consent of McGraw-Hill Education. </a:t>
            </a:r>
          </a:p>
        </p:txBody>
      </p:sp>
      <p:sp>
        <p:nvSpPr>
          <p:cNvPr id="10" name="Slide Number Placeholder 5">
            <a:extLst>
              <a:ext uri="{FF2B5EF4-FFF2-40B4-BE49-F238E27FC236}">
                <a16:creationId xmlns:a16="http://schemas.microsoft.com/office/drawing/2014/main" xmlns="" id="{3A508130-45B1-4ADD-A501-7FEDA545D7DB}"/>
              </a:ext>
            </a:extLst>
          </p:cNvPr>
          <p:cNvSpPr>
            <a:spLocks noGrp="1"/>
          </p:cNvSpPr>
          <p:nvPr>
            <p:ph type="sldNum" sz="quarter" idx="12"/>
          </p:nvPr>
        </p:nvSpPr>
        <p:spPr>
          <a:xfrm>
            <a:off x="8531788" y="6385560"/>
            <a:ext cx="548640" cy="396240"/>
          </a:xfrm>
          <a:prstGeom prst="bracketPair">
            <a:avLst>
              <a:gd name="adj" fmla="val 17949"/>
            </a:avLst>
          </a:prstGeom>
        </p:spPr>
        <p:txBody>
          <a:bodyPr/>
          <a:lstStyle>
            <a:lvl1pPr>
              <a:defRPr sz="1400">
                <a:latin typeface="Arial" panose="020B0604020202020204" pitchFamily="34" charset="0"/>
                <a:cs typeface="Arial" panose="020B0604020202020204" pitchFamily="34" charset="0"/>
              </a:defRPr>
            </a:lvl1pPr>
          </a:lstStyle>
          <a:p>
            <a:fld id="{E15AD266-89B2-4F79-9A9F-FE4EB3AEA0A1}" type="slidenum">
              <a:rPr lang="en-US" altLang="en-US" smtClean="0"/>
              <a:pPr/>
              <a:t>‹#›</a:t>
            </a:fld>
            <a:endParaRPr lang="en-US" altLang="en-US" dirty="0"/>
          </a:p>
        </p:txBody>
      </p:sp>
    </p:spTree>
    <p:extLst>
      <p:ext uri="{BB962C8B-B14F-4D97-AF65-F5344CB8AC3E}">
        <p14:creationId xmlns:p14="http://schemas.microsoft.com/office/powerpoint/2010/main" val="10002690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a:xfrm>
            <a:off x="0" y="6400800"/>
            <a:ext cx="7620000" cy="436903"/>
          </a:xfrm>
          <a:prstGeom prst="rect">
            <a:avLst/>
          </a:prstGeom>
        </p:spPr>
        <p:txBody>
          <a:bodyPr/>
          <a:lstStyle>
            <a:lvl1pPr>
              <a:defRPr>
                <a:solidFill>
                  <a:srgbClr val="2F2B20"/>
                </a:solidFill>
              </a:defRPr>
            </a:lvl1pPr>
          </a:lstStyle>
          <a:p>
            <a:r>
              <a:rPr lang="en-US" altLang="en-US"/>
              <a:t>© 2019 McGraw-Hill Education. All rights reserved. No reproduction or distribution without the prior written consent of McGraw-Hill Education. </a:t>
            </a:r>
          </a:p>
        </p:txBody>
      </p:sp>
      <p:sp>
        <p:nvSpPr>
          <p:cNvPr id="7" name="Slide Number Placeholder 5">
            <a:extLst>
              <a:ext uri="{FF2B5EF4-FFF2-40B4-BE49-F238E27FC236}">
                <a16:creationId xmlns:a16="http://schemas.microsoft.com/office/drawing/2014/main" xmlns="" id="{4B6AA761-12DB-4CEE-BC64-0537A97E8A23}"/>
              </a:ext>
            </a:extLst>
          </p:cNvPr>
          <p:cNvSpPr>
            <a:spLocks noGrp="1"/>
          </p:cNvSpPr>
          <p:nvPr>
            <p:ph type="sldNum" sz="quarter" idx="12"/>
          </p:nvPr>
        </p:nvSpPr>
        <p:spPr>
          <a:xfrm>
            <a:off x="8531788" y="6385560"/>
            <a:ext cx="548640" cy="396240"/>
          </a:xfrm>
          <a:prstGeom prst="bracketPair">
            <a:avLst>
              <a:gd name="adj" fmla="val 17949"/>
            </a:avLst>
          </a:prstGeom>
        </p:spPr>
        <p:txBody>
          <a:bodyPr/>
          <a:lstStyle>
            <a:lvl1pPr>
              <a:defRPr sz="1400">
                <a:latin typeface="Arial" panose="020B0604020202020204" pitchFamily="34" charset="0"/>
                <a:cs typeface="Arial" panose="020B0604020202020204" pitchFamily="34" charset="0"/>
              </a:defRPr>
            </a:lvl1pPr>
          </a:lstStyle>
          <a:p>
            <a:fld id="{4B31F4FD-DEBE-4114-8087-BD3B30E51AC6}" type="slidenum">
              <a:rPr lang="en-US" altLang="en-US" smtClean="0"/>
              <a:pPr/>
              <a:t>‹#›</a:t>
            </a:fld>
            <a:endParaRPr lang="en-US" altLang="en-US" dirty="0"/>
          </a:p>
        </p:txBody>
      </p:sp>
    </p:spTree>
    <p:extLst>
      <p:ext uri="{BB962C8B-B14F-4D97-AF65-F5344CB8AC3E}">
        <p14:creationId xmlns:p14="http://schemas.microsoft.com/office/powerpoint/2010/main" val="6244566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0" y="6400800"/>
            <a:ext cx="7620000" cy="436903"/>
          </a:xfrm>
          <a:prstGeom prst="rect">
            <a:avLst/>
          </a:prstGeom>
        </p:spPr>
        <p:txBody>
          <a:bodyPr/>
          <a:lstStyle>
            <a:lvl1pPr>
              <a:defRPr>
                <a:solidFill>
                  <a:srgbClr val="2F2B20"/>
                </a:solidFill>
              </a:defRPr>
            </a:lvl1pPr>
          </a:lstStyle>
          <a:p>
            <a:r>
              <a:rPr lang="en-US" altLang="en-US"/>
              <a:t>© 2019 McGraw-Hill Education. All rights reserved. No reproduction or distribution without the prior written consent of McGraw-Hill Education. </a:t>
            </a:r>
          </a:p>
        </p:txBody>
      </p:sp>
      <p:sp>
        <p:nvSpPr>
          <p:cNvPr id="5" name="Slide Number Placeholder 5">
            <a:extLst>
              <a:ext uri="{FF2B5EF4-FFF2-40B4-BE49-F238E27FC236}">
                <a16:creationId xmlns:a16="http://schemas.microsoft.com/office/drawing/2014/main" xmlns="" id="{9741A17E-0A59-49EF-8601-5695167189AF}"/>
              </a:ext>
            </a:extLst>
          </p:cNvPr>
          <p:cNvSpPr>
            <a:spLocks noGrp="1"/>
          </p:cNvSpPr>
          <p:nvPr>
            <p:ph type="sldNum" sz="quarter" idx="12"/>
          </p:nvPr>
        </p:nvSpPr>
        <p:spPr>
          <a:xfrm>
            <a:off x="8531788" y="6385560"/>
            <a:ext cx="548640" cy="396240"/>
          </a:xfrm>
          <a:prstGeom prst="bracketPair">
            <a:avLst>
              <a:gd name="adj" fmla="val 17949"/>
            </a:avLst>
          </a:prstGeom>
        </p:spPr>
        <p:txBody>
          <a:bodyPr/>
          <a:lstStyle>
            <a:lvl1pPr>
              <a:defRPr sz="1400">
                <a:latin typeface="Arial" panose="020B0604020202020204" pitchFamily="34" charset="0"/>
                <a:cs typeface="Arial" panose="020B0604020202020204" pitchFamily="34" charset="0"/>
              </a:defRPr>
            </a:lvl1pPr>
          </a:lstStyle>
          <a:p>
            <a:fld id="{68D21514-1B18-4B19-AFC8-B9C779B09BC9}" type="slidenum">
              <a:rPr lang="en-US" altLang="en-US" smtClean="0"/>
              <a:pPr/>
              <a:t>‹#›</a:t>
            </a:fld>
            <a:endParaRPr lang="en-US" altLang="en-US" dirty="0"/>
          </a:p>
        </p:txBody>
      </p:sp>
    </p:spTree>
    <p:extLst>
      <p:ext uri="{BB962C8B-B14F-4D97-AF65-F5344CB8AC3E}">
        <p14:creationId xmlns:p14="http://schemas.microsoft.com/office/powerpoint/2010/main" val="7163003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a:xfrm>
            <a:off x="0" y="6400800"/>
            <a:ext cx="7620000" cy="436903"/>
          </a:xfrm>
          <a:prstGeom prst="rect">
            <a:avLst/>
          </a:prstGeom>
        </p:spPr>
        <p:txBody>
          <a:bodyPr/>
          <a:lstStyle>
            <a:lvl1pPr>
              <a:defRPr>
                <a:solidFill>
                  <a:srgbClr val="2F2B20"/>
                </a:solidFill>
              </a:defRPr>
            </a:lvl1pPr>
          </a:lstStyle>
          <a:p>
            <a:r>
              <a:rPr lang="en-US" altLang="en-US"/>
              <a:t>© 2019 McGraw-Hill Education. All rights reserved. No reproduction or distribution without the prior written consent of McGraw-Hill Education. </a:t>
            </a:r>
          </a:p>
        </p:txBody>
      </p:sp>
      <p:sp>
        <p:nvSpPr>
          <p:cNvPr id="7" name="Slide Number Placeholder 6"/>
          <p:cNvSpPr>
            <a:spLocks noGrp="1"/>
          </p:cNvSpPr>
          <p:nvPr>
            <p:ph type="sldNum" sz="quarter" idx="12"/>
          </p:nvPr>
        </p:nvSpPr>
        <p:spPr>
          <a:xfrm>
            <a:off x="8531788" y="6385560"/>
            <a:ext cx="548640" cy="396240"/>
          </a:xfrm>
          <a:prstGeom prst="bracketPair">
            <a:avLst>
              <a:gd name="adj" fmla="val 17949"/>
            </a:avLst>
          </a:prstGeom>
        </p:spPr>
        <p:txBody>
          <a:bodyPr/>
          <a:lstStyle/>
          <a:p>
            <a:fld id="{FAA608BF-0A7E-4988-81F9-AAE20902F6A6}" type="slidenum">
              <a:rPr lang="en-US" altLang="en-US" smtClean="0"/>
              <a:pPr/>
              <a:t>‹#›</a:t>
            </a:fld>
            <a:endParaRPr lang="en-US" alt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35671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531788" y="6400800"/>
            <a:ext cx="548640" cy="396240"/>
          </a:xfrm>
          <a:prstGeom prst="bracketPair">
            <a:avLst>
              <a:gd name="adj" fmla="val 17949"/>
            </a:avLst>
          </a:prstGeom>
        </p:spPr>
        <p:txBody>
          <a:bodyPr/>
          <a:lstStyle>
            <a:lvl1pPr>
              <a:defRPr sz="1400">
                <a:latin typeface="Arial" panose="020B0604020202020204" pitchFamily="34" charset="0"/>
                <a:cs typeface="Arial" panose="020B0604020202020204" pitchFamily="34" charset="0"/>
              </a:defRPr>
            </a:lvl1pPr>
          </a:lstStyle>
          <a:p>
            <a:fld id="{53100213-5748-4680-8AFB-0631DA6AB0BE}" type="slidenum">
              <a:rPr lang="en-US" altLang="en-US" smtClean="0"/>
              <a:pPr/>
              <a:t>‹#›</a:t>
            </a:fld>
            <a:endParaRPr lang="en-US" altLang="en-US" dirty="0"/>
          </a:p>
        </p:txBody>
      </p:sp>
    </p:spTree>
    <p:extLst>
      <p:ext uri="{BB962C8B-B14F-4D97-AF65-F5344CB8AC3E}">
        <p14:creationId xmlns:p14="http://schemas.microsoft.com/office/powerpoint/2010/main" val="9488042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Slide Number Placeholder 8"/>
          <p:cNvSpPr>
            <a:spLocks noGrp="1"/>
          </p:cNvSpPr>
          <p:nvPr>
            <p:ph type="sldNum" sz="quarter" idx="11"/>
          </p:nvPr>
        </p:nvSpPr>
        <p:spPr>
          <a:xfrm>
            <a:off x="8531788" y="6385560"/>
            <a:ext cx="548640" cy="396240"/>
          </a:xfrm>
          <a:prstGeom prst="bracketPair">
            <a:avLst>
              <a:gd name="adj" fmla="val 17949"/>
            </a:avLst>
          </a:prstGeom>
        </p:spPr>
        <p:txBody>
          <a:bodyPr/>
          <a:lstStyle/>
          <a:p>
            <a:fld id="{9FEAA3BC-EA42-4884-902D-1A8BE4EDEC23}" type="slidenum">
              <a:rPr lang="en-US" altLang="en-US" smtClean="0"/>
              <a:pPr/>
              <a:t>‹#›</a:t>
            </a:fld>
            <a:endParaRPr lang="en-US" altLang="en-US" dirty="0"/>
          </a:p>
        </p:txBody>
      </p:sp>
      <p:sp>
        <p:nvSpPr>
          <p:cNvPr id="10" name="Footer Placeholder 9"/>
          <p:cNvSpPr>
            <a:spLocks noGrp="1"/>
          </p:cNvSpPr>
          <p:nvPr>
            <p:ph type="ftr" sz="quarter" idx="12"/>
          </p:nvPr>
        </p:nvSpPr>
        <p:spPr>
          <a:xfrm>
            <a:off x="0" y="6400800"/>
            <a:ext cx="7620000" cy="436903"/>
          </a:xfrm>
          <a:prstGeom prst="rect">
            <a:avLst/>
          </a:prstGeom>
        </p:spPr>
        <p:txBody>
          <a:body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33036149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0" y="6400800"/>
            <a:ext cx="7620000" cy="436903"/>
          </a:xfrm>
          <a:prstGeom prst="rect">
            <a:avLst/>
          </a:prstGeom>
        </p:spPr>
        <p:txBody>
          <a:bodyPr/>
          <a:lstStyle/>
          <a:p>
            <a:r>
              <a:rPr lang="en-US" altLang="en-US"/>
              <a:t>© 2019 McGraw-Hill Education. All rights reserved. No reproduction or distribution without the prior written consent of McGraw-Hill Education. </a:t>
            </a:r>
          </a:p>
        </p:txBody>
      </p:sp>
      <p:sp>
        <p:nvSpPr>
          <p:cNvPr id="6" name="Slide Number Placeholder 5"/>
          <p:cNvSpPr>
            <a:spLocks noGrp="1"/>
          </p:cNvSpPr>
          <p:nvPr>
            <p:ph type="sldNum" sz="quarter" idx="12"/>
          </p:nvPr>
        </p:nvSpPr>
        <p:spPr>
          <a:xfrm>
            <a:off x="8531788" y="6385560"/>
            <a:ext cx="548640" cy="396240"/>
          </a:xfrm>
          <a:prstGeom prst="bracketPair">
            <a:avLst>
              <a:gd name="adj" fmla="val 17949"/>
            </a:avLst>
          </a:prstGeom>
        </p:spPr>
        <p:txBody>
          <a:bodyPr/>
          <a:lstStyle/>
          <a:p>
            <a:fld id="{AF970591-4EA0-425C-9F44-FC43F2D64AF7}" type="slidenum">
              <a:rPr lang="en-US" altLang="en-US" smtClean="0"/>
              <a:pPr/>
              <a:t>‹#›</a:t>
            </a:fld>
            <a:endParaRPr lang="en-US" altLang="en-US"/>
          </a:p>
        </p:txBody>
      </p:sp>
    </p:spTree>
    <p:extLst>
      <p:ext uri="{BB962C8B-B14F-4D97-AF65-F5344CB8AC3E}">
        <p14:creationId xmlns:p14="http://schemas.microsoft.com/office/powerpoint/2010/main" val="41309361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0" y="6400800"/>
            <a:ext cx="7620000" cy="436903"/>
          </a:xfrm>
          <a:prstGeom prst="rect">
            <a:avLst/>
          </a:prstGeom>
        </p:spPr>
        <p:txBody>
          <a:bodyPr/>
          <a:lstStyle/>
          <a:p>
            <a:r>
              <a:rPr lang="en-US" altLang="en-US"/>
              <a:t>© 2019 McGraw-Hill Education. All rights reserved. No reproduction or distribution without the prior written consent of McGraw-Hill Education. </a:t>
            </a:r>
          </a:p>
        </p:txBody>
      </p:sp>
      <p:sp>
        <p:nvSpPr>
          <p:cNvPr id="6" name="Slide Number Placeholder 5"/>
          <p:cNvSpPr>
            <a:spLocks noGrp="1"/>
          </p:cNvSpPr>
          <p:nvPr>
            <p:ph type="sldNum" sz="quarter" idx="12"/>
          </p:nvPr>
        </p:nvSpPr>
        <p:spPr>
          <a:xfrm>
            <a:off x="8531788" y="6385560"/>
            <a:ext cx="548640" cy="396240"/>
          </a:xfrm>
          <a:prstGeom prst="bracketPair">
            <a:avLst>
              <a:gd name="adj" fmla="val 17949"/>
            </a:avLst>
          </a:prstGeom>
        </p:spPr>
        <p:txBody>
          <a:bodyPr/>
          <a:lstStyle/>
          <a:p>
            <a:fld id="{F48019AF-A5CA-401E-8E26-A137DDA80B3F}" type="slidenum">
              <a:rPr lang="en-US" altLang="en-US" smtClean="0"/>
              <a:pPr/>
              <a:t>‹#›</a:t>
            </a:fld>
            <a:endParaRPr lang="en-US" altLang="en-US" dirty="0"/>
          </a:p>
        </p:txBody>
      </p:sp>
    </p:spTree>
    <p:extLst>
      <p:ext uri="{BB962C8B-B14F-4D97-AF65-F5344CB8AC3E}">
        <p14:creationId xmlns:p14="http://schemas.microsoft.com/office/powerpoint/2010/main" val="634534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a:xfrm>
            <a:off x="8531788" y="6385560"/>
            <a:ext cx="548640" cy="396240"/>
          </a:xfrm>
          <a:prstGeom prst="bracketPair">
            <a:avLst>
              <a:gd name="adj" fmla="val 17949"/>
            </a:avLst>
          </a:prstGeom>
        </p:spPr>
        <p:txBody>
          <a:bodyPr/>
          <a:lstStyle>
            <a:lvl1pPr>
              <a:defRPr sz="1400">
                <a:latin typeface="Arial" panose="020B0604020202020204" pitchFamily="34" charset="0"/>
                <a:cs typeface="Arial" panose="020B0604020202020204" pitchFamily="34" charset="0"/>
              </a:defRPr>
            </a:lvl1pPr>
          </a:lstStyle>
          <a:p>
            <a:fld id="{54C5F7CD-2AAC-4852-8DDB-D5CF5B21E383}" type="slidenum">
              <a:rPr lang="en-US" altLang="en-US" smtClean="0"/>
              <a:pPr/>
              <a:t>‹#›</a:t>
            </a:fld>
            <a:endParaRPr lang="en-US" altLang="en-US" dirty="0"/>
          </a:p>
        </p:txBody>
      </p:sp>
    </p:spTree>
    <p:extLst>
      <p:ext uri="{BB962C8B-B14F-4D97-AF65-F5344CB8AC3E}">
        <p14:creationId xmlns:p14="http://schemas.microsoft.com/office/powerpoint/2010/main" val="1801840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5">
            <a:extLst>
              <a:ext uri="{FF2B5EF4-FFF2-40B4-BE49-F238E27FC236}">
                <a16:creationId xmlns:a16="http://schemas.microsoft.com/office/drawing/2014/main" xmlns="" id="{3AF8704D-B96B-4118-83BD-A8630538C67D}"/>
              </a:ext>
            </a:extLst>
          </p:cNvPr>
          <p:cNvSpPr>
            <a:spLocks noGrp="1"/>
          </p:cNvSpPr>
          <p:nvPr>
            <p:ph type="sldNum" sz="quarter" idx="12"/>
          </p:nvPr>
        </p:nvSpPr>
        <p:spPr>
          <a:xfrm>
            <a:off x="8531788" y="6385560"/>
            <a:ext cx="548640" cy="396240"/>
          </a:xfrm>
          <a:prstGeom prst="bracketPair">
            <a:avLst>
              <a:gd name="adj" fmla="val 17949"/>
            </a:avLst>
          </a:prstGeom>
        </p:spPr>
        <p:txBody>
          <a:bodyPr/>
          <a:lstStyle>
            <a:lvl1pPr>
              <a:defRPr sz="1400">
                <a:latin typeface="Arial" panose="020B0604020202020204" pitchFamily="34" charset="0"/>
                <a:cs typeface="Arial" panose="020B0604020202020204" pitchFamily="34" charset="0"/>
              </a:defRPr>
            </a:lvl1pPr>
          </a:lstStyle>
          <a:p>
            <a:fld id="{A9D126E3-760C-48C1-8ED4-4BEC9C846F41}" type="slidenum">
              <a:rPr lang="en-US" altLang="en-US" smtClean="0"/>
              <a:pPr/>
              <a:t>‹#›</a:t>
            </a:fld>
            <a:endParaRPr lang="en-US" altLang="en-US" dirty="0"/>
          </a:p>
        </p:txBody>
      </p:sp>
    </p:spTree>
    <p:extLst>
      <p:ext uri="{BB962C8B-B14F-4D97-AF65-F5344CB8AC3E}">
        <p14:creationId xmlns:p14="http://schemas.microsoft.com/office/powerpoint/2010/main" val="1009667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a:extLst>
              <a:ext uri="{FF2B5EF4-FFF2-40B4-BE49-F238E27FC236}">
                <a16:creationId xmlns:a16="http://schemas.microsoft.com/office/drawing/2014/main" xmlns="" id="{3A508130-45B1-4ADD-A501-7FEDA545D7DB}"/>
              </a:ext>
            </a:extLst>
          </p:cNvPr>
          <p:cNvSpPr>
            <a:spLocks noGrp="1"/>
          </p:cNvSpPr>
          <p:nvPr>
            <p:ph type="sldNum" sz="quarter" idx="12"/>
          </p:nvPr>
        </p:nvSpPr>
        <p:spPr>
          <a:xfrm>
            <a:off x="8531788" y="6385560"/>
            <a:ext cx="548640" cy="396240"/>
          </a:xfrm>
          <a:prstGeom prst="bracketPair">
            <a:avLst>
              <a:gd name="adj" fmla="val 17949"/>
            </a:avLst>
          </a:prstGeom>
        </p:spPr>
        <p:txBody>
          <a:bodyPr/>
          <a:lstStyle>
            <a:lvl1pPr>
              <a:defRPr sz="1400">
                <a:latin typeface="Arial" panose="020B0604020202020204" pitchFamily="34" charset="0"/>
                <a:cs typeface="Arial" panose="020B0604020202020204" pitchFamily="34" charset="0"/>
              </a:defRPr>
            </a:lvl1pPr>
          </a:lstStyle>
          <a:p>
            <a:fld id="{E15AD266-89B2-4F79-9A9F-FE4EB3AEA0A1}" type="slidenum">
              <a:rPr lang="en-US" altLang="en-US" smtClean="0"/>
              <a:pPr/>
              <a:t>‹#›</a:t>
            </a:fld>
            <a:endParaRPr lang="en-US" altLang="en-US" dirty="0"/>
          </a:p>
        </p:txBody>
      </p:sp>
    </p:spTree>
    <p:extLst>
      <p:ext uri="{BB962C8B-B14F-4D97-AF65-F5344CB8AC3E}">
        <p14:creationId xmlns:p14="http://schemas.microsoft.com/office/powerpoint/2010/main" val="1175260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Slide Number Placeholder 5">
            <a:extLst>
              <a:ext uri="{FF2B5EF4-FFF2-40B4-BE49-F238E27FC236}">
                <a16:creationId xmlns:a16="http://schemas.microsoft.com/office/drawing/2014/main" xmlns="" id="{4B6AA761-12DB-4CEE-BC64-0537A97E8A23}"/>
              </a:ext>
            </a:extLst>
          </p:cNvPr>
          <p:cNvSpPr>
            <a:spLocks noGrp="1"/>
          </p:cNvSpPr>
          <p:nvPr>
            <p:ph type="sldNum" sz="quarter" idx="12"/>
          </p:nvPr>
        </p:nvSpPr>
        <p:spPr>
          <a:xfrm>
            <a:off x="8531788" y="6385560"/>
            <a:ext cx="548640" cy="396240"/>
          </a:xfrm>
          <a:prstGeom prst="bracketPair">
            <a:avLst>
              <a:gd name="adj" fmla="val 17949"/>
            </a:avLst>
          </a:prstGeom>
        </p:spPr>
        <p:txBody>
          <a:bodyPr/>
          <a:lstStyle>
            <a:lvl1pPr>
              <a:defRPr sz="1400">
                <a:latin typeface="Arial" panose="020B0604020202020204" pitchFamily="34" charset="0"/>
                <a:cs typeface="Arial" panose="020B0604020202020204" pitchFamily="34" charset="0"/>
              </a:defRPr>
            </a:lvl1pPr>
          </a:lstStyle>
          <a:p>
            <a:fld id="{4B31F4FD-DEBE-4114-8087-BD3B30E51AC6}" type="slidenum">
              <a:rPr lang="en-US" altLang="en-US" smtClean="0"/>
              <a:pPr/>
              <a:t>‹#›</a:t>
            </a:fld>
            <a:endParaRPr lang="en-US" altLang="en-US" dirty="0"/>
          </a:p>
        </p:txBody>
      </p:sp>
    </p:spTree>
    <p:extLst>
      <p:ext uri="{BB962C8B-B14F-4D97-AF65-F5344CB8AC3E}">
        <p14:creationId xmlns:p14="http://schemas.microsoft.com/office/powerpoint/2010/main" val="536031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xmlns="" id="{9741A17E-0A59-49EF-8601-5695167189AF}"/>
              </a:ext>
            </a:extLst>
          </p:cNvPr>
          <p:cNvSpPr>
            <a:spLocks noGrp="1"/>
          </p:cNvSpPr>
          <p:nvPr>
            <p:ph type="sldNum" sz="quarter" idx="12"/>
          </p:nvPr>
        </p:nvSpPr>
        <p:spPr>
          <a:xfrm>
            <a:off x="8531788" y="6385560"/>
            <a:ext cx="548640" cy="396240"/>
          </a:xfrm>
          <a:prstGeom prst="bracketPair">
            <a:avLst>
              <a:gd name="adj" fmla="val 17949"/>
            </a:avLst>
          </a:prstGeom>
        </p:spPr>
        <p:txBody>
          <a:bodyPr/>
          <a:lstStyle>
            <a:lvl1pPr>
              <a:defRPr sz="1400">
                <a:latin typeface="Arial" panose="020B0604020202020204" pitchFamily="34" charset="0"/>
                <a:cs typeface="Arial" panose="020B0604020202020204" pitchFamily="34" charset="0"/>
              </a:defRPr>
            </a:lvl1pPr>
          </a:lstStyle>
          <a:p>
            <a:fld id="{68D21514-1B18-4B19-AFC8-B9C779B09BC9}" type="slidenum">
              <a:rPr lang="en-US" altLang="en-US" smtClean="0"/>
              <a:pPr/>
              <a:t>‹#›</a:t>
            </a:fld>
            <a:endParaRPr lang="en-US" altLang="en-US" dirty="0"/>
          </a:p>
        </p:txBody>
      </p:sp>
    </p:spTree>
    <p:extLst>
      <p:ext uri="{BB962C8B-B14F-4D97-AF65-F5344CB8AC3E}">
        <p14:creationId xmlns:p14="http://schemas.microsoft.com/office/powerpoint/2010/main" val="3641383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a:xfrm>
            <a:off x="8531788" y="6385560"/>
            <a:ext cx="548640" cy="396240"/>
          </a:xfrm>
          <a:prstGeom prst="bracketPair">
            <a:avLst>
              <a:gd name="adj" fmla="val 17949"/>
            </a:avLst>
          </a:prstGeom>
        </p:spPr>
        <p:txBody>
          <a:bodyPr/>
          <a:lstStyle/>
          <a:p>
            <a:fld id="{FAA608BF-0A7E-4988-81F9-AAE20902F6A6}" type="slidenum">
              <a:rPr lang="en-US" altLang="en-US" smtClean="0"/>
              <a:pPr/>
              <a:t>‹#›</a:t>
            </a:fld>
            <a:endParaRPr lang="en-US" alt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02830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Slide Number Placeholder 8"/>
          <p:cNvSpPr>
            <a:spLocks noGrp="1"/>
          </p:cNvSpPr>
          <p:nvPr>
            <p:ph type="sldNum" sz="quarter" idx="11"/>
          </p:nvPr>
        </p:nvSpPr>
        <p:spPr>
          <a:xfrm>
            <a:off x="8531788" y="6385560"/>
            <a:ext cx="548640" cy="396240"/>
          </a:xfrm>
          <a:prstGeom prst="bracketPair">
            <a:avLst>
              <a:gd name="adj" fmla="val 17949"/>
            </a:avLst>
          </a:prstGeom>
        </p:spPr>
        <p:txBody>
          <a:bodyPr/>
          <a:lstStyle/>
          <a:p>
            <a:fld id="{9FEAA3BC-EA42-4884-902D-1A8BE4EDEC23}" type="slidenum">
              <a:rPr lang="en-US" altLang="en-US" smtClean="0"/>
              <a:pPr/>
              <a:t>‹#›</a:t>
            </a:fld>
            <a:endParaRPr lang="en-US" altLang="en-US" dirty="0"/>
          </a:p>
        </p:txBody>
      </p:sp>
    </p:spTree>
    <p:extLst>
      <p:ext uri="{BB962C8B-B14F-4D97-AF65-F5344CB8AC3E}">
        <p14:creationId xmlns:p14="http://schemas.microsoft.com/office/powerpoint/2010/main" val="1460018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90000"/>
              </a:schemeClr>
            </a:gs>
            <a:gs pos="75000">
              <a:schemeClr val="bg1">
                <a:shade val="100000"/>
                <a:satMod val="115000"/>
              </a:schemeClr>
            </a:gs>
            <a:gs pos="100000">
              <a:schemeClr val="bg1">
                <a:shade val="70000"/>
                <a:satMod val="13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8531788" y="6385560"/>
            <a:ext cx="548640" cy="396240"/>
          </a:xfrm>
          <a:prstGeom prst="bracketPair">
            <a:avLst>
              <a:gd name="adj" fmla="val 17949"/>
            </a:avLst>
          </a:prstGeom>
          <a:ln w="19050">
            <a:solidFill>
              <a:srgbClr val="FFFFFF"/>
            </a:solidFill>
          </a:ln>
        </p:spPr>
        <p:txBody>
          <a:bodyPr vert="horz" lIns="0" tIns="0" rIns="0" bIns="0" rtlCol="0" anchor="ctr"/>
          <a:lstStyle>
            <a:lvl1pPr algn="ctr">
              <a:defRPr sz="1400">
                <a:solidFill>
                  <a:schemeClr val="tx1"/>
                </a:solidFill>
                <a:latin typeface="+mn-lt"/>
                <a:cs typeface="Arial" panose="020B0604020202020204" pitchFamily="34" charset="0"/>
              </a:defRPr>
            </a:lvl1pPr>
          </a:lstStyle>
          <a:p>
            <a:fld id="{812998D8-6FAB-476B-AAA7-23B52F19CACC}" type="slidenum">
              <a:rPr lang="en-US" altLang="en-US" smtClean="0"/>
              <a:pPr/>
              <a:t>‹#›</a:t>
            </a:fld>
            <a:endParaRPr lang="en-US" altLang="en-US" dirty="0"/>
          </a:p>
        </p:txBody>
      </p:sp>
      <p:sp>
        <p:nvSpPr>
          <p:cNvPr id="7" name="Text Placeholder 4"/>
          <p:cNvSpPr txBox="1">
            <a:spLocks/>
          </p:cNvSpPr>
          <p:nvPr userDrawn="1"/>
        </p:nvSpPr>
        <p:spPr>
          <a:xfrm>
            <a:off x="1701797" y="6460066"/>
            <a:ext cx="6172200" cy="270935"/>
          </a:xfrm>
          <a:prstGeom prst="rect">
            <a:avLst/>
          </a:prstGeom>
        </p:spPr>
        <p:txBody>
          <a:bodyPr>
            <a:normAutofit/>
          </a:bodyPr>
          <a:lstStyle>
            <a:lvl1pPr marL="114300" indent="0" algn="ctr" defTabSz="914400" rtl="0" eaLnBrk="1" latinLnBrk="0" hangingPunct="1">
              <a:spcBef>
                <a:spcPct val="20000"/>
              </a:spcBef>
              <a:buClr>
                <a:schemeClr val="accent1"/>
              </a:buClr>
              <a:buFont typeface="Arial" pitchFamily="34" charset="0"/>
              <a:buNone/>
              <a:defRPr sz="9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en-US" altLang="en-US"/>
              <a:t>© 2019 McGraw-Hill Education.</a:t>
            </a:r>
            <a:endParaRPr lang="en-IN" dirty="0"/>
          </a:p>
        </p:txBody>
      </p:sp>
    </p:spTree>
    <p:extLst>
      <p:ext uri="{BB962C8B-B14F-4D97-AF65-F5344CB8AC3E}">
        <p14:creationId xmlns:p14="http://schemas.microsoft.com/office/powerpoint/2010/main" val="3141311201"/>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hf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90000"/>
              </a:schemeClr>
            </a:gs>
            <a:gs pos="75000">
              <a:schemeClr val="bg1">
                <a:shade val="100000"/>
                <a:satMod val="115000"/>
              </a:schemeClr>
            </a:gs>
            <a:gs pos="100000">
              <a:schemeClr val="bg1">
                <a:shade val="70000"/>
                <a:satMod val="13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8531788" y="6385560"/>
            <a:ext cx="548640" cy="396240"/>
          </a:xfrm>
          <a:prstGeom prst="bracketPair">
            <a:avLst>
              <a:gd name="adj" fmla="val 17949"/>
            </a:avLst>
          </a:prstGeom>
          <a:ln w="19050">
            <a:solidFill>
              <a:srgbClr val="FFFFFF"/>
            </a:solidFill>
          </a:ln>
        </p:spPr>
        <p:txBody>
          <a:bodyPr vert="horz" lIns="0" tIns="0" rIns="0" bIns="0" rtlCol="0" anchor="ctr"/>
          <a:lstStyle>
            <a:lvl1pPr algn="ctr">
              <a:defRPr sz="1400">
                <a:solidFill>
                  <a:schemeClr val="tx1"/>
                </a:solidFill>
                <a:latin typeface="+mn-lt"/>
                <a:cs typeface="Arial" panose="020B0604020202020204" pitchFamily="34" charset="0"/>
              </a:defRPr>
            </a:lvl1pPr>
          </a:lstStyle>
          <a:p>
            <a:fld id="{812998D8-6FAB-476B-AAA7-23B52F19CACC}" type="slidenum">
              <a:rPr lang="en-US" altLang="en-US" smtClean="0"/>
              <a:pPr/>
              <a:t>‹#›</a:t>
            </a:fld>
            <a:endParaRPr lang="en-US" altLang="en-US" dirty="0"/>
          </a:p>
        </p:txBody>
      </p:sp>
    </p:spTree>
    <p:extLst>
      <p:ext uri="{BB962C8B-B14F-4D97-AF65-F5344CB8AC3E}">
        <p14:creationId xmlns:p14="http://schemas.microsoft.com/office/powerpoint/2010/main" val="3524723820"/>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hf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1981200"/>
            <a:ext cx="3962400" cy="990600"/>
          </a:xfrm>
        </p:spPr>
        <p:txBody>
          <a:bodyPr/>
          <a:lstStyle/>
          <a:p>
            <a:r>
              <a:rPr lang="en-US" altLang="en-US" dirty="0">
                <a:solidFill>
                  <a:srgbClr val="4F4837"/>
                </a:solidFill>
                <a:latin typeface="+mn-lt"/>
              </a:rPr>
              <a:t>Chapter 15</a:t>
            </a:r>
            <a:endParaRPr lang="en-IN" dirty="0">
              <a:latin typeface="+mn-lt"/>
            </a:endParaRPr>
          </a:p>
        </p:txBody>
      </p:sp>
      <p:sp>
        <p:nvSpPr>
          <p:cNvPr id="3" name="Subtitle 2"/>
          <p:cNvSpPr>
            <a:spLocks noGrp="1"/>
          </p:cNvSpPr>
          <p:nvPr>
            <p:ph type="subTitle" idx="1"/>
          </p:nvPr>
        </p:nvSpPr>
        <p:spPr>
          <a:xfrm>
            <a:off x="4800600" y="3352800"/>
            <a:ext cx="3810000" cy="2667000"/>
          </a:xfrm>
        </p:spPr>
        <p:txBody>
          <a:bodyPr>
            <a:noAutofit/>
          </a:bodyPr>
          <a:lstStyle/>
          <a:p>
            <a:pPr fontAlgn="auto">
              <a:spcBef>
                <a:spcPct val="0"/>
              </a:spcBef>
              <a:spcAft>
                <a:spcPts val="0"/>
              </a:spcAft>
              <a:defRPr/>
            </a:pPr>
            <a:r>
              <a:rPr lang="en-US" sz="3600" dirty="0">
                <a:solidFill>
                  <a:schemeClr val="tx1"/>
                </a:solidFill>
              </a:rPr>
              <a:t>Formation and Performance of Sales and Lease Contracts</a:t>
            </a:r>
          </a:p>
        </p:txBody>
      </p:sp>
      <p:pic>
        <p:nvPicPr>
          <p:cNvPr id="7" name="Picture 6" descr="Book cover image">
            <a:extLst>
              <a:ext uri="{FF2B5EF4-FFF2-40B4-BE49-F238E27FC236}">
                <a16:creationId xmlns:a16="http://schemas.microsoft.com/office/drawing/2014/main" xmlns="" id="{0E3F85AC-DD68-4D29-B08F-B89177DA6A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610" y="446087"/>
            <a:ext cx="4067175" cy="568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Slide Number Placeholder 3">
            <a:extLst>
              <a:ext uri="{FF2B5EF4-FFF2-40B4-BE49-F238E27FC236}">
                <a16:creationId xmlns:a16="http://schemas.microsoft.com/office/drawing/2014/main" xmlns="" id="{094E9167-5BD3-4779-8F49-339B92EF27C9}"/>
              </a:ext>
            </a:extLst>
          </p:cNvPr>
          <p:cNvSpPr txBox="1">
            <a:spLocks/>
          </p:cNvSpPr>
          <p:nvPr/>
        </p:nvSpPr>
        <p:spPr bwMode="auto">
          <a:xfrm>
            <a:off x="8531788" y="6385560"/>
            <a:ext cx="548640" cy="396240"/>
          </a:xfrm>
          <a:prstGeom prst="bracketPair">
            <a:avLst>
              <a:gd name="adj" fmla="val 17949"/>
            </a:avLst>
          </a:pr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vert="horz" lIns="0" tIns="0" rIns="0" bIns="0" rtlCol="0" anchor="ctr"/>
          <a:lstStyle>
            <a:defPPr>
              <a:defRPr lang="en-US"/>
            </a:defPPr>
            <a:lvl1pPr marL="0" algn="ctr" defTabSz="457200" rtl="0" eaLnBrk="1" latinLnBrk="0" hangingPunct="1">
              <a:spcBef>
                <a:spcPct val="20000"/>
              </a:spcBef>
              <a:buClr>
                <a:schemeClr val="accent1"/>
              </a:buClr>
              <a:buFont typeface="Arial" panose="020B0604020202020204" pitchFamily="34" charset="0"/>
              <a:buChar char="•"/>
              <a:defRPr sz="2200" kern="1200">
                <a:solidFill>
                  <a:schemeClr val="tx1"/>
                </a:solidFill>
                <a:latin typeface="Calibri" panose="020F0502020204030204" pitchFamily="34" charset="0"/>
                <a:ea typeface="+mn-ea"/>
                <a:cs typeface="+mn-cs"/>
              </a:defRPr>
            </a:lvl1pPr>
            <a:lvl2pPr marL="742950" indent="-285750" algn="l" defTabSz="457200" rtl="0" eaLnBrk="1" latinLnBrk="0" hangingPunct="1">
              <a:spcBef>
                <a:spcPct val="20000"/>
              </a:spcBef>
              <a:buClr>
                <a:schemeClr val="accent2"/>
              </a:buClr>
              <a:buFont typeface="Arial" panose="020B0604020202020204" pitchFamily="34" charset="0"/>
              <a:buChar char="•"/>
              <a:defRPr sz="2000" kern="1200">
                <a:solidFill>
                  <a:schemeClr val="tx1"/>
                </a:solidFill>
                <a:latin typeface="Calibri" panose="020F0502020204030204" pitchFamily="34" charset="0"/>
                <a:ea typeface="+mn-ea"/>
                <a:cs typeface="+mn-cs"/>
              </a:defRPr>
            </a:lvl2pPr>
            <a:lvl3pPr marL="1143000" indent="-228600" algn="l" defTabSz="457200" rtl="0" eaLnBrk="1" latinLnBrk="0" hangingPunct="1">
              <a:spcBef>
                <a:spcPct val="20000"/>
              </a:spcBef>
              <a:buClr>
                <a:srgbClr val="D2CB6C"/>
              </a:buClr>
              <a:buFont typeface="Arial" panose="020B0604020202020204" pitchFamily="34" charset="0"/>
              <a:buChar char="•"/>
              <a:defRPr sz="1800" kern="1200">
                <a:solidFill>
                  <a:schemeClr val="tx1"/>
                </a:solidFill>
                <a:latin typeface="Calibri" panose="020F0502020204030204" pitchFamily="34" charset="0"/>
                <a:ea typeface="+mn-ea"/>
                <a:cs typeface="+mn-cs"/>
              </a:defRPr>
            </a:lvl3pPr>
            <a:lvl4pPr marL="1600200" indent="-228600" algn="l" defTabSz="457200" rtl="0" eaLnBrk="1" latinLnBrk="0" hangingPunct="1">
              <a:spcBef>
                <a:spcPct val="20000"/>
              </a:spcBef>
              <a:buClr>
                <a:srgbClr val="95A39D"/>
              </a:buClr>
              <a:buFont typeface="Arial" panose="020B0604020202020204" pitchFamily="34" charset="0"/>
              <a:buChar char="•"/>
              <a:defRPr sz="1600" kern="1200">
                <a:solidFill>
                  <a:schemeClr val="tx1"/>
                </a:solidFill>
                <a:latin typeface="Calibri" panose="020F0502020204030204" pitchFamily="34" charset="0"/>
                <a:ea typeface="+mn-ea"/>
                <a:cs typeface="+mn-cs"/>
              </a:defRPr>
            </a:lvl4pPr>
            <a:lvl5pPr marL="2057400" indent="-228600" algn="l" defTabSz="457200" rtl="0" eaLnBrk="1" latinLnBrk="0" hangingPunct="1">
              <a:spcBef>
                <a:spcPct val="20000"/>
              </a:spcBef>
              <a:buClr>
                <a:srgbClr val="C89F5D"/>
              </a:buClr>
              <a:buFont typeface="Arial" panose="020B0604020202020204" pitchFamily="34" charset="0"/>
              <a:buChar char="•"/>
              <a:defRPr sz="1400" kern="1200">
                <a:solidFill>
                  <a:schemeClr val="tx1"/>
                </a:solidFill>
                <a:latin typeface="Calibri" panose="020F0502020204030204" pitchFamily="34" charset="0"/>
                <a:ea typeface="+mn-ea"/>
                <a:cs typeface="+mn-cs"/>
              </a:defRPr>
            </a:lvl5pPr>
            <a:lvl6pPr marL="2514600" indent="-228600" algn="l" defTabSz="457200" rtl="0" eaLnBrk="0" fontAlgn="base" latinLnBrk="0" hangingPunct="0">
              <a:spcBef>
                <a:spcPct val="20000"/>
              </a:spcBef>
              <a:spcAft>
                <a:spcPct val="0"/>
              </a:spcAft>
              <a:buClr>
                <a:srgbClr val="C89F5D"/>
              </a:buClr>
              <a:buFont typeface="Arial" panose="020B0604020202020204" pitchFamily="34" charset="0"/>
              <a:buChar char="•"/>
              <a:defRPr sz="1400" kern="1200">
                <a:solidFill>
                  <a:schemeClr val="tx1"/>
                </a:solidFill>
                <a:latin typeface="Calibri" panose="020F0502020204030204" pitchFamily="34" charset="0"/>
                <a:ea typeface="+mn-ea"/>
                <a:cs typeface="+mn-cs"/>
              </a:defRPr>
            </a:lvl6pPr>
            <a:lvl7pPr marL="2971800" indent="-228600" algn="l" defTabSz="457200" rtl="0" eaLnBrk="0" fontAlgn="base" latinLnBrk="0" hangingPunct="0">
              <a:spcBef>
                <a:spcPct val="20000"/>
              </a:spcBef>
              <a:spcAft>
                <a:spcPct val="0"/>
              </a:spcAft>
              <a:buClr>
                <a:srgbClr val="C89F5D"/>
              </a:buClr>
              <a:buFont typeface="Arial" panose="020B0604020202020204" pitchFamily="34" charset="0"/>
              <a:buChar char="•"/>
              <a:defRPr sz="1400" kern="1200">
                <a:solidFill>
                  <a:schemeClr val="tx1"/>
                </a:solidFill>
                <a:latin typeface="Calibri" panose="020F0502020204030204" pitchFamily="34" charset="0"/>
                <a:ea typeface="+mn-ea"/>
                <a:cs typeface="+mn-cs"/>
              </a:defRPr>
            </a:lvl7pPr>
            <a:lvl8pPr marL="3429000" indent="-228600" algn="l" defTabSz="457200" rtl="0" eaLnBrk="0" fontAlgn="base" latinLnBrk="0" hangingPunct="0">
              <a:spcBef>
                <a:spcPct val="20000"/>
              </a:spcBef>
              <a:spcAft>
                <a:spcPct val="0"/>
              </a:spcAft>
              <a:buClr>
                <a:srgbClr val="C89F5D"/>
              </a:buClr>
              <a:buFont typeface="Arial" panose="020B0604020202020204" pitchFamily="34" charset="0"/>
              <a:buChar char="•"/>
              <a:defRPr sz="1400" kern="1200">
                <a:solidFill>
                  <a:schemeClr val="tx1"/>
                </a:solidFill>
                <a:latin typeface="Calibri" panose="020F0502020204030204" pitchFamily="34" charset="0"/>
                <a:ea typeface="+mn-ea"/>
                <a:cs typeface="+mn-cs"/>
              </a:defRPr>
            </a:lvl8pPr>
            <a:lvl9pPr marL="3886200" indent="-228600" algn="l" defTabSz="457200" rtl="0" eaLnBrk="0" fontAlgn="base" latinLnBrk="0" hangingPunct="0">
              <a:spcBef>
                <a:spcPct val="20000"/>
              </a:spcBef>
              <a:spcAft>
                <a:spcPct val="0"/>
              </a:spcAft>
              <a:buClr>
                <a:srgbClr val="C89F5D"/>
              </a:buClr>
              <a:buFont typeface="Arial" panose="020B0604020202020204" pitchFamily="34" charset="0"/>
              <a:buChar char="•"/>
              <a:defRPr sz="1400" kern="1200">
                <a:solidFill>
                  <a:schemeClr val="tx1"/>
                </a:solidFill>
                <a:latin typeface="Calibri" panose="020F0502020204030204" pitchFamily="34" charset="0"/>
                <a:ea typeface="+mn-ea"/>
                <a:cs typeface="+mn-cs"/>
              </a:defRPr>
            </a:lvl9pPr>
          </a:lstStyle>
          <a:p>
            <a:pPr>
              <a:spcBef>
                <a:spcPct val="0"/>
              </a:spcBef>
              <a:buClrTx/>
              <a:buFontTx/>
              <a:buNone/>
            </a:pPr>
            <a:r>
              <a:rPr lang="en-US" altLang="en-US" sz="1400" dirty="0">
                <a:latin typeface="+mn-lt"/>
              </a:rPr>
              <a:t>1</a:t>
            </a:r>
          </a:p>
        </p:txBody>
      </p:sp>
      <p:sp>
        <p:nvSpPr>
          <p:cNvPr id="6" name="Content Placeholder 5"/>
          <p:cNvSpPr>
            <a:spLocks noGrp="1"/>
          </p:cNvSpPr>
          <p:nvPr>
            <p:ph sz="quarter" idx="12"/>
          </p:nvPr>
        </p:nvSpPr>
        <p:spPr>
          <a:xfrm>
            <a:off x="550492" y="6485546"/>
            <a:ext cx="7391400" cy="304800"/>
          </a:xfrm>
        </p:spPr>
        <p:txBody>
          <a:bodyPr/>
          <a:lstStyle/>
          <a:p>
            <a:pPr marL="114300" indent="0" algn="ctr">
              <a:buNone/>
            </a:pPr>
            <a:r>
              <a:rPr lang="en-IN" altLang="en-US" sz="900" dirty="0">
                <a:ea typeface="Verdana" panose="020B0604030504040204" pitchFamily="34" charset="0"/>
                <a:cs typeface="Verdana" panose="020B0604030504040204" pitchFamily="34" charset="0"/>
              </a:rPr>
              <a:t>© 2019 McGraw-Hill Education. All rights reserved. Authorized only for instructor use in the classroom. No reproduction or further distribution permitted without the prior written consent of McGraw-Hill Education.</a:t>
            </a:r>
            <a:endParaRPr lang="en-US" altLang="en-US" sz="90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989184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xmlns="" id="{C68565EB-527D-4F57-B0D1-66E4A6B23D4F}"/>
              </a:ext>
            </a:extLst>
          </p:cNvPr>
          <p:cNvSpPr>
            <a:spLocks noGrp="1" noChangeArrowheads="1"/>
          </p:cNvSpPr>
          <p:nvPr>
            <p:ph type="title"/>
          </p:nvPr>
        </p:nvSpPr>
        <p:spPr/>
        <p:txBody>
          <a:bodyPr/>
          <a:lstStyle/>
          <a:p>
            <a:pPr fontAlgn="auto">
              <a:spcAft>
                <a:spcPts val="0"/>
              </a:spcAft>
              <a:defRPr/>
            </a:pPr>
            <a:r>
              <a:rPr lang="en-US" dirty="0" smtClean="0">
                <a:latin typeface="+mn-lt"/>
                <a:ea typeface="+mj-ea"/>
              </a:rPr>
              <a:t>U</a:t>
            </a:r>
            <a:r>
              <a:rPr lang="en-US" sz="100" dirty="0" smtClean="0">
                <a:latin typeface="+mn-lt"/>
                <a:ea typeface="+mj-ea"/>
              </a:rPr>
              <a:t> </a:t>
            </a:r>
            <a:r>
              <a:rPr lang="en-US" dirty="0" smtClean="0">
                <a:latin typeface="+mn-lt"/>
                <a:ea typeface="+mj-ea"/>
              </a:rPr>
              <a:t>C</a:t>
            </a:r>
            <a:r>
              <a:rPr lang="en-US" sz="100" dirty="0" smtClean="0">
                <a:latin typeface="+mn-lt"/>
                <a:ea typeface="+mj-ea"/>
              </a:rPr>
              <a:t> </a:t>
            </a:r>
            <a:r>
              <a:rPr lang="en-US" dirty="0" smtClean="0">
                <a:latin typeface="+mn-lt"/>
                <a:ea typeface="+mj-ea"/>
              </a:rPr>
              <a:t>C </a:t>
            </a:r>
            <a:r>
              <a:rPr lang="en-US" dirty="0">
                <a:latin typeface="+mn-lt"/>
                <a:ea typeface="+mj-ea"/>
              </a:rPr>
              <a:t>Article 2(A)</a:t>
            </a:r>
          </a:p>
        </p:txBody>
      </p:sp>
      <p:sp>
        <p:nvSpPr>
          <p:cNvPr id="17411" name="Content Placeholder 3">
            <a:extLst>
              <a:ext uri="{FF2B5EF4-FFF2-40B4-BE49-F238E27FC236}">
                <a16:creationId xmlns:a16="http://schemas.microsoft.com/office/drawing/2014/main" xmlns="" id="{99A63CF6-DB22-440E-B518-4AE6B2C74614}"/>
              </a:ext>
            </a:extLst>
          </p:cNvPr>
          <p:cNvSpPr>
            <a:spLocks noGrp="1" noChangeArrowheads="1"/>
          </p:cNvSpPr>
          <p:nvPr>
            <p:ph idx="1"/>
          </p:nvPr>
        </p:nvSpPr>
        <p:spPr>
          <a:xfrm>
            <a:off x="457200" y="1600200"/>
            <a:ext cx="7620000" cy="4648200"/>
          </a:xfrm>
        </p:spPr>
        <p:txBody>
          <a:bodyPr rtlCol="0">
            <a:normAutofit/>
          </a:bodyPr>
          <a:lstStyle/>
          <a:p>
            <a:pPr marL="291600" indent="-291600" fontAlgn="auto">
              <a:lnSpc>
                <a:spcPct val="80000"/>
              </a:lnSpc>
              <a:spcBef>
                <a:spcPts val="1500"/>
              </a:spcBef>
              <a:spcAft>
                <a:spcPts val="0"/>
              </a:spcAft>
              <a:buClr>
                <a:schemeClr val="tx2"/>
              </a:buClr>
              <a:defRPr/>
            </a:pPr>
            <a:r>
              <a:rPr lang="en-US" sz="2800" dirty="0"/>
              <a:t>Applies to contracts for the lease of goods.</a:t>
            </a:r>
          </a:p>
        </p:txBody>
      </p:sp>
      <p:sp>
        <p:nvSpPr>
          <p:cNvPr id="16387" name="Slide Number Placeholder 3">
            <a:extLst>
              <a:ext uri="{FF2B5EF4-FFF2-40B4-BE49-F238E27FC236}">
                <a16:creationId xmlns:a16="http://schemas.microsoft.com/office/drawing/2014/main" xmlns="" id="{C51E5AF0-FE7E-4CA8-BE92-7747812B31C9}"/>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C2BA166-6EA3-44FA-8978-A6AF0363AE3A}" type="slidenum">
              <a:rPr lang="en-US" altLang="en-US" sz="1400">
                <a:latin typeface="+mn-lt"/>
              </a:rPr>
              <a:pPr/>
              <a:t>10</a:t>
            </a:fld>
            <a:endParaRPr lang="en-US" altLang="en-US" sz="1400">
              <a:latin typeface="+mn-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xmlns="" id="{C9ADED74-7B55-444F-8339-FF334D83A51C}"/>
              </a:ext>
            </a:extLst>
          </p:cNvPr>
          <p:cNvSpPr>
            <a:spLocks noGrp="1" noChangeArrowheads="1"/>
          </p:cNvSpPr>
          <p:nvPr>
            <p:ph type="title"/>
          </p:nvPr>
        </p:nvSpPr>
        <p:spPr/>
        <p:txBody>
          <a:bodyPr/>
          <a:lstStyle/>
          <a:p>
            <a:pPr fontAlgn="auto">
              <a:spcAft>
                <a:spcPts val="0"/>
              </a:spcAft>
              <a:defRPr/>
            </a:pPr>
            <a:r>
              <a:rPr lang="en-US" sz="3600" dirty="0" smtClean="0">
                <a:latin typeface="+mn-lt"/>
                <a:ea typeface="+mj-ea"/>
              </a:rPr>
              <a:t>U</a:t>
            </a:r>
            <a:r>
              <a:rPr lang="en-US" sz="100" dirty="0" smtClean="0">
                <a:latin typeface="+mn-lt"/>
                <a:ea typeface="+mj-ea"/>
              </a:rPr>
              <a:t> </a:t>
            </a:r>
            <a:r>
              <a:rPr lang="en-US" sz="3600" dirty="0" smtClean="0">
                <a:latin typeface="+mn-lt"/>
                <a:ea typeface="+mj-ea"/>
              </a:rPr>
              <a:t>C</a:t>
            </a:r>
            <a:r>
              <a:rPr lang="en-US" sz="100" dirty="0" smtClean="0">
                <a:latin typeface="+mn-lt"/>
                <a:ea typeface="+mj-ea"/>
              </a:rPr>
              <a:t> </a:t>
            </a:r>
            <a:r>
              <a:rPr lang="en-US" sz="3600" dirty="0" smtClean="0">
                <a:latin typeface="+mn-lt"/>
                <a:ea typeface="+mj-ea"/>
              </a:rPr>
              <a:t>C </a:t>
            </a:r>
            <a:r>
              <a:rPr lang="en-US" sz="3600" dirty="0">
                <a:latin typeface="+mn-lt"/>
                <a:ea typeface="+mj-ea"/>
              </a:rPr>
              <a:t>Article 2(A) Terminology</a:t>
            </a:r>
          </a:p>
        </p:txBody>
      </p:sp>
      <p:sp>
        <p:nvSpPr>
          <p:cNvPr id="19459" name="Content Placeholder 3">
            <a:extLst>
              <a:ext uri="{FF2B5EF4-FFF2-40B4-BE49-F238E27FC236}">
                <a16:creationId xmlns:a16="http://schemas.microsoft.com/office/drawing/2014/main" xmlns="" id="{EFC34D16-B0D2-4411-851D-0FEA6B3FBCAC}"/>
              </a:ext>
            </a:extLst>
          </p:cNvPr>
          <p:cNvSpPr>
            <a:spLocks noGrp="1" noChangeArrowheads="1"/>
          </p:cNvSpPr>
          <p:nvPr>
            <p:ph idx="1"/>
          </p:nvPr>
        </p:nvSpPr>
        <p:spPr>
          <a:xfrm>
            <a:off x="457200" y="1585119"/>
            <a:ext cx="7620000" cy="4800600"/>
          </a:xfrm>
        </p:spPr>
        <p:txBody>
          <a:bodyPr rtlCol="0">
            <a:normAutofit/>
          </a:bodyPr>
          <a:lstStyle/>
          <a:p>
            <a:pPr marL="291600" indent="-291600" fontAlgn="auto">
              <a:lnSpc>
                <a:spcPct val="90000"/>
              </a:lnSpc>
              <a:spcBef>
                <a:spcPts val="1500"/>
              </a:spcBef>
              <a:spcAft>
                <a:spcPts val="0"/>
              </a:spcAft>
              <a:buClr>
                <a:schemeClr val="tx2"/>
              </a:buClr>
              <a:defRPr/>
            </a:pPr>
            <a:r>
              <a:rPr lang="en-US" sz="2800" dirty="0"/>
              <a:t>Lease: Transfer of right to possession and use of goods for a term, in return for consideration.</a:t>
            </a:r>
          </a:p>
          <a:p>
            <a:pPr marL="291600" indent="-291600" fontAlgn="auto">
              <a:lnSpc>
                <a:spcPct val="90000"/>
              </a:lnSpc>
              <a:spcBef>
                <a:spcPts val="1500"/>
              </a:spcBef>
              <a:spcAft>
                <a:spcPts val="0"/>
              </a:spcAft>
              <a:buClr>
                <a:schemeClr val="tx2"/>
              </a:buClr>
              <a:defRPr/>
            </a:pPr>
            <a:r>
              <a:rPr lang="en-US" sz="2800" dirty="0"/>
              <a:t>Lessor: Person who transfers right to possession and use of goods under lease.</a:t>
            </a:r>
          </a:p>
          <a:p>
            <a:pPr marL="291600" indent="-291600" fontAlgn="auto">
              <a:lnSpc>
                <a:spcPct val="90000"/>
              </a:lnSpc>
              <a:spcBef>
                <a:spcPts val="1500"/>
              </a:spcBef>
              <a:spcAft>
                <a:spcPts val="0"/>
              </a:spcAft>
              <a:buClr>
                <a:schemeClr val="tx2"/>
              </a:buClr>
              <a:defRPr/>
            </a:pPr>
            <a:r>
              <a:rPr lang="en-US" sz="2800" dirty="0"/>
              <a:t>Lessee: Person who acquires right to possession and use of goods under lease.</a:t>
            </a:r>
          </a:p>
        </p:txBody>
      </p:sp>
      <p:sp>
        <p:nvSpPr>
          <p:cNvPr id="18435" name="Slide Number Placeholder 3">
            <a:extLst>
              <a:ext uri="{FF2B5EF4-FFF2-40B4-BE49-F238E27FC236}">
                <a16:creationId xmlns:a16="http://schemas.microsoft.com/office/drawing/2014/main" xmlns="" id="{BC2DA5FE-924C-4B0D-B913-03931C5E385B}"/>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D44E515-255F-481D-982D-6254B960BF30}" type="slidenum">
              <a:rPr lang="en-US" altLang="en-US" sz="1400">
                <a:latin typeface="+mn-lt"/>
              </a:rPr>
              <a:pPr/>
              <a:t>11</a:t>
            </a:fld>
            <a:endParaRPr lang="en-US" altLang="en-US" sz="1400">
              <a:latin typeface="+mn-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xmlns="" id="{28046F22-6D69-499C-99E2-60F753A28F2B}"/>
              </a:ext>
            </a:extLst>
          </p:cNvPr>
          <p:cNvSpPr>
            <a:spLocks noGrp="1" noChangeArrowheads="1"/>
          </p:cNvSpPr>
          <p:nvPr>
            <p:ph type="title"/>
          </p:nvPr>
        </p:nvSpPr>
        <p:spPr/>
        <p:txBody>
          <a:bodyPr/>
          <a:lstStyle/>
          <a:p>
            <a:pPr fontAlgn="auto">
              <a:spcAft>
                <a:spcPts val="0"/>
              </a:spcAft>
              <a:defRPr/>
            </a:pPr>
            <a:r>
              <a:rPr lang="en-US" sz="2800" dirty="0">
                <a:latin typeface="+mn-lt"/>
                <a:ea typeface="+mj-ea"/>
              </a:rPr>
              <a:t>How Sales and Lease Contracts Are Formed Under The </a:t>
            </a:r>
            <a:r>
              <a:rPr lang="en-US" sz="2800" dirty="0" smtClean="0">
                <a:latin typeface="+mn-lt"/>
                <a:ea typeface="+mj-ea"/>
              </a:rPr>
              <a:t>U</a:t>
            </a:r>
            <a:r>
              <a:rPr lang="en-US" sz="100" dirty="0" smtClean="0">
                <a:latin typeface="+mn-lt"/>
                <a:ea typeface="+mj-ea"/>
              </a:rPr>
              <a:t> </a:t>
            </a:r>
            <a:r>
              <a:rPr lang="en-US" sz="2800" dirty="0" smtClean="0">
                <a:latin typeface="+mn-lt"/>
                <a:ea typeface="+mj-ea"/>
              </a:rPr>
              <a:t>C</a:t>
            </a:r>
            <a:r>
              <a:rPr lang="en-US" sz="100" dirty="0" smtClean="0">
                <a:latin typeface="+mn-lt"/>
                <a:ea typeface="+mj-ea"/>
              </a:rPr>
              <a:t> </a:t>
            </a:r>
            <a:r>
              <a:rPr lang="en-US" sz="2800" dirty="0" smtClean="0">
                <a:latin typeface="+mn-lt"/>
                <a:ea typeface="+mj-ea"/>
              </a:rPr>
              <a:t>C</a:t>
            </a:r>
            <a:endParaRPr lang="en-US" sz="2800" dirty="0">
              <a:latin typeface="+mn-lt"/>
              <a:ea typeface="+mj-ea"/>
            </a:endParaRPr>
          </a:p>
        </p:txBody>
      </p:sp>
      <p:sp>
        <p:nvSpPr>
          <p:cNvPr id="21507" name="Content Placeholder 3">
            <a:extLst>
              <a:ext uri="{FF2B5EF4-FFF2-40B4-BE49-F238E27FC236}">
                <a16:creationId xmlns:a16="http://schemas.microsoft.com/office/drawing/2014/main" xmlns="" id="{9E145DFD-DC87-446B-ADD2-E0C3FE4D01B4}"/>
              </a:ext>
            </a:extLst>
          </p:cNvPr>
          <p:cNvSpPr>
            <a:spLocks noGrp="1" noChangeArrowheads="1"/>
          </p:cNvSpPr>
          <p:nvPr>
            <p:ph sz="half" idx="1"/>
          </p:nvPr>
        </p:nvSpPr>
        <p:spPr>
          <a:xfrm>
            <a:off x="457200" y="1536192"/>
            <a:ext cx="7848600" cy="3264408"/>
          </a:xfrm>
        </p:spPr>
        <p:txBody>
          <a:bodyPr>
            <a:noAutofit/>
          </a:bodyPr>
          <a:lstStyle/>
          <a:p>
            <a:pPr marL="0" indent="0">
              <a:spcBef>
                <a:spcPts val="1500"/>
              </a:spcBef>
              <a:buClr>
                <a:schemeClr val="tx2"/>
              </a:buClr>
              <a:buNone/>
            </a:pPr>
            <a:r>
              <a:rPr lang="en-US" altLang="en-US" sz="2200" dirty="0"/>
              <a:t>Formation in General: </a:t>
            </a:r>
            <a:r>
              <a:rPr lang="en-US" altLang="en-US" sz="2200" dirty="0" smtClean="0"/>
              <a:t>U</a:t>
            </a:r>
            <a:r>
              <a:rPr lang="en-US" altLang="en-US" sz="100" dirty="0" smtClean="0"/>
              <a:t> </a:t>
            </a:r>
            <a:r>
              <a:rPr lang="en-US" altLang="en-US" sz="2200" dirty="0" smtClean="0"/>
              <a:t>C</a:t>
            </a:r>
            <a:r>
              <a:rPr lang="en-US" altLang="en-US" sz="100" dirty="0" smtClean="0"/>
              <a:t> </a:t>
            </a:r>
            <a:r>
              <a:rPr lang="en-US" altLang="en-US" sz="2200" dirty="0" smtClean="0"/>
              <a:t>C </a:t>
            </a:r>
            <a:r>
              <a:rPr lang="en-US" altLang="en-US" sz="2200" dirty="0"/>
              <a:t>more lenient than common law regarding contract formation; courts evaluate intent of parties to sales or lease contract.</a:t>
            </a:r>
          </a:p>
          <a:p>
            <a:pPr marL="0" indent="0">
              <a:spcBef>
                <a:spcPts val="1500"/>
              </a:spcBef>
              <a:buClr>
                <a:schemeClr val="tx2"/>
              </a:buClr>
              <a:buNone/>
            </a:pPr>
            <a:r>
              <a:rPr lang="en-US" altLang="en-US" sz="2200" dirty="0"/>
              <a:t>Offer and Acceptance</a:t>
            </a:r>
          </a:p>
          <a:p>
            <a:pPr marL="291600" lvl="1" indent="-291600">
              <a:lnSpc>
                <a:spcPct val="80000"/>
              </a:lnSpc>
              <a:spcBef>
                <a:spcPts val="1500"/>
              </a:spcBef>
              <a:buClr>
                <a:schemeClr val="tx2"/>
              </a:buClr>
              <a:defRPr/>
            </a:pPr>
            <a:r>
              <a:rPr lang="en-US" altLang="en-US" sz="2200" dirty="0"/>
              <a:t>Offers valid even if terms left open.</a:t>
            </a:r>
          </a:p>
          <a:p>
            <a:pPr marL="291600" lvl="1" indent="-291600">
              <a:lnSpc>
                <a:spcPct val="80000"/>
              </a:lnSpc>
              <a:spcBef>
                <a:spcPts val="1500"/>
              </a:spcBef>
              <a:buClr>
                <a:schemeClr val="tx2"/>
              </a:buClr>
              <a:defRPr/>
            </a:pPr>
            <a:r>
              <a:rPr lang="en-US" altLang="en-US" sz="2200" dirty="0"/>
              <a:t>“Mirror-image” rule does not apply.</a:t>
            </a:r>
          </a:p>
          <a:p>
            <a:pPr marL="291600" lvl="1" indent="-291600">
              <a:lnSpc>
                <a:spcPct val="80000"/>
              </a:lnSpc>
              <a:spcBef>
                <a:spcPts val="1500"/>
              </a:spcBef>
              <a:buClr>
                <a:schemeClr val="tx2"/>
              </a:buClr>
              <a:defRPr/>
            </a:pPr>
            <a:r>
              <a:rPr lang="en-US" altLang="en-US" sz="2200" dirty="0"/>
              <a:t>Courts evaluate each case individually to determine whether additional terms allowed.</a:t>
            </a:r>
          </a:p>
        </p:txBody>
      </p:sp>
      <p:sp>
        <p:nvSpPr>
          <p:cNvPr id="2" name="Content Placeholder 1"/>
          <p:cNvSpPr>
            <a:spLocks noGrp="1"/>
          </p:cNvSpPr>
          <p:nvPr>
            <p:ph sz="half" idx="2"/>
          </p:nvPr>
        </p:nvSpPr>
        <p:spPr>
          <a:xfrm>
            <a:off x="457200" y="4922520"/>
            <a:ext cx="7620000" cy="1097280"/>
          </a:xfrm>
        </p:spPr>
        <p:txBody>
          <a:bodyPr>
            <a:normAutofit/>
          </a:bodyPr>
          <a:lstStyle/>
          <a:p>
            <a:pPr marL="114300" indent="0">
              <a:buNone/>
            </a:pPr>
            <a:r>
              <a:rPr lang="en-US" altLang="en-US" sz="2200" dirty="0"/>
              <a:t>Consideration: Mutual consideration required upon forming agreement. When sales/lease contracts modified, modifications need not be supported by additional consideration.</a:t>
            </a:r>
          </a:p>
        </p:txBody>
      </p:sp>
      <p:sp>
        <p:nvSpPr>
          <p:cNvPr id="20483" name="Slide Number Placeholder 3">
            <a:extLst>
              <a:ext uri="{FF2B5EF4-FFF2-40B4-BE49-F238E27FC236}">
                <a16:creationId xmlns:a16="http://schemas.microsoft.com/office/drawing/2014/main" xmlns="" id="{08E73538-C97A-4BEE-B5ED-EAEA752520FF}"/>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B85F7E4-47B1-422B-A936-AC56CD8D8EBE}" type="slidenum">
              <a:rPr lang="en-US" altLang="en-US" sz="1400">
                <a:latin typeface="+mn-lt"/>
              </a:rPr>
              <a:pPr/>
              <a:t>12</a:t>
            </a:fld>
            <a:endParaRPr lang="en-US" altLang="en-US" sz="1400">
              <a:latin typeface="+mn-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6">
            <a:extLst>
              <a:ext uri="{FF2B5EF4-FFF2-40B4-BE49-F238E27FC236}">
                <a16:creationId xmlns:a16="http://schemas.microsoft.com/office/drawing/2014/main" xmlns="" id="{70EAD314-03B6-470E-AB26-B7003C407E05}"/>
              </a:ext>
            </a:extLst>
          </p:cNvPr>
          <p:cNvSpPr>
            <a:spLocks noGrp="1" noChangeArrowheads="1"/>
          </p:cNvSpPr>
          <p:nvPr>
            <p:ph type="title"/>
          </p:nvPr>
        </p:nvSpPr>
        <p:spPr/>
        <p:txBody>
          <a:bodyPr/>
          <a:lstStyle/>
          <a:p>
            <a:pPr fontAlgn="auto">
              <a:spcAft>
                <a:spcPts val="0"/>
              </a:spcAft>
              <a:defRPr/>
            </a:pPr>
            <a:r>
              <a:rPr lang="en-US" sz="3800" dirty="0">
                <a:latin typeface="+mn-lt"/>
                <a:ea typeface="+mj-ea"/>
              </a:rPr>
              <a:t>The </a:t>
            </a:r>
            <a:r>
              <a:rPr lang="en-US" sz="3800" dirty="0" smtClean="0">
                <a:latin typeface="+mn-lt"/>
                <a:ea typeface="+mj-ea"/>
              </a:rPr>
              <a:t>U</a:t>
            </a:r>
            <a:r>
              <a:rPr lang="en-US" sz="100" dirty="0" smtClean="0">
                <a:latin typeface="+mn-lt"/>
                <a:ea typeface="+mj-ea"/>
              </a:rPr>
              <a:t> </a:t>
            </a:r>
            <a:r>
              <a:rPr lang="en-US" sz="3800" dirty="0" smtClean="0">
                <a:latin typeface="+mn-lt"/>
                <a:ea typeface="+mj-ea"/>
              </a:rPr>
              <a:t>C</a:t>
            </a:r>
            <a:r>
              <a:rPr lang="en-US" sz="100" dirty="0" smtClean="0">
                <a:latin typeface="+mn-lt"/>
                <a:ea typeface="+mj-ea"/>
              </a:rPr>
              <a:t> </a:t>
            </a:r>
            <a:r>
              <a:rPr lang="en-US" sz="3800" dirty="0" smtClean="0">
                <a:latin typeface="+mn-lt"/>
                <a:ea typeface="+mj-ea"/>
              </a:rPr>
              <a:t>C </a:t>
            </a:r>
            <a:r>
              <a:rPr lang="en-US" sz="3800" dirty="0">
                <a:latin typeface="+mn-lt"/>
                <a:ea typeface="+mj-ea"/>
              </a:rPr>
              <a:t>and Open Terms</a:t>
            </a:r>
          </a:p>
        </p:txBody>
      </p:sp>
      <p:sp>
        <p:nvSpPr>
          <p:cNvPr id="22530" name="Content Placeholder 7">
            <a:extLst>
              <a:ext uri="{FF2B5EF4-FFF2-40B4-BE49-F238E27FC236}">
                <a16:creationId xmlns:a16="http://schemas.microsoft.com/office/drawing/2014/main" xmlns="" id="{12FEA2F2-96D0-426F-8E55-04210AB390CF}"/>
              </a:ext>
            </a:extLst>
          </p:cNvPr>
          <p:cNvSpPr>
            <a:spLocks noGrp="1" noChangeArrowheads="1"/>
          </p:cNvSpPr>
          <p:nvPr>
            <p:ph idx="1"/>
          </p:nvPr>
        </p:nvSpPr>
        <p:spPr/>
        <p:txBody>
          <a:bodyPr>
            <a:normAutofit/>
          </a:bodyPr>
          <a:lstStyle/>
          <a:p>
            <a:pPr marL="0">
              <a:lnSpc>
                <a:spcPct val="80000"/>
              </a:lnSpc>
              <a:buFont typeface="Wingdings" panose="05000000000000000000" pitchFamily="2" charset="2"/>
              <a:buNone/>
            </a:pPr>
            <a:r>
              <a:rPr lang="en-US" altLang="en-US" sz="2400" dirty="0" smtClean="0"/>
              <a:t>Term </a:t>
            </a:r>
            <a:r>
              <a:rPr lang="en-US" altLang="en-US" sz="2400" dirty="0"/>
              <a:t>Left Open, and Interpretation Under </a:t>
            </a:r>
            <a:r>
              <a:rPr lang="en-US" altLang="en-US" sz="2400" dirty="0" smtClean="0"/>
              <a:t>U</a:t>
            </a:r>
            <a:r>
              <a:rPr lang="en-US" altLang="en-US" sz="100" dirty="0" smtClean="0"/>
              <a:t> </a:t>
            </a:r>
            <a:r>
              <a:rPr lang="en-US" altLang="en-US" sz="2400" dirty="0" smtClean="0"/>
              <a:t>C</a:t>
            </a:r>
            <a:r>
              <a:rPr lang="en-US" altLang="en-US" sz="100" dirty="0" smtClean="0"/>
              <a:t> </a:t>
            </a:r>
            <a:r>
              <a:rPr lang="en-US" altLang="en-US" sz="2400" dirty="0"/>
              <a:t>C</a:t>
            </a:r>
            <a:endParaRPr lang="en-US" altLang="en-US" sz="100" dirty="0">
              <a:solidFill>
                <a:schemeClr val="bg1"/>
              </a:solidFill>
            </a:endParaRPr>
          </a:p>
          <a:p>
            <a:pPr marL="291600" indent="-291600">
              <a:lnSpc>
                <a:spcPct val="90000"/>
              </a:lnSpc>
              <a:spcBef>
                <a:spcPts val="1500"/>
              </a:spcBef>
              <a:buClr>
                <a:schemeClr val="tx2"/>
              </a:buClr>
              <a:defRPr/>
            </a:pPr>
            <a:r>
              <a:rPr lang="en-US" altLang="en-US" sz="2400" dirty="0"/>
              <a:t>Price: “Reasonable Price” at time of delivery.</a:t>
            </a:r>
          </a:p>
          <a:p>
            <a:pPr marL="291600" indent="-291600">
              <a:lnSpc>
                <a:spcPct val="90000"/>
              </a:lnSpc>
              <a:spcBef>
                <a:spcPts val="1500"/>
              </a:spcBef>
              <a:buClr>
                <a:schemeClr val="tx2"/>
              </a:buClr>
              <a:defRPr/>
            </a:pPr>
            <a:r>
              <a:rPr lang="en-US" altLang="en-US" sz="2400" dirty="0"/>
              <a:t>Payment: When buyer receives goods.</a:t>
            </a:r>
          </a:p>
          <a:p>
            <a:pPr marL="291600" indent="-291600">
              <a:lnSpc>
                <a:spcPct val="90000"/>
              </a:lnSpc>
              <a:spcBef>
                <a:spcPts val="1500"/>
              </a:spcBef>
              <a:buClr>
                <a:schemeClr val="tx2"/>
              </a:buClr>
              <a:defRPr/>
            </a:pPr>
            <a:r>
              <a:rPr lang="en-US" altLang="en-US" sz="2400" dirty="0"/>
              <a:t>Delivery: Seller’s place of business.</a:t>
            </a:r>
          </a:p>
          <a:p>
            <a:pPr marL="291600" indent="-291600">
              <a:lnSpc>
                <a:spcPct val="90000"/>
              </a:lnSpc>
              <a:spcBef>
                <a:spcPts val="1500"/>
              </a:spcBef>
              <a:buClr>
                <a:schemeClr val="tx2"/>
              </a:buClr>
              <a:defRPr/>
            </a:pPr>
            <a:r>
              <a:rPr lang="en-US" altLang="en-US" sz="2400" dirty="0"/>
              <a:t>Time for Performance: “Reasonable” time.</a:t>
            </a:r>
          </a:p>
          <a:p>
            <a:pPr marL="291600" indent="-291600">
              <a:lnSpc>
                <a:spcPct val="90000"/>
              </a:lnSpc>
              <a:spcBef>
                <a:spcPts val="1500"/>
              </a:spcBef>
              <a:buClr>
                <a:schemeClr val="tx2"/>
              </a:buClr>
              <a:defRPr/>
            </a:pPr>
            <a:r>
              <a:rPr lang="en-US" altLang="en-US" sz="2400" dirty="0"/>
              <a:t>Duration of Contract: “Reasonable” period of time, with termination allowed in good faith, and upon notice.</a:t>
            </a:r>
          </a:p>
          <a:p>
            <a:pPr marL="291600" indent="-291600">
              <a:lnSpc>
                <a:spcPct val="90000"/>
              </a:lnSpc>
              <a:spcBef>
                <a:spcPts val="1500"/>
              </a:spcBef>
              <a:buClr>
                <a:schemeClr val="tx2"/>
              </a:buClr>
              <a:defRPr/>
            </a:pPr>
            <a:r>
              <a:rPr lang="en-US" altLang="en-US" sz="2400" dirty="0"/>
              <a:t>Quantity:  Contract fails for lack of definiteness.</a:t>
            </a:r>
          </a:p>
        </p:txBody>
      </p:sp>
      <p:sp>
        <p:nvSpPr>
          <p:cNvPr id="22531" name="Slide Number Placeholder 8">
            <a:extLst>
              <a:ext uri="{FF2B5EF4-FFF2-40B4-BE49-F238E27FC236}">
                <a16:creationId xmlns:a16="http://schemas.microsoft.com/office/drawing/2014/main" xmlns="" id="{D08AB72A-4021-490A-8B7C-F0121708A377}"/>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87959B3-3D92-4835-B54F-5772C8B76197}" type="slidenum">
              <a:rPr lang="en-US" altLang="en-US" sz="1400">
                <a:latin typeface="+mn-lt"/>
              </a:rPr>
              <a:pPr/>
              <a:t>13</a:t>
            </a:fld>
            <a:endParaRPr lang="en-US" altLang="en-US" sz="1400">
              <a:latin typeface="+mn-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xmlns="" id="{FEED313B-FB76-4AF2-A5FF-4D8D981FD94A}"/>
              </a:ext>
            </a:extLst>
          </p:cNvPr>
          <p:cNvSpPr>
            <a:spLocks noGrp="1" noChangeArrowheads="1"/>
          </p:cNvSpPr>
          <p:nvPr>
            <p:ph type="title"/>
          </p:nvPr>
        </p:nvSpPr>
        <p:spPr/>
        <p:txBody>
          <a:bodyPr/>
          <a:lstStyle/>
          <a:p>
            <a:pPr fontAlgn="auto">
              <a:spcAft>
                <a:spcPts val="0"/>
              </a:spcAft>
              <a:defRPr/>
            </a:pPr>
            <a:r>
              <a:rPr lang="en-US" dirty="0" smtClean="0">
                <a:latin typeface="+mn-lt"/>
                <a:ea typeface="+mj-ea"/>
              </a:rPr>
              <a:t>U</a:t>
            </a:r>
            <a:r>
              <a:rPr lang="en-US" sz="100" dirty="0" smtClean="0">
                <a:latin typeface="+mn-lt"/>
                <a:ea typeface="+mj-ea"/>
              </a:rPr>
              <a:t> </a:t>
            </a:r>
            <a:r>
              <a:rPr lang="en-US" dirty="0" smtClean="0">
                <a:latin typeface="+mn-lt"/>
                <a:ea typeface="+mj-ea"/>
              </a:rPr>
              <a:t>C</a:t>
            </a:r>
            <a:r>
              <a:rPr lang="en-US" sz="100" dirty="0" smtClean="0">
                <a:latin typeface="+mn-lt"/>
                <a:ea typeface="+mj-ea"/>
              </a:rPr>
              <a:t> </a:t>
            </a:r>
            <a:r>
              <a:rPr lang="en-US" dirty="0" smtClean="0">
                <a:latin typeface="+mn-lt"/>
                <a:ea typeface="+mj-ea"/>
              </a:rPr>
              <a:t>C </a:t>
            </a:r>
            <a:r>
              <a:rPr lang="en-US" dirty="0">
                <a:latin typeface="+mn-lt"/>
                <a:ea typeface="+mj-ea"/>
              </a:rPr>
              <a:t>Statute of Frauds</a:t>
            </a:r>
          </a:p>
        </p:txBody>
      </p:sp>
      <p:sp>
        <p:nvSpPr>
          <p:cNvPr id="25603" name="Content Placeholder 3">
            <a:extLst>
              <a:ext uri="{FF2B5EF4-FFF2-40B4-BE49-F238E27FC236}">
                <a16:creationId xmlns:a16="http://schemas.microsoft.com/office/drawing/2014/main" xmlns="" id="{AC026216-74E0-4DC5-8F58-9FBC48A06B30}"/>
              </a:ext>
            </a:extLst>
          </p:cNvPr>
          <p:cNvSpPr>
            <a:spLocks noGrp="1" noChangeArrowheads="1"/>
          </p:cNvSpPr>
          <p:nvPr>
            <p:ph idx="1"/>
          </p:nvPr>
        </p:nvSpPr>
        <p:spPr/>
        <p:txBody>
          <a:bodyPr rtlCol="0">
            <a:normAutofit/>
          </a:bodyPr>
          <a:lstStyle/>
          <a:p>
            <a:pPr marL="291600" indent="-291600" fontAlgn="auto">
              <a:spcBef>
                <a:spcPts val="1000"/>
              </a:spcBef>
              <a:spcAft>
                <a:spcPts val="0"/>
              </a:spcAft>
              <a:buClr>
                <a:schemeClr val="tx2"/>
              </a:buClr>
              <a:defRPr/>
            </a:pPr>
            <a:r>
              <a:rPr lang="en-US" sz="2800" dirty="0"/>
              <a:t>General Rule: Contracts for sale of goods must be in writing if goods valued at $500 or more; lease contracts that require payments of $1,000 or more must also be in writing.</a:t>
            </a:r>
          </a:p>
        </p:txBody>
      </p:sp>
      <p:sp>
        <p:nvSpPr>
          <p:cNvPr id="24579" name="Slide Number Placeholder 3">
            <a:extLst>
              <a:ext uri="{FF2B5EF4-FFF2-40B4-BE49-F238E27FC236}">
                <a16:creationId xmlns:a16="http://schemas.microsoft.com/office/drawing/2014/main" xmlns="" id="{01B75DE7-B87A-4DB2-A1C5-109B40E45A06}"/>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A093AC6-974F-4D15-8954-DF28D94E068C}" type="slidenum">
              <a:rPr lang="en-US" altLang="en-US" sz="1400">
                <a:latin typeface="+mn-lt"/>
              </a:rPr>
              <a:pPr/>
              <a:t>14</a:t>
            </a:fld>
            <a:endParaRPr lang="en-US" altLang="en-US" sz="1400">
              <a:latin typeface="+mn-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Title 4">
            <a:extLst>
              <a:ext uri="{FF2B5EF4-FFF2-40B4-BE49-F238E27FC236}">
                <a16:creationId xmlns:a16="http://schemas.microsoft.com/office/drawing/2014/main" xmlns="" id="{23E79B8C-CAB1-4131-985F-16B432337A6D}"/>
              </a:ext>
            </a:extLst>
          </p:cNvPr>
          <p:cNvSpPr>
            <a:spLocks noGrp="1" noChangeArrowheads="1"/>
          </p:cNvSpPr>
          <p:nvPr>
            <p:ph type="title"/>
          </p:nvPr>
        </p:nvSpPr>
        <p:spPr/>
        <p:txBody>
          <a:bodyPr/>
          <a:lstStyle/>
          <a:p>
            <a:pPr fontAlgn="auto">
              <a:spcAft>
                <a:spcPts val="0"/>
              </a:spcAft>
              <a:defRPr/>
            </a:pPr>
            <a:r>
              <a:rPr lang="en-US" sz="4000" dirty="0">
                <a:latin typeface="+mn-lt"/>
                <a:ea typeface="+mj-ea"/>
              </a:rPr>
              <a:t>Unconscionability</a:t>
            </a:r>
          </a:p>
        </p:txBody>
      </p:sp>
      <p:sp>
        <p:nvSpPr>
          <p:cNvPr id="27650" name="Content Placeholder 3">
            <a:extLst>
              <a:ext uri="{FF2B5EF4-FFF2-40B4-BE49-F238E27FC236}">
                <a16:creationId xmlns:a16="http://schemas.microsoft.com/office/drawing/2014/main" xmlns="" id="{C883C860-9374-43B0-BEF3-30D29EFA7D17}"/>
              </a:ext>
            </a:extLst>
          </p:cNvPr>
          <p:cNvSpPr>
            <a:spLocks noGrp="1" noChangeArrowheads="1"/>
          </p:cNvSpPr>
          <p:nvPr>
            <p:ph idx="1"/>
          </p:nvPr>
        </p:nvSpPr>
        <p:spPr/>
        <p:txBody>
          <a:bodyPr>
            <a:normAutofit/>
          </a:bodyPr>
          <a:lstStyle/>
          <a:p>
            <a:pPr marL="291600" indent="-291600">
              <a:spcBef>
                <a:spcPts val="1000"/>
              </a:spcBef>
              <a:buClr>
                <a:schemeClr val="tx2"/>
              </a:buClr>
              <a:defRPr/>
            </a:pPr>
            <a:r>
              <a:rPr lang="en-US" altLang="en-US" sz="2800" dirty="0"/>
              <a:t>A contract for the sale or lease of goods that is so unfair or “one sided” that a court refuses to enforce it is considered to be “unconscionable.” </a:t>
            </a:r>
          </a:p>
        </p:txBody>
      </p:sp>
      <p:sp>
        <p:nvSpPr>
          <p:cNvPr id="26627" name="Slide Number Placeholder 3">
            <a:extLst>
              <a:ext uri="{FF2B5EF4-FFF2-40B4-BE49-F238E27FC236}">
                <a16:creationId xmlns:a16="http://schemas.microsoft.com/office/drawing/2014/main" xmlns="" id="{3FE26596-8C83-40A1-903F-64955DF0C441}"/>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D8FBDB2-41F7-4982-8F29-4A6D978A02D5}" type="slidenum">
              <a:rPr lang="en-US" altLang="en-US" sz="1400">
                <a:latin typeface="+mn-lt"/>
              </a:rPr>
              <a:pPr/>
              <a:t>15</a:t>
            </a:fld>
            <a:endParaRPr lang="en-US" altLang="en-US" sz="1400">
              <a:latin typeface="+mn-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xmlns="" id="{B38F265B-BA65-449D-8D82-D732C3C172D9}"/>
              </a:ext>
            </a:extLst>
          </p:cNvPr>
          <p:cNvSpPr>
            <a:spLocks noGrp="1" noChangeArrowheads="1"/>
          </p:cNvSpPr>
          <p:nvPr>
            <p:ph type="title"/>
          </p:nvPr>
        </p:nvSpPr>
        <p:spPr/>
        <p:txBody>
          <a:bodyPr/>
          <a:lstStyle/>
          <a:p>
            <a:pPr fontAlgn="auto">
              <a:spcAft>
                <a:spcPts val="0"/>
              </a:spcAft>
              <a:defRPr/>
            </a:pPr>
            <a:r>
              <a:rPr lang="en-US" dirty="0">
                <a:latin typeface="+mn-lt"/>
                <a:ea typeface="+mj-ea"/>
              </a:rPr>
              <a:t>Categories of Title</a:t>
            </a:r>
          </a:p>
        </p:txBody>
      </p:sp>
      <p:sp>
        <p:nvSpPr>
          <p:cNvPr id="29699" name="Content Placeholder 3">
            <a:extLst>
              <a:ext uri="{FF2B5EF4-FFF2-40B4-BE49-F238E27FC236}">
                <a16:creationId xmlns:a16="http://schemas.microsoft.com/office/drawing/2014/main" xmlns="" id="{06BFA1D0-C24D-4CAF-99C6-A499604FADF6}"/>
              </a:ext>
            </a:extLst>
          </p:cNvPr>
          <p:cNvSpPr>
            <a:spLocks noGrp="1" noChangeArrowheads="1"/>
          </p:cNvSpPr>
          <p:nvPr>
            <p:ph sz="half" idx="1"/>
          </p:nvPr>
        </p:nvSpPr>
        <p:spPr>
          <a:xfrm>
            <a:off x="457200" y="1536192"/>
            <a:ext cx="7772400" cy="1740408"/>
          </a:xfrm>
        </p:spPr>
        <p:txBody>
          <a:bodyPr>
            <a:normAutofit lnSpcReduction="10000"/>
          </a:bodyPr>
          <a:lstStyle/>
          <a:p>
            <a:pPr marL="0" indent="0">
              <a:lnSpc>
                <a:spcPct val="90000"/>
              </a:lnSpc>
              <a:buClr>
                <a:schemeClr val="tx2"/>
              </a:buClr>
              <a:buNone/>
            </a:pPr>
            <a:r>
              <a:rPr lang="en-US" altLang="en-US" sz="2800" dirty="0"/>
              <a:t>Good Title: Acquired from someone who already owns the goods “free and clear.”</a:t>
            </a:r>
          </a:p>
          <a:p>
            <a:pPr marL="0" indent="0">
              <a:lnSpc>
                <a:spcPct val="90000"/>
              </a:lnSpc>
              <a:buClr>
                <a:schemeClr val="tx2"/>
              </a:buClr>
              <a:buNone/>
            </a:pPr>
            <a:r>
              <a:rPr lang="en-US" altLang="en-US" sz="2800" dirty="0"/>
              <a:t>Void Title: Not true title.</a:t>
            </a:r>
          </a:p>
          <a:p>
            <a:pPr marL="291600" lvl="1" indent="-291600">
              <a:lnSpc>
                <a:spcPct val="90000"/>
              </a:lnSpc>
              <a:spcBef>
                <a:spcPts val="1000"/>
              </a:spcBef>
              <a:buClr>
                <a:schemeClr val="tx2"/>
              </a:buClr>
              <a:defRPr/>
            </a:pPr>
            <a:r>
              <a:rPr lang="en-US" altLang="en-US" sz="2800" dirty="0"/>
              <a:t>Example: Purchase of stolen goods.</a:t>
            </a:r>
          </a:p>
        </p:txBody>
      </p:sp>
      <p:sp>
        <p:nvSpPr>
          <p:cNvPr id="2" name="Content Placeholder 1"/>
          <p:cNvSpPr>
            <a:spLocks noGrp="1"/>
          </p:cNvSpPr>
          <p:nvPr>
            <p:ph sz="half" idx="2"/>
          </p:nvPr>
        </p:nvSpPr>
        <p:spPr>
          <a:xfrm>
            <a:off x="457200" y="3429000"/>
            <a:ext cx="7620000" cy="2057400"/>
          </a:xfrm>
        </p:spPr>
        <p:txBody>
          <a:bodyPr>
            <a:normAutofit lnSpcReduction="10000"/>
          </a:bodyPr>
          <a:lstStyle/>
          <a:p>
            <a:pPr marL="114300" indent="0">
              <a:buNone/>
            </a:pPr>
            <a:r>
              <a:rPr lang="en-US" altLang="en-US" dirty="0"/>
              <a:t>Voidable Title: Occurs in certain situations in which contract between original parties would be void, but goods have already been sold to third party.</a:t>
            </a:r>
          </a:p>
        </p:txBody>
      </p:sp>
      <p:sp>
        <p:nvSpPr>
          <p:cNvPr id="28675" name="Slide Number Placeholder 3">
            <a:extLst>
              <a:ext uri="{FF2B5EF4-FFF2-40B4-BE49-F238E27FC236}">
                <a16:creationId xmlns:a16="http://schemas.microsoft.com/office/drawing/2014/main" xmlns="" id="{3AA9C4E0-3536-4302-847B-C982C73D47B2}"/>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F605424-6E7F-4C42-AF08-9B63518A51F4}" type="slidenum">
              <a:rPr lang="en-US" altLang="en-US" sz="1400">
                <a:latin typeface="+mn-lt"/>
              </a:rPr>
              <a:pPr/>
              <a:t>16</a:t>
            </a:fld>
            <a:endParaRPr lang="en-US" altLang="en-US" sz="1400">
              <a:latin typeface="+mn-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xmlns="" id="{4C3F7236-1EBB-4570-B0A2-48AB3E5FF9F2}"/>
              </a:ext>
            </a:extLst>
          </p:cNvPr>
          <p:cNvSpPr>
            <a:spLocks noGrp="1" noChangeArrowheads="1"/>
          </p:cNvSpPr>
          <p:nvPr>
            <p:ph type="title"/>
          </p:nvPr>
        </p:nvSpPr>
        <p:spPr>
          <a:xfrm>
            <a:off x="457200" y="274638"/>
            <a:ext cx="7772400" cy="1143000"/>
          </a:xfrm>
        </p:spPr>
        <p:txBody>
          <a:bodyPr/>
          <a:lstStyle/>
          <a:p>
            <a:pPr fontAlgn="auto">
              <a:spcAft>
                <a:spcPts val="0"/>
              </a:spcAft>
              <a:defRPr/>
            </a:pPr>
            <a:r>
              <a:rPr lang="en-US" sz="3200" dirty="0" smtClean="0">
                <a:latin typeface="+mn-lt"/>
                <a:ea typeface="+mj-ea"/>
              </a:rPr>
              <a:t>U</a:t>
            </a:r>
            <a:r>
              <a:rPr lang="en-US" sz="100" dirty="0" smtClean="0">
                <a:latin typeface="+mn-lt"/>
                <a:ea typeface="+mj-ea"/>
              </a:rPr>
              <a:t> </a:t>
            </a:r>
            <a:r>
              <a:rPr lang="en-US" sz="3200" dirty="0" smtClean="0">
                <a:latin typeface="+mn-lt"/>
                <a:ea typeface="+mj-ea"/>
              </a:rPr>
              <a:t>C</a:t>
            </a:r>
            <a:r>
              <a:rPr lang="en-US" sz="100" dirty="0" smtClean="0">
                <a:latin typeface="+mn-lt"/>
                <a:ea typeface="+mj-ea"/>
              </a:rPr>
              <a:t> </a:t>
            </a:r>
            <a:r>
              <a:rPr lang="en-US" sz="3200" dirty="0" smtClean="0">
                <a:latin typeface="+mn-lt"/>
                <a:ea typeface="+mj-ea"/>
              </a:rPr>
              <a:t>C </a:t>
            </a:r>
            <a:r>
              <a:rPr lang="en-US" sz="3200" dirty="0">
                <a:latin typeface="+mn-lt"/>
                <a:ea typeface="+mj-ea"/>
              </a:rPr>
              <a:t>Article 2 Rules Regarding Title Acquisition</a:t>
            </a:r>
          </a:p>
        </p:txBody>
      </p:sp>
      <p:sp>
        <p:nvSpPr>
          <p:cNvPr id="31747" name="Content Placeholder 3">
            <a:extLst>
              <a:ext uri="{FF2B5EF4-FFF2-40B4-BE49-F238E27FC236}">
                <a16:creationId xmlns:a16="http://schemas.microsoft.com/office/drawing/2014/main" xmlns="" id="{2ED5E5CC-F712-4FE6-8292-B4D2E9052B37}"/>
              </a:ext>
            </a:extLst>
          </p:cNvPr>
          <p:cNvSpPr>
            <a:spLocks noGrp="1" noChangeArrowheads="1"/>
          </p:cNvSpPr>
          <p:nvPr>
            <p:ph idx="1"/>
          </p:nvPr>
        </p:nvSpPr>
        <p:spPr>
          <a:xfrm>
            <a:off x="457200" y="1600200"/>
            <a:ext cx="7848600" cy="4648200"/>
          </a:xfrm>
        </p:spPr>
        <p:txBody>
          <a:bodyPr rtlCol="0">
            <a:noAutofit/>
          </a:bodyPr>
          <a:lstStyle/>
          <a:p>
            <a:pPr marL="0" indent="0" fontAlgn="auto">
              <a:lnSpc>
                <a:spcPct val="80000"/>
              </a:lnSpc>
              <a:spcBef>
                <a:spcPts val="1500"/>
              </a:spcBef>
              <a:spcAft>
                <a:spcPts val="0"/>
              </a:spcAft>
              <a:buClr>
                <a:schemeClr val="tx2"/>
              </a:buClr>
              <a:buNone/>
              <a:defRPr/>
            </a:pPr>
            <a:r>
              <a:rPr lang="en-US" sz="2400" dirty="0">
                <a:ea typeface="+mn-ea"/>
              </a:rPr>
              <a:t>Good Title: Acquired from someone who has rightful ownership.</a:t>
            </a:r>
          </a:p>
          <a:p>
            <a:pPr marL="0" indent="0" fontAlgn="auto">
              <a:lnSpc>
                <a:spcPct val="80000"/>
              </a:lnSpc>
              <a:spcBef>
                <a:spcPts val="1500"/>
              </a:spcBef>
              <a:spcAft>
                <a:spcPts val="0"/>
              </a:spcAft>
              <a:buClr>
                <a:schemeClr val="tx2"/>
              </a:buClr>
              <a:buNone/>
              <a:defRPr/>
            </a:pPr>
            <a:r>
              <a:rPr lang="en-US" sz="2400" dirty="0">
                <a:ea typeface="+mn-ea"/>
              </a:rPr>
              <a:t>Void Title: Results when someone acquires possession of stolen goods.</a:t>
            </a:r>
          </a:p>
          <a:p>
            <a:pPr marL="0" indent="0" fontAlgn="auto">
              <a:lnSpc>
                <a:spcPct val="80000"/>
              </a:lnSpc>
              <a:spcBef>
                <a:spcPts val="1500"/>
              </a:spcBef>
              <a:spcAft>
                <a:spcPts val="0"/>
              </a:spcAft>
              <a:buClr>
                <a:schemeClr val="tx2"/>
              </a:buClr>
              <a:buNone/>
              <a:defRPr/>
            </a:pPr>
            <a:r>
              <a:rPr lang="en-US" sz="2400" dirty="0">
                <a:ea typeface="+mn-ea"/>
              </a:rPr>
              <a:t>Voidable Title results when:</a:t>
            </a:r>
          </a:p>
          <a:p>
            <a:pPr marL="292608" lvl="1" indent="-292608" algn="l" fontAlgn="auto">
              <a:lnSpc>
                <a:spcPct val="80000"/>
              </a:lnSpc>
              <a:spcBef>
                <a:spcPts val="1500"/>
              </a:spcBef>
              <a:spcAft>
                <a:spcPts val="0"/>
              </a:spcAft>
              <a:buClr>
                <a:schemeClr val="tx2"/>
              </a:buClr>
              <a:defRPr/>
            </a:pPr>
            <a:r>
              <a:rPr lang="en-US" sz="2400" dirty="0">
                <a:ea typeface="+mn-ea"/>
              </a:rPr>
              <a:t>Buyer deceived seller regarding his/her identity.</a:t>
            </a:r>
          </a:p>
          <a:p>
            <a:pPr marL="292608" lvl="1" indent="-292608" algn="l" fontAlgn="auto">
              <a:lnSpc>
                <a:spcPct val="80000"/>
              </a:lnSpc>
              <a:spcBef>
                <a:spcPts val="1500"/>
              </a:spcBef>
              <a:spcAft>
                <a:spcPts val="0"/>
              </a:spcAft>
              <a:buClr>
                <a:schemeClr val="tx2"/>
              </a:buClr>
              <a:defRPr/>
            </a:pPr>
            <a:r>
              <a:rPr lang="en-US" sz="2400" dirty="0">
                <a:ea typeface="+mn-ea"/>
              </a:rPr>
              <a:t>Buyer wrote bad check.</a:t>
            </a:r>
          </a:p>
          <a:p>
            <a:pPr marL="292608" lvl="1" indent="-292608" algn="l" fontAlgn="auto">
              <a:lnSpc>
                <a:spcPct val="80000"/>
              </a:lnSpc>
              <a:spcBef>
                <a:spcPts val="1500"/>
              </a:spcBef>
              <a:spcAft>
                <a:spcPts val="0"/>
              </a:spcAft>
              <a:buClr>
                <a:schemeClr val="tx2"/>
              </a:buClr>
              <a:defRPr/>
            </a:pPr>
            <a:r>
              <a:rPr lang="en-US" sz="2400" dirty="0">
                <a:ea typeface="+mn-ea"/>
              </a:rPr>
              <a:t>Buyer committed criminal fraud in securing goods.</a:t>
            </a:r>
          </a:p>
          <a:p>
            <a:pPr marL="292608" lvl="1" indent="-292608" algn="l" fontAlgn="auto">
              <a:lnSpc>
                <a:spcPct val="80000"/>
              </a:lnSpc>
              <a:spcBef>
                <a:spcPts val="1500"/>
              </a:spcBef>
              <a:spcAft>
                <a:spcPts val="0"/>
              </a:spcAft>
              <a:buClr>
                <a:schemeClr val="tx2"/>
              </a:buClr>
              <a:defRPr/>
            </a:pPr>
            <a:r>
              <a:rPr lang="en-US" sz="2400" dirty="0">
                <a:ea typeface="+mn-ea"/>
              </a:rPr>
              <a:t>Buyer and seller agreed title would not transfer until later time.</a:t>
            </a:r>
          </a:p>
          <a:p>
            <a:pPr marL="292608" lvl="1" indent="-292608" algn="l" fontAlgn="auto">
              <a:lnSpc>
                <a:spcPct val="80000"/>
              </a:lnSpc>
              <a:spcBef>
                <a:spcPts val="1500"/>
              </a:spcBef>
              <a:spcAft>
                <a:spcPts val="0"/>
              </a:spcAft>
              <a:buClr>
                <a:schemeClr val="tx2"/>
              </a:buClr>
              <a:defRPr/>
            </a:pPr>
            <a:r>
              <a:rPr lang="en-US" sz="2400" dirty="0">
                <a:ea typeface="+mn-ea"/>
              </a:rPr>
              <a:t>Buyer is a minor.</a:t>
            </a:r>
          </a:p>
        </p:txBody>
      </p:sp>
      <p:sp>
        <p:nvSpPr>
          <p:cNvPr id="30723" name="Slide Number Placeholder 3">
            <a:extLst>
              <a:ext uri="{FF2B5EF4-FFF2-40B4-BE49-F238E27FC236}">
                <a16:creationId xmlns:a16="http://schemas.microsoft.com/office/drawing/2014/main" xmlns="" id="{42B0EB82-61EA-49EE-B92A-4DFD0AB8B222}"/>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10A930A-E516-4BB7-9115-FABD169D1BFA}" type="slidenum">
              <a:rPr lang="en-US" altLang="en-US" sz="1400">
                <a:latin typeface="+mn-lt"/>
              </a:rPr>
              <a:pPr/>
              <a:t>17</a:t>
            </a:fld>
            <a:endParaRPr lang="en-US" altLang="en-US" sz="1400">
              <a:latin typeface="+mn-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xmlns="" id="{A004844A-0497-47C8-8793-7AD17AFBBB6D}"/>
              </a:ext>
            </a:extLst>
          </p:cNvPr>
          <p:cNvSpPr>
            <a:spLocks noGrp="1" noChangeArrowheads="1"/>
          </p:cNvSpPr>
          <p:nvPr>
            <p:ph type="title"/>
          </p:nvPr>
        </p:nvSpPr>
        <p:spPr/>
        <p:txBody>
          <a:bodyPr/>
          <a:lstStyle/>
          <a:p>
            <a:pPr fontAlgn="auto">
              <a:spcAft>
                <a:spcPts val="0"/>
              </a:spcAft>
              <a:defRPr/>
            </a:pPr>
            <a:r>
              <a:rPr lang="en-US" dirty="0">
                <a:latin typeface="+mn-lt"/>
                <a:ea typeface="+mj-ea"/>
              </a:rPr>
              <a:t>Acquiring Good Title</a:t>
            </a:r>
          </a:p>
        </p:txBody>
      </p:sp>
      <p:sp>
        <p:nvSpPr>
          <p:cNvPr id="33795" name="Content Placeholder 3">
            <a:extLst>
              <a:ext uri="{FF2B5EF4-FFF2-40B4-BE49-F238E27FC236}">
                <a16:creationId xmlns:a16="http://schemas.microsoft.com/office/drawing/2014/main" xmlns="" id="{5346E447-3628-4B30-853C-9F9E4BD55BD8}"/>
              </a:ext>
            </a:extLst>
          </p:cNvPr>
          <p:cNvSpPr>
            <a:spLocks noGrp="1" noChangeArrowheads="1"/>
          </p:cNvSpPr>
          <p:nvPr>
            <p:ph idx="1"/>
          </p:nvPr>
        </p:nvSpPr>
        <p:spPr/>
        <p:txBody>
          <a:bodyPr/>
          <a:lstStyle/>
          <a:p>
            <a:pPr marL="291600" indent="-291600">
              <a:spcBef>
                <a:spcPts val="1500"/>
              </a:spcBef>
              <a:buClr>
                <a:schemeClr val="tx2"/>
              </a:buClr>
            </a:pPr>
            <a:r>
              <a:rPr lang="en-US" altLang="en-US" sz="2800" dirty="0"/>
              <a:t>General Rule: If an owner entrusts possession of goods to a merchant who deals in goods of that kind, the merchant can transfer all rights in the goods to a buyer in the “ordinary course of business.” </a:t>
            </a:r>
          </a:p>
        </p:txBody>
      </p:sp>
      <p:sp>
        <p:nvSpPr>
          <p:cNvPr id="32771" name="Slide Number Placeholder 3">
            <a:extLst>
              <a:ext uri="{FF2B5EF4-FFF2-40B4-BE49-F238E27FC236}">
                <a16:creationId xmlns:a16="http://schemas.microsoft.com/office/drawing/2014/main" xmlns="" id="{29AAE98B-F282-46CD-83FB-44CFD6064F9C}"/>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69E1EE3-2DF5-436A-8F8B-647490612AA9}" type="slidenum">
              <a:rPr lang="en-US" altLang="en-US" sz="1400">
                <a:latin typeface="+mn-lt"/>
              </a:rPr>
              <a:pPr/>
              <a:t>18</a:t>
            </a:fld>
            <a:endParaRPr lang="en-US" altLang="en-US" sz="1400">
              <a:latin typeface="+mn-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xmlns="" id="{F7A0707D-8209-4C1A-B82D-F442E2A5B829}"/>
              </a:ext>
            </a:extLst>
          </p:cNvPr>
          <p:cNvSpPr>
            <a:spLocks noGrp="1" noChangeArrowheads="1"/>
          </p:cNvSpPr>
          <p:nvPr>
            <p:ph type="title"/>
          </p:nvPr>
        </p:nvSpPr>
        <p:spPr/>
        <p:txBody>
          <a:bodyPr/>
          <a:lstStyle/>
          <a:p>
            <a:pPr fontAlgn="auto">
              <a:spcAft>
                <a:spcPts val="0"/>
              </a:spcAft>
              <a:defRPr/>
            </a:pPr>
            <a:r>
              <a:rPr lang="en-US" sz="4000" dirty="0">
                <a:latin typeface="+mn-lt"/>
                <a:ea typeface="+mj-ea"/>
              </a:rPr>
              <a:t>Example </a:t>
            </a:r>
            <a:r>
              <a:rPr lang="en-US" sz="2400" dirty="0">
                <a:latin typeface="+mn-lt"/>
                <a:ea typeface="+mj-ea"/>
              </a:rPr>
              <a:t>2</a:t>
            </a:r>
          </a:p>
        </p:txBody>
      </p:sp>
      <p:sp>
        <p:nvSpPr>
          <p:cNvPr id="34818" name="Content Placeholder 2">
            <a:extLst>
              <a:ext uri="{FF2B5EF4-FFF2-40B4-BE49-F238E27FC236}">
                <a16:creationId xmlns:a16="http://schemas.microsoft.com/office/drawing/2014/main" xmlns="" id="{9DE4F815-7E25-4DA8-A027-655F01D35AA7}"/>
              </a:ext>
            </a:extLst>
          </p:cNvPr>
          <p:cNvSpPr>
            <a:spLocks noGrp="1" noChangeArrowheads="1"/>
          </p:cNvSpPr>
          <p:nvPr>
            <p:ph idx="1"/>
          </p:nvPr>
        </p:nvSpPr>
        <p:spPr/>
        <p:txBody>
          <a:bodyPr/>
          <a:lstStyle/>
          <a:p>
            <a:pPr marL="291600" indent="-291600">
              <a:spcBef>
                <a:spcPts val="1500"/>
              </a:spcBef>
              <a:buClr>
                <a:schemeClr val="tx2"/>
              </a:buClr>
            </a:pPr>
            <a:r>
              <a:rPr lang="en-US" altLang="en-US" sz="2800" dirty="0"/>
              <a:t>John brings a family heirloom brooch to Ace Jewelry for repair. Ace regularly sells and repairs jewelry. Mary comes into the store and sees the brooch. She asks how much it is, and the clerk at Ace sells it to her for $500. John returns to the store to pick up his brooch, but is told they no longer have it. As between John and Mary, Mary is now the true owner of the brooch. Ace may have to pay John damages, but Mary gets to keep the brooch.</a:t>
            </a:r>
          </a:p>
        </p:txBody>
      </p:sp>
      <p:sp>
        <p:nvSpPr>
          <p:cNvPr id="34819" name="Slide Number Placeholder 3">
            <a:extLst>
              <a:ext uri="{FF2B5EF4-FFF2-40B4-BE49-F238E27FC236}">
                <a16:creationId xmlns:a16="http://schemas.microsoft.com/office/drawing/2014/main" xmlns="" id="{B25AC3CD-7648-4282-84AE-8A78721101FB}"/>
              </a:ext>
            </a:extLst>
          </p:cNvPr>
          <p:cNvSpPr>
            <a:spLocks noGrp="1" noChangeArrowheads="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6F62FB6-B472-497B-A207-2FB1AABEDFB8}" type="slidenum">
              <a:rPr lang="en-US" altLang="en-US" sz="1400">
                <a:latin typeface="+mn-lt"/>
              </a:rPr>
              <a:pPr/>
              <a:t>19</a:t>
            </a:fld>
            <a:endParaRPr lang="en-US" altLang="en-US" sz="1400">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xmlns="" id="{950D1A1E-8D87-416A-B031-51537243671C}"/>
              </a:ext>
            </a:extLst>
          </p:cNvPr>
          <p:cNvSpPr>
            <a:spLocks noGrp="1" noChangeArrowheads="1"/>
          </p:cNvSpPr>
          <p:nvPr>
            <p:ph type="title"/>
          </p:nvPr>
        </p:nvSpPr>
        <p:spPr/>
        <p:txBody>
          <a:bodyPr/>
          <a:lstStyle/>
          <a:p>
            <a:pPr fontAlgn="auto">
              <a:spcAft>
                <a:spcPts val="0"/>
              </a:spcAft>
              <a:defRPr/>
            </a:pPr>
            <a:r>
              <a:rPr lang="en-US" sz="4000" dirty="0">
                <a:latin typeface="+mn-lt"/>
                <a:ea typeface="+mj-ea"/>
              </a:rPr>
              <a:t>The Uniform Commercial Code (</a:t>
            </a:r>
            <a:r>
              <a:rPr lang="en-US" sz="4000" dirty="0" smtClean="0">
                <a:latin typeface="+mn-lt"/>
                <a:ea typeface="+mj-ea"/>
              </a:rPr>
              <a:t>U</a:t>
            </a:r>
            <a:r>
              <a:rPr lang="en-US" sz="100" dirty="0" smtClean="0">
                <a:latin typeface="+mn-lt"/>
                <a:ea typeface="+mj-ea"/>
              </a:rPr>
              <a:t> </a:t>
            </a:r>
            <a:r>
              <a:rPr lang="en-US" sz="4000" dirty="0" smtClean="0">
                <a:latin typeface="+mn-lt"/>
                <a:ea typeface="+mj-ea"/>
              </a:rPr>
              <a:t>C</a:t>
            </a:r>
            <a:r>
              <a:rPr lang="en-US" sz="100" dirty="0" smtClean="0">
                <a:latin typeface="+mn-lt"/>
                <a:ea typeface="+mj-ea"/>
              </a:rPr>
              <a:t> </a:t>
            </a:r>
            <a:r>
              <a:rPr lang="en-US" sz="4000" dirty="0" smtClean="0">
                <a:latin typeface="+mn-lt"/>
                <a:ea typeface="+mj-ea"/>
              </a:rPr>
              <a:t>C</a:t>
            </a:r>
            <a:r>
              <a:rPr lang="en-US" sz="4000" dirty="0">
                <a:latin typeface="+mn-lt"/>
                <a:ea typeface="+mj-ea"/>
              </a:rPr>
              <a:t>)</a:t>
            </a:r>
          </a:p>
        </p:txBody>
      </p:sp>
      <p:sp>
        <p:nvSpPr>
          <p:cNvPr id="5123" name="Content Placeholder 3">
            <a:extLst>
              <a:ext uri="{FF2B5EF4-FFF2-40B4-BE49-F238E27FC236}">
                <a16:creationId xmlns:a16="http://schemas.microsoft.com/office/drawing/2014/main" xmlns="" id="{E5FF3F50-6648-497A-AC82-AFBB74B49FE1}"/>
              </a:ext>
            </a:extLst>
          </p:cNvPr>
          <p:cNvSpPr>
            <a:spLocks noGrp="1" noChangeArrowheads="1"/>
          </p:cNvSpPr>
          <p:nvPr>
            <p:ph idx="1"/>
          </p:nvPr>
        </p:nvSpPr>
        <p:spPr/>
        <p:txBody>
          <a:bodyPr rtlCol="0">
            <a:normAutofit/>
          </a:bodyPr>
          <a:lstStyle/>
          <a:p>
            <a:pPr marL="291600" indent="-291600" fontAlgn="auto">
              <a:spcBef>
                <a:spcPts val="1500"/>
              </a:spcBef>
              <a:spcAft>
                <a:spcPts val="0"/>
              </a:spcAft>
              <a:buClr>
                <a:schemeClr val="tx2"/>
              </a:buClr>
              <a:defRPr/>
            </a:pPr>
            <a:r>
              <a:rPr lang="en-US" sz="2800" dirty="0">
                <a:ea typeface="+mn-ea"/>
              </a:rPr>
              <a:t>A uniform/model law that governs commercial transactions, including contracts for the sale of goods, leases, and secured transactions. It is state law that has been adopted by all state legislatures in the United States.</a:t>
            </a:r>
          </a:p>
        </p:txBody>
      </p:sp>
      <p:sp>
        <p:nvSpPr>
          <p:cNvPr id="4099" name="Slide Number Placeholder 3">
            <a:extLst>
              <a:ext uri="{FF2B5EF4-FFF2-40B4-BE49-F238E27FC236}">
                <a16:creationId xmlns:a16="http://schemas.microsoft.com/office/drawing/2014/main" xmlns="" id="{AE1D7DB6-E39F-4B8E-8225-5040AA83885A}"/>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F354412-748B-46F7-8DF4-FE1B18A33806}" type="slidenum">
              <a:rPr lang="en-US" altLang="en-US" sz="1400">
                <a:latin typeface="+mn-lt"/>
              </a:rPr>
              <a:pPr/>
              <a:t>2</a:t>
            </a:fld>
            <a:endParaRPr lang="en-US" altLang="en-US" sz="1400" dirty="0">
              <a:latin typeface="+mn-l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xmlns="" id="{E8E7B2CF-CE8C-4E61-A734-F3E99B73AE7E}"/>
              </a:ext>
            </a:extLst>
          </p:cNvPr>
          <p:cNvSpPr>
            <a:spLocks noGrp="1" noChangeArrowheads="1"/>
          </p:cNvSpPr>
          <p:nvPr>
            <p:ph type="title"/>
          </p:nvPr>
        </p:nvSpPr>
        <p:spPr/>
        <p:txBody>
          <a:bodyPr/>
          <a:lstStyle/>
          <a:p>
            <a:pPr fontAlgn="auto">
              <a:spcAft>
                <a:spcPts val="0"/>
              </a:spcAft>
              <a:defRPr/>
            </a:pPr>
            <a:r>
              <a:rPr lang="en-US" sz="3200" dirty="0" smtClean="0">
                <a:latin typeface="+mn-lt"/>
                <a:ea typeface="+mj-ea"/>
              </a:rPr>
              <a:t>U</a:t>
            </a:r>
            <a:r>
              <a:rPr lang="en-US" sz="100" dirty="0" smtClean="0">
                <a:latin typeface="+mn-lt"/>
                <a:ea typeface="+mj-ea"/>
              </a:rPr>
              <a:t> </a:t>
            </a:r>
            <a:r>
              <a:rPr lang="en-US" sz="3200" dirty="0" smtClean="0">
                <a:latin typeface="+mn-lt"/>
                <a:ea typeface="+mj-ea"/>
              </a:rPr>
              <a:t>C</a:t>
            </a:r>
            <a:r>
              <a:rPr lang="en-US" sz="100" dirty="0" smtClean="0">
                <a:latin typeface="+mn-lt"/>
                <a:ea typeface="+mj-ea"/>
              </a:rPr>
              <a:t> </a:t>
            </a:r>
            <a:r>
              <a:rPr lang="en-US" sz="3200" dirty="0" smtClean="0">
                <a:latin typeface="+mn-lt"/>
                <a:ea typeface="+mj-ea"/>
              </a:rPr>
              <a:t>C </a:t>
            </a:r>
            <a:r>
              <a:rPr lang="en-US" sz="3200" dirty="0">
                <a:latin typeface="+mn-lt"/>
                <a:ea typeface="+mj-ea"/>
              </a:rPr>
              <a:t>Terminology Regarding Transfer of Title</a:t>
            </a:r>
          </a:p>
        </p:txBody>
      </p:sp>
      <p:sp>
        <p:nvSpPr>
          <p:cNvPr id="36867" name="Content Placeholder 3">
            <a:extLst>
              <a:ext uri="{FF2B5EF4-FFF2-40B4-BE49-F238E27FC236}">
                <a16:creationId xmlns:a16="http://schemas.microsoft.com/office/drawing/2014/main" xmlns="" id="{13534BDA-6E86-4F60-9C53-17957D84F589}"/>
              </a:ext>
            </a:extLst>
          </p:cNvPr>
          <p:cNvSpPr>
            <a:spLocks noGrp="1" noChangeArrowheads="1"/>
          </p:cNvSpPr>
          <p:nvPr>
            <p:ph idx="1"/>
          </p:nvPr>
        </p:nvSpPr>
        <p:spPr>
          <a:xfrm>
            <a:off x="457200" y="1600200"/>
            <a:ext cx="7620000" cy="4648200"/>
          </a:xfrm>
        </p:spPr>
        <p:txBody>
          <a:bodyPr>
            <a:normAutofit/>
          </a:bodyPr>
          <a:lstStyle/>
          <a:p>
            <a:pPr marL="291600" indent="-291600">
              <a:lnSpc>
                <a:spcPct val="90000"/>
              </a:lnSpc>
              <a:spcBef>
                <a:spcPts val="1500"/>
              </a:spcBef>
              <a:buClr>
                <a:schemeClr val="tx2"/>
              </a:buClr>
            </a:pPr>
            <a:r>
              <a:rPr lang="en-US" altLang="en-US" sz="2800" dirty="0"/>
              <a:t>“Ownership”—Transfer of Title.</a:t>
            </a:r>
          </a:p>
          <a:p>
            <a:pPr marL="291600" indent="-291600">
              <a:lnSpc>
                <a:spcPct val="90000"/>
              </a:lnSpc>
              <a:spcBef>
                <a:spcPts val="1500"/>
              </a:spcBef>
              <a:buClr>
                <a:schemeClr val="tx2"/>
              </a:buClr>
            </a:pPr>
            <a:r>
              <a:rPr lang="en-US" altLang="en-US" sz="2800" dirty="0"/>
              <a:t>“Encumbrance”—Goods used as collateral for debt.</a:t>
            </a:r>
          </a:p>
          <a:p>
            <a:pPr marL="291600" indent="-291600">
              <a:lnSpc>
                <a:spcPct val="90000"/>
              </a:lnSpc>
              <a:spcBef>
                <a:spcPts val="1500"/>
              </a:spcBef>
              <a:buClr>
                <a:schemeClr val="tx2"/>
              </a:buClr>
            </a:pPr>
            <a:r>
              <a:rPr lang="en-US" altLang="en-US" sz="2800" dirty="0"/>
              <a:t>“Loss”—Refers to which party has “risk of loss” when goods damaged/destroyed.</a:t>
            </a:r>
          </a:p>
          <a:p>
            <a:pPr marL="291600" indent="-291600">
              <a:lnSpc>
                <a:spcPct val="90000"/>
              </a:lnSpc>
              <a:spcBef>
                <a:spcPts val="1500"/>
              </a:spcBef>
              <a:buClr>
                <a:schemeClr val="tx2"/>
              </a:buClr>
            </a:pPr>
            <a:r>
              <a:rPr lang="en-US" altLang="en-US" sz="2800" dirty="0"/>
              <a:t>“Insurable Interest”—Right to insure goods against any risk exposure.</a:t>
            </a:r>
          </a:p>
        </p:txBody>
      </p:sp>
      <p:sp>
        <p:nvSpPr>
          <p:cNvPr id="35843" name="Slide Number Placeholder 3">
            <a:extLst>
              <a:ext uri="{FF2B5EF4-FFF2-40B4-BE49-F238E27FC236}">
                <a16:creationId xmlns:a16="http://schemas.microsoft.com/office/drawing/2014/main" xmlns="" id="{D946C99D-4A02-446B-8332-EA13993F0B1A}"/>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27E285F-CE92-42B7-93A0-40A3263152E8}" type="slidenum">
              <a:rPr lang="en-US" altLang="en-US" sz="1400">
                <a:latin typeface="+mn-lt"/>
              </a:rPr>
              <a:pPr/>
              <a:t>20</a:t>
            </a:fld>
            <a:endParaRPr lang="en-US" altLang="en-US" sz="1400">
              <a:latin typeface="+mn-l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2">
            <a:extLst>
              <a:ext uri="{FF2B5EF4-FFF2-40B4-BE49-F238E27FC236}">
                <a16:creationId xmlns:a16="http://schemas.microsoft.com/office/drawing/2014/main" xmlns="" id="{77A61D29-1647-4890-A82F-C2189D7C2A6A}"/>
              </a:ext>
            </a:extLst>
          </p:cNvPr>
          <p:cNvSpPr>
            <a:spLocks noGrp="1" noChangeArrowheads="1"/>
          </p:cNvSpPr>
          <p:nvPr>
            <p:ph type="title"/>
          </p:nvPr>
        </p:nvSpPr>
        <p:spPr/>
        <p:txBody>
          <a:bodyPr/>
          <a:lstStyle/>
          <a:p>
            <a:pPr fontAlgn="auto">
              <a:spcAft>
                <a:spcPts val="0"/>
              </a:spcAft>
              <a:defRPr/>
            </a:pPr>
            <a:r>
              <a:rPr lang="en-US" dirty="0">
                <a:latin typeface="+mn-lt"/>
                <a:ea typeface="+mj-ea"/>
              </a:rPr>
              <a:t>Types of Sales Contracts </a:t>
            </a:r>
            <a:r>
              <a:rPr lang="en-US" sz="2400" dirty="0">
                <a:latin typeface="+mn-lt"/>
                <a:ea typeface="+mj-ea"/>
              </a:rPr>
              <a:t>1</a:t>
            </a:r>
          </a:p>
        </p:txBody>
      </p:sp>
      <p:sp>
        <p:nvSpPr>
          <p:cNvPr id="38915" name="Content Placeholder 3">
            <a:extLst>
              <a:ext uri="{FF2B5EF4-FFF2-40B4-BE49-F238E27FC236}">
                <a16:creationId xmlns:a16="http://schemas.microsoft.com/office/drawing/2014/main" xmlns="" id="{4769A189-C317-4C7B-A294-59D1005F011C}"/>
              </a:ext>
            </a:extLst>
          </p:cNvPr>
          <p:cNvSpPr>
            <a:spLocks noGrp="1" noChangeArrowheads="1"/>
          </p:cNvSpPr>
          <p:nvPr>
            <p:ph idx="1"/>
          </p:nvPr>
        </p:nvSpPr>
        <p:spPr>
          <a:xfrm>
            <a:off x="457200" y="1600200"/>
            <a:ext cx="7620000" cy="4648200"/>
          </a:xfrm>
        </p:spPr>
        <p:txBody>
          <a:bodyPr>
            <a:normAutofit/>
          </a:bodyPr>
          <a:lstStyle/>
          <a:p>
            <a:pPr marL="0" indent="0">
              <a:spcBef>
                <a:spcPts val="1500"/>
              </a:spcBef>
              <a:buClr>
                <a:schemeClr val="tx2"/>
              </a:buClr>
              <a:buNone/>
            </a:pPr>
            <a:r>
              <a:rPr lang="en-US" altLang="en-US" sz="2800" dirty="0"/>
              <a:t>“Simple Delivery” (Definition): Buyer and seller contract, buyer leaves with goods.</a:t>
            </a:r>
          </a:p>
          <a:p>
            <a:pPr marL="291600" lvl="1" indent="-291600">
              <a:spcBef>
                <a:spcPts val="1500"/>
              </a:spcBef>
              <a:buClr>
                <a:schemeClr val="tx2"/>
              </a:buClr>
            </a:pPr>
            <a:r>
              <a:rPr lang="en-US" altLang="en-US" sz="2800" dirty="0"/>
              <a:t>Title transfers to buyer when contract executed.</a:t>
            </a:r>
          </a:p>
          <a:p>
            <a:pPr marL="291600" lvl="1" indent="-291600">
              <a:spcBef>
                <a:spcPts val="1500"/>
              </a:spcBef>
              <a:buClr>
                <a:schemeClr val="tx2"/>
              </a:buClr>
            </a:pPr>
            <a:r>
              <a:rPr lang="en-US" altLang="en-US" sz="2800" dirty="0"/>
              <a:t>Risk of loss transfers to buyer when buyer takes possession.</a:t>
            </a:r>
          </a:p>
          <a:p>
            <a:pPr marL="291600" lvl="1" indent="-291600">
              <a:spcBef>
                <a:spcPts val="1500"/>
              </a:spcBef>
              <a:buClr>
                <a:schemeClr val="tx2"/>
              </a:buClr>
            </a:pPr>
            <a:r>
              <a:rPr lang="en-US" altLang="en-US" sz="2800" dirty="0"/>
              <a:t>Buyer has insurable interest upon receiving title.</a:t>
            </a:r>
          </a:p>
        </p:txBody>
      </p:sp>
      <p:sp>
        <p:nvSpPr>
          <p:cNvPr id="37891" name="Slide Number Placeholder 3">
            <a:extLst>
              <a:ext uri="{FF2B5EF4-FFF2-40B4-BE49-F238E27FC236}">
                <a16:creationId xmlns:a16="http://schemas.microsoft.com/office/drawing/2014/main" xmlns="" id="{65B48581-9F12-46DF-8E72-2E10706E4D81}"/>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E4D81BE-631A-4B51-9384-3F5DA2E74D11}" type="slidenum">
              <a:rPr lang="en-US" altLang="en-US" sz="1400">
                <a:latin typeface="+mn-lt"/>
              </a:rPr>
              <a:pPr/>
              <a:t>21</a:t>
            </a:fld>
            <a:endParaRPr lang="en-US" altLang="en-US" sz="1400">
              <a:latin typeface="+mn-l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xmlns="" id="{5258112F-CE11-4D72-A0FD-F2E37E2341B4}"/>
              </a:ext>
            </a:extLst>
          </p:cNvPr>
          <p:cNvSpPr>
            <a:spLocks noGrp="1" noChangeArrowheads="1"/>
          </p:cNvSpPr>
          <p:nvPr>
            <p:ph type="title"/>
          </p:nvPr>
        </p:nvSpPr>
        <p:spPr/>
        <p:txBody>
          <a:bodyPr/>
          <a:lstStyle/>
          <a:p>
            <a:pPr fontAlgn="auto">
              <a:spcAft>
                <a:spcPts val="0"/>
              </a:spcAft>
              <a:defRPr/>
            </a:pPr>
            <a:r>
              <a:rPr lang="en-US" dirty="0">
                <a:latin typeface="+mn-lt"/>
              </a:rPr>
              <a:t>Types of Sales Contracts </a:t>
            </a:r>
            <a:r>
              <a:rPr lang="en-US" sz="2400" dirty="0">
                <a:latin typeface="+mn-lt"/>
                <a:ea typeface="+mj-ea"/>
              </a:rPr>
              <a:t>2</a:t>
            </a:r>
          </a:p>
        </p:txBody>
      </p:sp>
      <p:sp>
        <p:nvSpPr>
          <p:cNvPr id="40963" name="Content Placeholder 3">
            <a:extLst>
              <a:ext uri="{FF2B5EF4-FFF2-40B4-BE49-F238E27FC236}">
                <a16:creationId xmlns:a16="http://schemas.microsoft.com/office/drawing/2014/main" xmlns="" id="{3997923F-630B-4E4B-83B1-3FC822B8989E}"/>
              </a:ext>
            </a:extLst>
          </p:cNvPr>
          <p:cNvSpPr>
            <a:spLocks noGrp="1" noChangeArrowheads="1"/>
          </p:cNvSpPr>
          <p:nvPr>
            <p:ph idx="1"/>
          </p:nvPr>
        </p:nvSpPr>
        <p:spPr/>
        <p:txBody>
          <a:bodyPr>
            <a:normAutofit/>
          </a:bodyPr>
          <a:lstStyle/>
          <a:p>
            <a:pPr marL="0" indent="0">
              <a:spcBef>
                <a:spcPts val="1500"/>
              </a:spcBef>
              <a:buClr>
                <a:schemeClr val="tx2"/>
              </a:buClr>
              <a:buFont typeface="Arial" pitchFamily="34" charset="0"/>
              <a:buNone/>
            </a:pPr>
            <a:r>
              <a:rPr lang="en-US" altLang="en-US" sz="2800" dirty="0"/>
              <a:t>“Common Carrier Delivery” (Definition): Buyer and seller contract, seller then places goods with common carrier.</a:t>
            </a:r>
          </a:p>
          <a:p>
            <a:pPr marL="291600" lvl="1" indent="-291600">
              <a:spcBef>
                <a:spcPts val="1500"/>
              </a:spcBef>
              <a:buClr>
                <a:schemeClr val="tx2"/>
              </a:buClr>
            </a:pPr>
            <a:r>
              <a:rPr lang="en-US" altLang="en-US" sz="2800" dirty="0"/>
              <a:t>“Shipment” Contract: Title transfers to buyer at time and place of shipment; buyer bears risk of loss while goods in transit.</a:t>
            </a:r>
          </a:p>
          <a:p>
            <a:pPr marL="291600" lvl="1" indent="-291600">
              <a:spcBef>
                <a:spcPts val="1500"/>
              </a:spcBef>
              <a:buClr>
                <a:schemeClr val="tx2"/>
              </a:buClr>
            </a:pPr>
            <a:r>
              <a:rPr lang="en-US" altLang="en-US" sz="2800" dirty="0"/>
              <a:t>“Destination” Contract: Seller bears risk of loss until seller delivers goods to stipulated destination.</a:t>
            </a:r>
          </a:p>
        </p:txBody>
      </p:sp>
      <p:sp>
        <p:nvSpPr>
          <p:cNvPr id="39939" name="Slide Number Placeholder 3">
            <a:extLst>
              <a:ext uri="{FF2B5EF4-FFF2-40B4-BE49-F238E27FC236}">
                <a16:creationId xmlns:a16="http://schemas.microsoft.com/office/drawing/2014/main" xmlns="" id="{A71A4AB7-2497-47BC-B729-AB386C2F60EB}"/>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A01D936-63C5-4FEA-BE2E-307E4E340884}" type="slidenum">
              <a:rPr lang="en-US" altLang="en-US" sz="1400">
                <a:latin typeface="+mn-lt"/>
              </a:rPr>
              <a:pPr/>
              <a:t>22</a:t>
            </a:fld>
            <a:endParaRPr lang="en-US" altLang="en-US" sz="1400">
              <a:latin typeface="+mn-l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xmlns="" id="{34610F9F-AADC-49C4-B168-02B39A9E0F12}"/>
              </a:ext>
            </a:extLst>
          </p:cNvPr>
          <p:cNvSpPr>
            <a:spLocks noGrp="1" noChangeArrowheads="1"/>
          </p:cNvSpPr>
          <p:nvPr>
            <p:ph type="title"/>
          </p:nvPr>
        </p:nvSpPr>
        <p:spPr/>
        <p:txBody>
          <a:bodyPr/>
          <a:lstStyle/>
          <a:p>
            <a:pPr fontAlgn="auto">
              <a:spcAft>
                <a:spcPts val="0"/>
              </a:spcAft>
              <a:defRPr/>
            </a:pPr>
            <a:r>
              <a:rPr lang="en-US" sz="2400" dirty="0">
                <a:latin typeface="+mn-lt"/>
                <a:ea typeface="+mj-ea"/>
              </a:rPr>
              <a:t>Shipping Terms Specifying Requirements For </a:t>
            </a:r>
            <a:r>
              <a:rPr lang="en-US" sz="2400" dirty="0" smtClean="0">
                <a:latin typeface="+mn-lt"/>
                <a:ea typeface="+mj-ea"/>
              </a:rPr>
              <a:t>Delivery (Term </a:t>
            </a:r>
            <a:r>
              <a:rPr lang="en-US" sz="2400" dirty="0">
                <a:latin typeface="+mn-lt"/>
                <a:ea typeface="+mj-ea"/>
              </a:rPr>
              <a:t>and Explanation)</a:t>
            </a:r>
          </a:p>
        </p:txBody>
      </p:sp>
      <p:sp>
        <p:nvSpPr>
          <p:cNvPr id="43011" name="Content Placeholder 3">
            <a:extLst>
              <a:ext uri="{FF2B5EF4-FFF2-40B4-BE49-F238E27FC236}">
                <a16:creationId xmlns:a16="http://schemas.microsoft.com/office/drawing/2014/main" xmlns="" id="{45810A12-FB90-4F1F-A05F-53FDF9A713AB}"/>
              </a:ext>
            </a:extLst>
          </p:cNvPr>
          <p:cNvSpPr>
            <a:spLocks noGrp="1" noChangeArrowheads="1"/>
          </p:cNvSpPr>
          <p:nvPr>
            <p:ph idx="1"/>
          </p:nvPr>
        </p:nvSpPr>
        <p:spPr/>
        <p:txBody>
          <a:bodyPr>
            <a:normAutofit/>
          </a:bodyPr>
          <a:lstStyle/>
          <a:p>
            <a:pPr marL="291600" indent="-291600">
              <a:spcBef>
                <a:spcPts val="1500"/>
              </a:spcBef>
              <a:buClr>
                <a:schemeClr val="tx2"/>
              </a:buClr>
              <a:buFontTx/>
              <a:buChar char="•"/>
            </a:pPr>
            <a:r>
              <a:rPr lang="en-US" altLang="en-US" sz="2000" dirty="0" smtClean="0"/>
              <a:t>F</a:t>
            </a:r>
            <a:r>
              <a:rPr lang="en-US" altLang="en-US" sz="100" dirty="0" smtClean="0"/>
              <a:t> </a:t>
            </a:r>
            <a:r>
              <a:rPr lang="en-US" altLang="en-US" sz="2000" dirty="0" smtClean="0"/>
              <a:t>O</a:t>
            </a:r>
            <a:r>
              <a:rPr lang="en-US" altLang="en-US" sz="100" dirty="0" smtClean="0"/>
              <a:t> </a:t>
            </a:r>
            <a:r>
              <a:rPr lang="en-US" altLang="en-US" sz="2000" dirty="0" smtClean="0"/>
              <a:t>B </a:t>
            </a:r>
            <a:r>
              <a:rPr lang="en-US" altLang="en-US" sz="2000" dirty="0"/>
              <a:t>(“Free on Board”): Selling price includes transportation costs, and seller has risk of loss to either place of shipment, or place of destination.</a:t>
            </a:r>
          </a:p>
          <a:p>
            <a:pPr marL="291600" indent="-291600">
              <a:spcBef>
                <a:spcPts val="1500"/>
              </a:spcBef>
              <a:buClr>
                <a:schemeClr val="tx2"/>
              </a:buClr>
              <a:buFontTx/>
              <a:buChar char="•"/>
            </a:pPr>
            <a:r>
              <a:rPr lang="en-US" altLang="en-US" sz="2000" dirty="0" smtClean="0"/>
              <a:t>F</a:t>
            </a:r>
            <a:r>
              <a:rPr lang="en-US" altLang="en-US" sz="100" dirty="0" smtClean="0"/>
              <a:t> </a:t>
            </a:r>
            <a:r>
              <a:rPr lang="en-US" altLang="en-US" sz="2000" dirty="0" smtClean="0"/>
              <a:t>A</a:t>
            </a:r>
            <a:r>
              <a:rPr lang="en-US" altLang="en-US" sz="100" dirty="0" smtClean="0"/>
              <a:t> </a:t>
            </a:r>
            <a:r>
              <a:rPr lang="en-US" altLang="en-US" sz="2000" dirty="0" smtClean="0"/>
              <a:t>S </a:t>
            </a:r>
            <a:r>
              <a:rPr lang="en-US" altLang="en-US" sz="2000" dirty="0"/>
              <a:t>(“Free Alongside”): Seller, at seller’s expense, delivers goods alongside ship before risk transferred to buyer.</a:t>
            </a:r>
          </a:p>
          <a:p>
            <a:pPr marL="291600" indent="-291600">
              <a:spcBef>
                <a:spcPts val="1500"/>
              </a:spcBef>
              <a:buClr>
                <a:schemeClr val="tx2"/>
              </a:buClr>
              <a:buFontTx/>
              <a:buChar char="•"/>
            </a:pPr>
            <a:r>
              <a:rPr lang="en-US" altLang="en-US" sz="2000" dirty="0" smtClean="0"/>
              <a:t>C</a:t>
            </a:r>
            <a:r>
              <a:rPr lang="en-US" altLang="en-US" sz="100" dirty="0" smtClean="0"/>
              <a:t> </a:t>
            </a:r>
            <a:r>
              <a:rPr lang="en-US" altLang="en-US" sz="2000" dirty="0" smtClean="0"/>
              <a:t>I</a:t>
            </a:r>
            <a:r>
              <a:rPr lang="en-US" altLang="en-US" sz="100" dirty="0" smtClean="0"/>
              <a:t> </a:t>
            </a:r>
            <a:r>
              <a:rPr lang="en-US" altLang="en-US" sz="2000" dirty="0" smtClean="0"/>
              <a:t>F </a:t>
            </a:r>
            <a:r>
              <a:rPr lang="en-US" altLang="en-US" sz="2000" dirty="0"/>
              <a:t>or </a:t>
            </a:r>
            <a:r>
              <a:rPr lang="en-US" altLang="en-US" sz="2000" dirty="0" smtClean="0"/>
              <a:t>C</a:t>
            </a:r>
            <a:r>
              <a:rPr lang="en-US" altLang="en-US" sz="100" dirty="0" smtClean="0"/>
              <a:t> </a:t>
            </a:r>
            <a:r>
              <a:rPr lang="en-US" altLang="en-US" sz="2000" dirty="0" smtClean="0"/>
              <a:t>F </a:t>
            </a:r>
            <a:r>
              <a:rPr lang="en-US" altLang="en-US" sz="2000" dirty="0"/>
              <a:t>(“Cost, Insurance, and Freight”; “Cost and Freight”): </a:t>
            </a:r>
            <a:r>
              <a:rPr lang="en-US" altLang="en-US" sz="2000" dirty="0" smtClean="0"/>
              <a:t>Seller </a:t>
            </a:r>
            <a:r>
              <a:rPr lang="en-US" altLang="en-US" sz="2000" dirty="0"/>
              <a:t>places goods in possession of carrier before risk passes to buyer.</a:t>
            </a:r>
          </a:p>
          <a:p>
            <a:pPr marL="291600" indent="-291600">
              <a:spcBef>
                <a:spcPts val="1500"/>
              </a:spcBef>
              <a:buClr>
                <a:schemeClr val="tx2"/>
              </a:buClr>
              <a:buFontTx/>
              <a:buChar char="•"/>
            </a:pPr>
            <a:r>
              <a:rPr lang="en-US" altLang="en-US" sz="2000" dirty="0"/>
              <a:t>Delivery “Ex-Ship” (Delivery From Carrying Vessel): </a:t>
            </a:r>
            <a:r>
              <a:rPr lang="en-US" altLang="en-US" sz="2000" dirty="0" smtClean="0"/>
              <a:t>Risk </a:t>
            </a:r>
            <a:r>
              <a:rPr lang="en-US" altLang="en-US" sz="2000" dirty="0"/>
              <a:t>of loss passes to buyer when goods leave ship.</a:t>
            </a:r>
          </a:p>
        </p:txBody>
      </p:sp>
      <p:sp>
        <p:nvSpPr>
          <p:cNvPr id="41987" name="Slide Number Placeholder 3">
            <a:extLst>
              <a:ext uri="{FF2B5EF4-FFF2-40B4-BE49-F238E27FC236}">
                <a16:creationId xmlns:a16="http://schemas.microsoft.com/office/drawing/2014/main" xmlns="" id="{F9971E8A-2988-4124-8294-C052D310FD67}"/>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924B3AB-9DFE-4179-A31E-85590444BD56}" type="slidenum">
              <a:rPr lang="en-US" altLang="en-US" sz="1400">
                <a:latin typeface="+mn-lt"/>
              </a:rPr>
              <a:pPr/>
              <a:t>23</a:t>
            </a:fld>
            <a:endParaRPr lang="en-US" altLang="en-US" sz="1400">
              <a:latin typeface="+mn-l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xmlns="" id="{907B6977-2A46-4BCD-934A-B4F0F452A533}"/>
              </a:ext>
            </a:extLst>
          </p:cNvPr>
          <p:cNvSpPr>
            <a:spLocks noGrp="1" noChangeArrowheads="1"/>
          </p:cNvSpPr>
          <p:nvPr>
            <p:ph type="title"/>
          </p:nvPr>
        </p:nvSpPr>
        <p:spPr/>
        <p:txBody>
          <a:bodyPr/>
          <a:lstStyle/>
          <a:p>
            <a:pPr fontAlgn="auto">
              <a:spcAft>
                <a:spcPts val="0"/>
              </a:spcAft>
              <a:defRPr/>
            </a:pPr>
            <a:r>
              <a:rPr lang="en-US" dirty="0">
                <a:latin typeface="+mn-lt"/>
                <a:ea typeface="+mj-ea"/>
              </a:rPr>
              <a:t>Types of Sales Contracts </a:t>
            </a:r>
            <a:r>
              <a:rPr lang="en-US" sz="2400" dirty="0">
                <a:latin typeface="+mn-lt"/>
                <a:ea typeface="+mj-ea"/>
              </a:rPr>
              <a:t>3</a:t>
            </a:r>
          </a:p>
        </p:txBody>
      </p:sp>
      <p:sp>
        <p:nvSpPr>
          <p:cNvPr id="45059" name="Content Placeholder 3">
            <a:extLst>
              <a:ext uri="{FF2B5EF4-FFF2-40B4-BE49-F238E27FC236}">
                <a16:creationId xmlns:a16="http://schemas.microsoft.com/office/drawing/2014/main" xmlns="" id="{2D65A330-EA6A-41A6-BDCB-1700EA7EAE77}"/>
              </a:ext>
            </a:extLst>
          </p:cNvPr>
          <p:cNvSpPr>
            <a:spLocks noGrp="1" noChangeArrowheads="1"/>
          </p:cNvSpPr>
          <p:nvPr>
            <p:ph idx="1"/>
          </p:nvPr>
        </p:nvSpPr>
        <p:spPr/>
        <p:txBody>
          <a:bodyPr/>
          <a:lstStyle/>
          <a:p>
            <a:pPr marL="0" indent="0">
              <a:spcBef>
                <a:spcPts val="1500"/>
              </a:spcBef>
              <a:buClr>
                <a:schemeClr val="tx2"/>
              </a:buClr>
              <a:buNone/>
            </a:pPr>
            <a:r>
              <a:rPr lang="en-US" altLang="en-US" sz="2400" dirty="0"/>
              <a:t>“Goods-In-Bailment” (Definition): </a:t>
            </a:r>
            <a:r>
              <a:rPr lang="en-US" altLang="en-US" sz="2400" dirty="0" smtClean="0"/>
              <a:t>Identifies </a:t>
            </a:r>
            <a:r>
              <a:rPr lang="en-US" altLang="en-US" sz="2400" dirty="0"/>
              <a:t>goods in storage.</a:t>
            </a:r>
          </a:p>
          <a:p>
            <a:pPr marL="291600" lvl="1" indent="-291600" algn="l">
              <a:spcBef>
                <a:spcPts val="1500"/>
              </a:spcBef>
              <a:buClr>
                <a:schemeClr val="tx2"/>
              </a:buClr>
            </a:pPr>
            <a:r>
              <a:rPr lang="en-US" altLang="en-US" sz="2400" dirty="0"/>
              <a:t>Rules regarding passage of title, risk of loss, and insurable interest vary, depending on whether seller has negotiable title.</a:t>
            </a:r>
          </a:p>
        </p:txBody>
      </p:sp>
      <p:sp>
        <p:nvSpPr>
          <p:cNvPr id="44035" name="Slide Number Placeholder 3">
            <a:extLst>
              <a:ext uri="{FF2B5EF4-FFF2-40B4-BE49-F238E27FC236}">
                <a16:creationId xmlns:a16="http://schemas.microsoft.com/office/drawing/2014/main" xmlns="" id="{E95AD4E6-9853-479F-951B-704E214FF920}"/>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9C5EAAE-2374-437E-9EDF-AAC6875BFE3D}" type="slidenum">
              <a:rPr lang="en-US" altLang="en-US" sz="1400">
                <a:latin typeface="+mn-lt"/>
              </a:rPr>
              <a:pPr/>
              <a:t>24</a:t>
            </a:fld>
            <a:endParaRPr lang="en-US" altLang="en-US" sz="1400">
              <a:latin typeface="+mn-l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xmlns="" id="{E09B073F-DAD0-45A3-AD6C-981F49A58602}"/>
              </a:ext>
            </a:extLst>
          </p:cNvPr>
          <p:cNvSpPr>
            <a:spLocks noGrp="1" noChangeArrowheads="1"/>
          </p:cNvSpPr>
          <p:nvPr>
            <p:ph type="title"/>
          </p:nvPr>
        </p:nvSpPr>
        <p:spPr/>
        <p:txBody>
          <a:bodyPr/>
          <a:lstStyle/>
          <a:p>
            <a:pPr fontAlgn="auto">
              <a:spcAft>
                <a:spcPts val="0"/>
              </a:spcAft>
              <a:defRPr/>
            </a:pPr>
            <a:r>
              <a:rPr lang="en-US" sz="4000" dirty="0">
                <a:latin typeface="+mn-lt"/>
                <a:ea typeface="+mj-ea"/>
              </a:rPr>
              <a:t>Types of Sales Contracts </a:t>
            </a:r>
            <a:r>
              <a:rPr lang="en-US" sz="2400" dirty="0">
                <a:latin typeface="+mn-lt"/>
                <a:ea typeface="+mj-ea"/>
              </a:rPr>
              <a:t>4</a:t>
            </a:r>
          </a:p>
        </p:txBody>
      </p:sp>
      <p:sp>
        <p:nvSpPr>
          <p:cNvPr id="47107" name="Content Placeholder 3">
            <a:extLst>
              <a:ext uri="{FF2B5EF4-FFF2-40B4-BE49-F238E27FC236}">
                <a16:creationId xmlns:a16="http://schemas.microsoft.com/office/drawing/2014/main" xmlns="" id="{89BA7073-7692-44FE-ADCC-8271CC335AF2}"/>
              </a:ext>
            </a:extLst>
          </p:cNvPr>
          <p:cNvSpPr>
            <a:spLocks noGrp="1" noChangeArrowheads="1"/>
          </p:cNvSpPr>
          <p:nvPr>
            <p:ph idx="1"/>
          </p:nvPr>
        </p:nvSpPr>
        <p:spPr/>
        <p:txBody>
          <a:bodyPr/>
          <a:lstStyle/>
          <a:p>
            <a:pPr marL="0" indent="0">
              <a:buNone/>
            </a:pPr>
            <a:r>
              <a:rPr lang="en-US" altLang="en-US" sz="2200" dirty="0"/>
              <a:t>“Conditional Sales.”</a:t>
            </a:r>
          </a:p>
          <a:p>
            <a:pPr marL="291600" lvl="1" indent="-291600" algn="l">
              <a:spcBef>
                <a:spcPts val="1500"/>
              </a:spcBef>
              <a:buClr>
                <a:schemeClr val="tx2"/>
              </a:buClr>
            </a:pPr>
            <a:r>
              <a:rPr lang="en-US" altLang="en-US" sz="2200" dirty="0"/>
              <a:t>“Sale-On-Approval”: Title and risk of loss with seller until buyer notifies seller of approval.</a:t>
            </a:r>
          </a:p>
          <a:p>
            <a:pPr marL="291600" lvl="1" indent="-291600" algn="l">
              <a:spcBef>
                <a:spcPts val="1500"/>
              </a:spcBef>
              <a:buClr>
                <a:schemeClr val="tx2"/>
              </a:buClr>
            </a:pPr>
            <a:r>
              <a:rPr lang="en-US" altLang="en-US" sz="2200" dirty="0"/>
              <a:t>“Sale-Or-Return”: Buyer has insurable interest once goods identified in contract; title and risk of loss transfer depend on whether goods in bailment, delivered by common carrier, or delivered by seller.</a:t>
            </a:r>
          </a:p>
        </p:txBody>
      </p:sp>
      <p:sp>
        <p:nvSpPr>
          <p:cNvPr id="46083" name="Slide Number Placeholder 3">
            <a:extLst>
              <a:ext uri="{FF2B5EF4-FFF2-40B4-BE49-F238E27FC236}">
                <a16:creationId xmlns:a16="http://schemas.microsoft.com/office/drawing/2014/main" xmlns="" id="{86D882F1-9ACC-4771-8BB1-AF4CA58C0A37}"/>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D9900A5-9BDE-4F75-BA9B-069BBD593E5E}" type="slidenum">
              <a:rPr lang="en-US" altLang="en-US" sz="1400">
                <a:latin typeface="+mn-lt"/>
              </a:rPr>
              <a:pPr/>
              <a:t>25</a:t>
            </a:fld>
            <a:endParaRPr lang="en-US" altLang="en-US" sz="1400">
              <a:latin typeface="+mn-l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xmlns="" id="{DB5364BD-EE08-41A6-AA7A-29FB61C8B938}"/>
              </a:ext>
            </a:extLst>
          </p:cNvPr>
          <p:cNvSpPr>
            <a:spLocks noGrp="1" noChangeArrowheads="1"/>
          </p:cNvSpPr>
          <p:nvPr>
            <p:ph type="title"/>
          </p:nvPr>
        </p:nvSpPr>
        <p:spPr/>
        <p:txBody>
          <a:bodyPr/>
          <a:lstStyle/>
          <a:p>
            <a:pPr fontAlgn="auto">
              <a:spcAft>
                <a:spcPts val="0"/>
              </a:spcAft>
              <a:defRPr/>
            </a:pPr>
            <a:r>
              <a:rPr lang="en-US" sz="3200" dirty="0">
                <a:latin typeface="+mn-lt"/>
                <a:ea typeface="+mj-ea"/>
              </a:rPr>
              <a:t>Risk of Loss Upon Breach of Contract</a:t>
            </a:r>
          </a:p>
        </p:txBody>
      </p:sp>
      <p:sp>
        <p:nvSpPr>
          <p:cNvPr id="49155" name="Content Placeholder 3">
            <a:extLst>
              <a:ext uri="{FF2B5EF4-FFF2-40B4-BE49-F238E27FC236}">
                <a16:creationId xmlns:a16="http://schemas.microsoft.com/office/drawing/2014/main" xmlns="" id="{8893B60C-438A-40F3-91B7-753E2EDDC4C6}"/>
              </a:ext>
            </a:extLst>
          </p:cNvPr>
          <p:cNvSpPr>
            <a:spLocks noGrp="1" noChangeArrowheads="1"/>
          </p:cNvSpPr>
          <p:nvPr>
            <p:ph sz="half" idx="1"/>
          </p:nvPr>
        </p:nvSpPr>
        <p:spPr>
          <a:xfrm>
            <a:off x="457200" y="1536192"/>
            <a:ext cx="8382000" cy="2350008"/>
          </a:xfrm>
        </p:spPr>
        <p:txBody>
          <a:bodyPr>
            <a:normAutofit/>
          </a:bodyPr>
          <a:lstStyle/>
          <a:p>
            <a:pPr marL="0" indent="0">
              <a:spcBef>
                <a:spcPts val="1500"/>
              </a:spcBef>
              <a:buClr>
                <a:schemeClr val="tx2"/>
              </a:buClr>
              <a:buNone/>
            </a:pPr>
            <a:r>
              <a:rPr lang="en-US" altLang="en-US" sz="2400" dirty="0"/>
              <a:t>Seller in Breach (by failing to deliver goods):</a:t>
            </a:r>
          </a:p>
          <a:p>
            <a:pPr marL="291600" lvl="1" indent="-291600" algn="l">
              <a:spcBef>
                <a:spcPts val="1500"/>
              </a:spcBef>
              <a:buClr>
                <a:schemeClr val="tx2"/>
              </a:buClr>
            </a:pPr>
            <a:r>
              <a:rPr lang="en-US" altLang="en-US" sz="2400" dirty="0"/>
              <a:t>Buyer may accept nonconforming goods “as is”, or reject goods (subject to seller’s right to “cure”).</a:t>
            </a:r>
          </a:p>
          <a:p>
            <a:pPr marL="291600" lvl="1" indent="-291600" algn="l">
              <a:spcBef>
                <a:spcPts val="1500"/>
              </a:spcBef>
              <a:buClr>
                <a:schemeClr val="tx2"/>
              </a:buClr>
            </a:pPr>
            <a:r>
              <a:rPr lang="en-US" altLang="en-US" sz="2400" dirty="0"/>
              <a:t>Risk of loss remains with seller until buyer accepts goods, or deficiencies corrected</a:t>
            </a:r>
            <a:r>
              <a:rPr lang="en-US" altLang="en-US" sz="2400" dirty="0" smtClean="0"/>
              <a:t>.</a:t>
            </a:r>
          </a:p>
        </p:txBody>
      </p:sp>
      <p:sp>
        <p:nvSpPr>
          <p:cNvPr id="3" name="Content Placeholder 2"/>
          <p:cNvSpPr>
            <a:spLocks noGrp="1"/>
          </p:cNvSpPr>
          <p:nvPr>
            <p:ph sz="half" idx="2"/>
          </p:nvPr>
        </p:nvSpPr>
        <p:spPr>
          <a:xfrm>
            <a:off x="457200" y="3916998"/>
            <a:ext cx="8382000" cy="2209482"/>
          </a:xfrm>
        </p:spPr>
        <p:txBody>
          <a:bodyPr>
            <a:normAutofit/>
          </a:bodyPr>
          <a:lstStyle/>
          <a:p>
            <a:pPr marL="0" indent="0">
              <a:buClr>
                <a:schemeClr val="tx2"/>
              </a:buClr>
              <a:buNone/>
            </a:pPr>
            <a:r>
              <a:rPr lang="en-US" altLang="en-US" sz="2400" dirty="0"/>
              <a:t>Buyer in Breach (buyer refuses to accept conforming goods, goods later lost or damaged):</a:t>
            </a:r>
          </a:p>
          <a:p>
            <a:pPr marL="291600" lvl="1" indent="-291600">
              <a:spcBef>
                <a:spcPts val="1500"/>
              </a:spcBef>
              <a:buClr>
                <a:schemeClr val="tx2"/>
              </a:buClr>
            </a:pPr>
            <a:r>
              <a:rPr lang="en-US" altLang="en-US" dirty="0"/>
              <a:t>Risk of loss depends on type of contract between buyer and seller</a:t>
            </a:r>
            <a:r>
              <a:rPr lang="en-US" altLang="en-US" dirty="0" smtClean="0"/>
              <a:t>.</a:t>
            </a:r>
            <a:endParaRPr lang="en-US" altLang="en-US" dirty="0"/>
          </a:p>
        </p:txBody>
      </p:sp>
      <p:sp>
        <p:nvSpPr>
          <p:cNvPr id="48131" name="Slide Number Placeholder 3">
            <a:extLst>
              <a:ext uri="{FF2B5EF4-FFF2-40B4-BE49-F238E27FC236}">
                <a16:creationId xmlns:a16="http://schemas.microsoft.com/office/drawing/2014/main" xmlns="" id="{539EC42E-CF1D-492E-8D85-E698DC553543}"/>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4BC99E4-03F8-46A0-B31E-4151802B6688}" type="slidenum">
              <a:rPr lang="en-US" altLang="en-US" sz="1400">
                <a:latin typeface="+mn-lt"/>
              </a:rPr>
              <a:pPr/>
              <a:t>26</a:t>
            </a:fld>
            <a:endParaRPr lang="en-US" altLang="en-US" sz="1400">
              <a:latin typeface="+mn-l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a:extLst>
              <a:ext uri="{FF2B5EF4-FFF2-40B4-BE49-F238E27FC236}">
                <a16:creationId xmlns:a16="http://schemas.microsoft.com/office/drawing/2014/main" xmlns="" id="{325062E4-D9A9-4BC3-B4AD-AF69BF019ED3}"/>
              </a:ext>
            </a:extLst>
          </p:cNvPr>
          <p:cNvSpPr>
            <a:spLocks noGrp="1" noChangeArrowheads="1"/>
          </p:cNvSpPr>
          <p:nvPr>
            <p:ph type="title"/>
          </p:nvPr>
        </p:nvSpPr>
        <p:spPr/>
        <p:txBody>
          <a:bodyPr wrap="square" numCol="1" anchorCtr="0" compatLnSpc="1">
            <a:prstTxWarp prst="textNoShape">
              <a:avLst/>
            </a:prstTxWarp>
          </a:bodyPr>
          <a:lstStyle/>
          <a:p>
            <a:r>
              <a:rPr lang="en-US" altLang="en-US" sz="3600" dirty="0">
                <a:latin typeface="+mn-lt"/>
              </a:rPr>
              <a:t>Question for Discussion </a:t>
            </a:r>
            <a:r>
              <a:rPr lang="en-US" altLang="en-US" sz="2400" dirty="0">
                <a:latin typeface="+mn-lt"/>
              </a:rPr>
              <a:t>1</a:t>
            </a:r>
          </a:p>
        </p:txBody>
      </p:sp>
      <p:sp>
        <p:nvSpPr>
          <p:cNvPr id="50178" name="Content Placeholder 2">
            <a:extLst>
              <a:ext uri="{FF2B5EF4-FFF2-40B4-BE49-F238E27FC236}">
                <a16:creationId xmlns:a16="http://schemas.microsoft.com/office/drawing/2014/main" xmlns="" id="{C4AF3758-9BB3-450C-8E3F-C911E7FEA0A4}"/>
              </a:ext>
            </a:extLst>
          </p:cNvPr>
          <p:cNvSpPr>
            <a:spLocks noGrp="1" noChangeArrowheads="1"/>
          </p:cNvSpPr>
          <p:nvPr>
            <p:ph idx="1"/>
          </p:nvPr>
        </p:nvSpPr>
        <p:spPr/>
        <p:txBody>
          <a:bodyPr/>
          <a:lstStyle/>
          <a:p>
            <a:pPr marL="291600" indent="-291600">
              <a:spcBef>
                <a:spcPts val="1500"/>
              </a:spcBef>
              <a:buClr>
                <a:schemeClr val="tx2"/>
              </a:buClr>
            </a:pPr>
            <a:r>
              <a:rPr lang="en-US" altLang="en-US" sz="2400" dirty="0"/>
              <a:t>Why should a buyer in the ordinary course of business be given priority over an owner who entrusts possession of an item to a seller who deals in goods of the kind? Isn’t this unfair to the original owner? What is the logic behind this rule of law</a:t>
            </a:r>
            <a:r>
              <a:rPr lang="en-US" altLang="en-US" dirty="0"/>
              <a:t>?</a:t>
            </a:r>
          </a:p>
        </p:txBody>
      </p:sp>
      <p:sp>
        <p:nvSpPr>
          <p:cNvPr id="50179" name="Slide Number Placeholder 3">
            <a:extLst>
              <a:ext uri="{FF2B5EF4-FFF2-40B4-BE49-F238E27FC236}">
                <a16:creationId xmlns:a16="http://schemas.microsoft.com/office/drawing/2014/main" xmlns="" id="{53887C63-F374-4076-BA40-0D454201DB26}"/>
              </a:ext>
            </a:extLst>
          </p:cNvPr>
          <p:cNvSpPr>
            <a:spLocks noGrp="1" noChangeArrowheads="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A4B1C58-7138-4A36-B579-8429328422D6}" type="slidenum">
              <a:rPr lang="en-US" altLang="en-US" sz="1400">
                <a:latin typeface="+mn-lt"/>
              </a:rPr>
              <a:pPr/>
              <a:t>27</a:t>
            </a:fld>
            <a:endParaRPr lang="en-US" altLang="en-US" sz="1400">
              <a:latin typeface="+mn-l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xmlns="" id="{84158A9B-CB32-45F4-9E87-F56FCAE969E2}"/>
              </a:ext>
            </a:extLst>
          </p:cNvPr>
          <p:cNvSpPr>
            <a:spLocks noGrp="1" noChangeArrowheads="1"/>
          </p:cNvSpPr>
          <p:nvPr>
            <p:ph type="title"/>
          </p:nvPr>
        </p:nvSpPr>
        <p:spPr/>
        <p:txBody>
          <a:bodyPr wrap="square" numCol="1" anchorCtr="0" compatLnSpc="1">
            <a:prstTxWarp prst="textNoShape">
              <a:avLst/>
            </a:prstTxWarp>
          </a:bodyPr>
          <a:lstStyle/>
          <a:p>
            <a:r>
              <a:rPr lang="en-US" altLang="en-US" sz="3600" dirty="0">
                <a:latin typeface="+mn-lt"/>
              </a:rPr>
              <a:t>Question for Discussion </a:t>
            </a:r>
            <a:r>
              <a:rPr lang="en-US" altLang="en-US" sz="2400" dirty="0">
                <a:latin typeface="+mn-lt"/>
              </a:rPr>
              <a:t>2</a:t>
            </a:r>
          </a:p>
        </p:txBody>
      </p:sp>
      <p:sp>
        <p:nvSpPr>
          <p:cNvPr id="51202" name="Content Placeholder 2">
            <a:extLst>
              <a:ext uri="{FF2B5EF4-FFF2-40B4-BE49-F238E27FC236}">
                <a16:creationId xmlns:a16="http://schemas.microsoft.com/office/drawing/2014/main" xmlns="" id="{75E30F69-D5A1-49F4-9F1B-03E70C111063}"/>
              </a:ext>
            </a:extLst>
          </p:cNvPr>
          <p:cNvSpPr>
            <a:spLocks noGrp="1" noChangeArrowheads="1"/>
          </p:cNvSpPr>
          <p:nvPr>
            <p:ph idx="1"/>
          </p:nvPr>
        </p:nvSpPr>
        <p:spPr/>
        <p:txBody>
          <a:bodyPr/>
          <a:lstStyle/>
          <a:p>
            <a:pPr marL="291600" indent="-291600">
              <a:spcBef>
                <a:spcPts val="1500"/>
              </a:spcBef>
              <a:buClr>
                <a:schemeClr val="tx2"/>
              </a:buClr>
            </a:pPr>
            <a:r>
              <a:rPr lang="en-US" altLang="en-US" dirty="0"/>
              <a:t>What differences exist between the law as stated in Article 2 of the </a:t>
            </a:r>
            <a:r>
              <a:rPr lang="en-US" altLang="en-US" dirty="0" smtClean="0"/>
              <a:t>U</a:t>
            </a:r>
            <a:r>
              <a:rPr lang="en-US" altLang="en-US" sz="100" dirty="0" smtClean="0"/>
              <a:t> </a:t>
            </a:r>
            <a:r>
              <a:rPr lang="en-US" altLang="en-US" dirty="0" smtClean="0"/>
              <a:t>C</a:t>
            </a:r>
            <a:r>
              <a:rPr lang="en-US" altLang="en-US" sz="100" dirty="0" smtClean="0"/>
              <a:t> </a:t>
            </a:r>
            <a:r>
              <a:rPr lang="en-US" altLang="en-US" dirty="0" smtClean="0"/>
              <a:t>C </a:t>
            </a:r>
            <a:r>
              <a:rPr lang="en-US" altLang="en-US" dirty="0"/>
              <a:t>and the </a:t>
            </a:r>
            <a:r>
              <a:rPr lang="en-US" altLang="en-US" dirty="0" smtClean="0"/>
              <a:t>C</a:t>
            </a:r>
            <a:r>
              <a:rPr lang="en-US" altLang="en-US" sz="100" dirty="0" smtClean="0"/>
              <a:t> </a:t>
            </a:r>
            <a:r>
              <a:rPr lang="en-US" altLang="en-US" dirty="0" smtClean="0"/>
              <a:t>I</a:t>
            </a:r>
            <a:r>
              <a:rPr lang="en-US" altLang="en-US" sz="100" dirty="0" smtClean="0"/>
              <a:t> </a:t>
            </a:r>
            <a:r>
              <a:rPr lang="en-US" altLang="en-US" dirty="0" smtClean="0"/>
              <a:t>S</a:t>
            </a:r>
            <a:r>
              <a:rPr lang="en-US" altLang="en-US" sz="100" dirty="0" smtClean="0"/>
              <a:t> </a:t>
            </a:r>
            <a:r>
              <a:rPr lang="en-US" altLang="en-US" dirty="0" smtClean="0"/>
              <a:t>G</a:t>
            </a:r>
            <a:r>
              <a:rPr lang="en-US" altLang="en-US" dirty="0"/>
              <a:t>.</a:t>
            </a:r>
          </a:p>
          <a:p>
            <a:pPr marL="291600" indent="-291600">
              <a:spcBef>
                <a:spcPts val="1500"/>
              </a:spcBef>
              <a:buClr>
                <a:schemeClr val="tx2"/>
              </a:buClr>
            </a:pPr>
            <a:r>
              <a:rPr lang="en-US" altLang="en-US" dirty="0"/>
              <a:t>Right now because the U.S. follows both the U</a:t>
            </a:r>
            <a:r>
              <a:rPr lang="en-US" altLang="en-US" sz="100" dirty="0"/>
              <a:t> </a:t>
            </a:r>
            <a:r>
              <a:rPr lang="en-US" altLang="en-US" dirty="0"/>
              <a:t>C</a:t>
            </a:r>
            <a:r>
              <a:rPr lang="en-US" altLang="en-US" sz="100" dirty="0"/>
              <a:t> </a:t>
            </a:r>
            <a:r>
              <a:rPr lang="en-US" altLang="en-US" dirty="0"/>
              <a:t>C and the C</a:t>
            </a:r>
            <a:r>
              <a:rPr lang="en-US" altLang="en-US" sz="100" dirty="0"/>
              <a:t> </a:t>
            </a:r>
            <a:r>
              <a:rPr lang="en-US" altLang="en-US" dirty="0"/>
              <a:t>I</a:t>
            </a:r>
            <a:r>
              <a:rPr lang="en-US" altLang="en-US" sz="100" dirty="0"/>
              <a:t> </a:t>
            </a:r>
            <a:r>
              <a:rPr lang="en-US" altLang="en-US" dirty="0"/>
              <a:t>S</a:t>
            </a:r>
            <a:r>
              <a:rPr lang="en-US" altLang="en-US" sz="100" dirty="0"/>
              <a:t> </a:t>
            </a:r>
            <a:r>
              <a:rPr lang="en-US" altLang="en-US" dirty="0"/>
              <a:t>G, depending on which applies to a particular contract, there are different rules for different contracts.  Would it make more sense for the U.S. to change the U</a:t>
            </a:r>
            <a:r>
              <a:rPr lang="en-US" altLang="en-US" sz="100" dirty="0"/>
              <a:t> </a:t>
            </a:r>
            <a:r>
              <a:rPr lang="en-US" altLang="en-US" dirty="0"/>
              <a:t>C</a:t>
            </a:r>
            <a:r>
              <a:rPr lang="en-US" altLang="en-US" sz="100" dirty="0"/>
              <a:t> </a:t>
            </a:r>
            <a:r>
              <a:rPr lang="en-US" altLang="en-US" dirty="0"/>
              <a:t>C to make it consistent with the C</a:t>
            </a:r>
            <a:r>
              <a:rPr lang="en-US" altLang="en-US" sz="100" dirty="0"/>
              <a:t> </a:t>
            </a:r>
            <a:r>
              <a:rPr lang="en-US" altLang="en-US" dirty="0"/>
              <a:t>I</a:t>
            </a:r>
            <a:r>
              <a:rPr lang="en-US" altLang="en-US" sz="100" dirty="0"/>
              <a:t> </a:t>
            </a:r>
            <a:r>
              <a:rPr lang="en-US" altLang="en-US" dirty="0"/>
              <a:t>S</a:t>
            </a:r>
            <a:r>
              <a:rPr lang="en-US" altLang="en-US" sz="100" dirty="0"/>
              <a:t> </a:t>
            </a:r>
            <a:r>
              <a:rPr lang="en-US" altLang="en-US" dirty="0"/>
              <a:t>G?</a:t>
            </a:r>
          </a:p>
        </p:txBody>
      </p:sp>
      <p:sp>
        <p:nvSpPr>
          <p:cNvPr id="51203" name="Slide Number Placeholder 3">
            <a:extLst>
              <a:ext uri="{FF2B5EF4-FFF2-40B4-BE49-F238E27FC236}">
                <a16:creationId xmlns:a16="http://schemas.microsoft.com/office/drawing/2014/main" xmlns="" id="{02882410-FFFF-42E1-BAB5-7A171EB28359}"/>
              </a:ext>
            </a:extLst>
          </p:cNvPr>
          <p:cNvSpPr>
            <a:spLocks noGrp="1" noChangeArrowheads="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3F3F730-F1AF-4798-886A-37148946786E}" type="slidenum">
              <a:rPr lang="en-US" altLang="en-US" sz="1400">
                <a:latin typeface="+mn-lt"/>
              </a:rPr>
              <a:pPr/>
              <a:t>28</a:t>
            </a:fld>
            <a:endParaRPr lang="en-US" altLang="en-US" sz="1400">
              <a:latin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xmlns="" id="{F6377D26-D496-4899-BA9E-9354BF80B2B7}"/>
              </a:ext>
            </a:extLst>
          </p:cNvPr>
          <p:cNvSpPr>
            <a:spLocks noGrp="1" noChangeArrowheads="1"/>
          </p:cNvSpPr>
          <p:nvPr>
            <p:ph type="title"/>
          </p:nvPr>
        </p:nvSpPr>
        <p:spPr/>
        <p:txBody>
          <a:bodyPr/>
          <a:lstStyle/>
          <a:p>
            <a:pPr fontAlgn="auto">
              <a:spcAft>
                <a:spcPts val="0"/>
              </a:spcAft>
              <a:defRPr/>
            </a:pPr>
            <a:r>
              <a:rPr lang="en-US" sz="3600" dirty="0" smtClean="0">
                <a:latin typeface="+mn-lt"/>
                <a:ea typeface="+mj-ea"/>
              </a:rPr>
              <a:t>U</a:t>
            </a:r>
            <a:r>
              <a:rPr lang="en-US" sz="100" dirty="0" smtClean="0">
                <a:latin typeface="+mn-lt"/>
                <a:ea typeface="+mj-ea"/>
              </a:rPr>
              <a:t> </a:t>
            </a:r>
            <a:r>
              <a:rPr lang="en-US" sz="3600" dirty="0" smtClean="0">
                <a:latin typeface="+mn-lt"/>
                <a:ea typeface="+mj-ea"/>
              </a:rPr>
              <a:t>C</a:t>
            </a:r>
            <a:r>
              <a:rPr lang="en-US" sz="100" dirty="0" smtClean="0">
                <a:latin typeface="+mn-lt"/>
                <a:ea typeface="+mj-ea"/>
              </a:rPr>
              <a:t> </a:t>
            </a:r>
            <a:r>
              <a:rPr lang="en-US" sz="3600" dirty="0" smtClean="0">
                <a:latin typeface="+mn-lt"/>
                <a:ea typeface="+mj-ea"/>
              </a:rPr>
              <a:t>C </a:t>
            </a:r>
            <a:r>
              <a:rPr lang="en-US" sz="3600" dirty="0">
                <a:latin typeface="+mn-lt"/>
                <a:ea typeface="+mj-ea"/>
              </a:rPr>
              <a:t>Outline (Articles and Topics)</a:t>
            </a:r>
          </a:p>
        </p:txBody>
      </p:sp>
      <p:sp>
        <p:nvSpPr>
          <p:cNvPr id="7171" name="Content Placeholder 3">
            <a:extLst>
              <a:ext uri="{FF2B5EF4-FFF2-40B4-BE49-F238E27FC236}">
                <a16:creationId xmlns:a16="http://schemas.microsoft.com/office/drawing/2014/main" xmlns="" id="{D36B052E-EA46-4351-93A8-8229CECC36D6}"/>
              </a:ext>
            </a:extLst>
          </p:cNvPr>
          <p:cNvSpPr>
            <a:spLocks noGrp="1" noChangeArrowheads="1"/>
          </p:cNvSpPr>
          <p:nvPr>
            <p:ph sz="half" idx="1"/>
          </p:nvPr>
        </p:nvSpPr>
        <p:spPr/>
        <p:txBody>
          <a:bodyPr rtlCol="0">
            <a:normAutofit lnSpcReduction="10000"/>
          </a:bodyPr>
          <a:lstStyle/>
          <a:p>
            <a:pPr marL="291600" indent="-291600" fontAlgn="auto">
              <a:lnSpc>
                <a:spcPct val="90000"/>
              </a:lnSpc>
              <a:spcBef>
                <a:spcPts val="1500"/>
              </a:spcBef>
              <a:spcAft>
                <a:spcPts val="0"/>
              </a:spcAft>
              <a:buClr>
                <a:schemeClr val="tx2"/>
              </a:buClr>
              <a:defRPr/>
            </a:pPr>
            <a:r>
              <a:rPr lang="en-US" sz="2400" dirty="0">
                <a:ea typeface="+mn-ea"/>
              </a:rPr>
              <a:t>Article 1: General Provisions.</a:t>
            </a:r>
          </a:p>
          <a:p>
            <a:pPr marL="291600" indent="-291600" fontAlgn="auto">
              <a:lnSpc>
                <a:spcPct val="90000"/>
              </a:lnSpc>
              <a:spcBef>
                <a:spcPts val="1500"/>
              </a:spcBef>
              <a:spcAft>
                <a:spcPts val="0"/>
              </a:spcAft>
              <a:buClr>
                <a:schemeClr val="tx2"/>
              </a:buClr>
              <a:defRPr/>
            </a:pPr>
            <a:r>
              <a:rPr lang="en-US" sz="2400" dirty="0">
                <a:ea typeface="+mn-ea"/>
              </a:rPr>
              <a:t>Article 2: Sales of goods.</a:t>
            </a:r>
          </a:p>
          <a:p>
            <a:pPr marL="291600" indent="-291600" fontAlgn="auto">
              <a:lnSpc>
                <a:spcPct val="90000"/>
              </a:lnSpc>
              <a:spcBef>
                <a:spcPts val="1500"/>
              </a:spcBef>
              <a:spcAft>
                <a:spcPts val="0"/>
              </a:spcAft>
              <a:buClr>
                <a:schemeClr val="tx2"/>
              </a:buClr>
              <a:defRPr/>
            </a:pPr>
            <a:r>
              <a:rPr lang="en-US" sz="2400" dirty="0">
                <a:ea typeface="+mn-ea"/>
              </a:rPr>
              <a:t>Article 2(A): Leases of goods.</a:t>
            </a:r>
          </a:p>
          <a:p>
            <a:pPr marL="291600" indent="-291600" fontAlgn="auto">
              <a:lnSpc>
                <a:spcPct val="90000"/>
              </a:lnSpc>
              <a:spcBef>
                <a:spcPts val="1500"/>
              </a:spcBef>
              <a:spcAft>
                <a:spcPts val="0"/>
              </a:spcAft>
              <a:buClr>
                <a:schemeClr val="tx2"/>
              </a:buClr>
              <a:defRPr/>
            </a:pPr>
            <a:r>
              <a:rPr lang="en-US" sz="2400" dirty="0">
                <a:ea typeface="+mn-ea"/>
              </a:rPr>
              <a:t>Article 3: Negotiable Instruments.</a:t>
            </a:r>
          </a:p>
          <a:p>
            <a:pPr marL="291600" indent="-291600" fontAlgn="auto">
              <a:lnSpc>
                <a:spcPct val="90000"/>
              </a:lnSpc>
              <a:spcBef>
                <a:spcPts val="1500"/>
              </a:spcBef>
              <a:spcAft>
                <a:spcPts val="0"/>
              </a:spcAft>
              <a:buClr>
                <a:schemeClr val="tx2"/>
              </a:buClr>
              <a:defRPr/>
            </a:pPr>
            <a:r>
              <a:rPr lang="en-US" sz="2400" dirty="0">
                <a:ea typeface="+mn-ea"/>
              </a:rPr>
              <a:t>Article 4: Bank Deposits and Collections.</a:t>
            </a:r>
          </a:p>
          <a:p>
            <a:pPr marL="291600" indent="-291600" fontAlgn="auto">
              <a:lnSpc>
                <a:spcPct val="90000"/>
              </a:lnSpc>
              <a:spcBef>
                <a:spcPts val="1500"/>
              </a:spcBef>
              <a:spcAft>
                <a:spcPts val="0"/>
              </a:spcAft>
              <a:buClr>
                <a:schemeClr val="tx2"/>
              </a:buClr>
              <a:defRPr/>
            </a:pPr>
            <a:r>
              <a:rPr lang="en-US" sz="2400" dirty="0">
                <a:ea typeface="+mn-ea"/>
              </a:rPr>
              <a:t>Article 4(A): Wire Transfers.</a:t>
            </a:r>
          </a:p>
        </p:txBody>
      </p:sp>
      <p:sp>
        <p:nvSpPr>
          <p:cNvPr id="7172" name="Content Placeholder 4">
            <a:extLst>
              <a:ext uri="{FF2B5EF4-FFF2-40B4-BE49-F238E27FC236}">
                <a16:creationId xmlns:a16="http://schemas.microsoft.com/office/drawing/2014/main" xmlns="" id="{1897C7F7-F4AD-4656-97B2-A613CFC04200}"/>
              </a:ext>
            </a:extLst>
          </p:cNvPr>
          <p:cNvSpPr>
            <a:spLocks noGrp="1" noChangeArrowheads="1"/>
          </p:cNvSpPr>
          <p:nvPr>
            <p:ph sz="half" idx="2"/>
          </p:nvPr>
        </p:nvSpPr>
        <p:spPr>
          <a:xfrm>
            <a:off x="4419600" y="1536192"/>
            <a:ext cx="3657600" cy="4590288"/>
          </a:xfrm>
        </p:spPr>
        <p:txBody>
          <a:bodyPr rtlCol="0">
            <a:noAutofit/>
          </a:bodyPr>
          <a:lstStyle/>
          <a:p>
            <a:pPr marL="291600" indent="-291600" fontAlgn="auto">
              <a:lnSpc>
                <a:spcPct val="90000"/>
              </a:lnSpc>
              <a:spcBef>
                <a:spcPts val="1500"/>
              </a:spcBef>
              <a:spcAft>
                <a:spcPts val="0"/>
              </a:spcAft>
              <a:buClr>
                <a:schemeClr val="tx2"/>
              </a:buClr>
              <a:defRPr/>
            </a:pPr>
            <a:r>
              <a:rPr lang="en-US" sz="2400" dirty="0">
                <a:ea typeface="+mn-ea"/>
              </a:rPr>
              <a:t>Article 5: Letters of Credit.</a:t>
            </a:r>
          </a:p>
          <a:p>
            <a:pPr marL="291600" indent="-291600" fontAlgn="auto">
              <a:lnSpc>
                <a:spcPct val="90000"/>
              </a:lnSpc>
              <a:spcBef>
                <a:spcPts val="1500"/>
              </a:spcBef>
              <a:spcAft>
                <a:spcPts val="0"/>
              </a:spcAft>
              <a:buClr>
                <a:schemeClr val="tx2"/>
              </a:buClr>
              <a:defRPr/>
            </a:pPr>
            <a:r>
              <a:rPr lang="en-US" sz="2400" dirty="0">
                <a:ea typeface="+mn-ea"/>
              </a:rPr>
              <a:t>Article 6: Bulk Transfers.</a:t>
            </a:r>
          </a:p>
          <a:p>
            <a:pPr marL="291600" indent="-291600" fontAlgn="auto">
              <a:lnSpc>
                <a:spcPct val="90000"/>
              </a:lnSpc>
              <a:spcBef>
                <a:spcPts val="1500"/>
              </a:spcBef>
              <a:spcAft>
                <a:spcPts val="0"/>
              </a:spcAft>
              <a:buClr>
                <a:schemeClr val="tx2"/>
              </a:buClr>
              <a:defRPr/>
            </a:pPr>
            <a:r>
              <a:rPr lang="en-US" sz="2400" dirty="0">
                <a:ea typeface="+mn-ea"/>
              </a:rPr>
              <a:t>Article 7: Documents of Title.</a:t>
            </a:r>
          </a:p>
          <a:p>
            <a:pPr marL="291600" indent="-291600" fontAlgn="auto">
              <a:lnSpc>
                <a:spcPct val="90000"/>
              </a:lnSpc>
              <a:spcBef>
                <a:spcPts val="1500"/>
              </a:spcBef>
              <a:spcAft>
                <a:spcPts val="0"/>
              </a:spcAft>
              <a:buClr>
                <a:schemeClr val="tx2"/>
              </a:buClr>
              <a:defRPr/>
            </a:pPr>
            <a:r>
              <a:rPr lang="en-US" sz="2400" dirty="0">
                <a:ea typeface="+mn-ea"/>
              </a:rPr>
              <a:t>Article 8: Investment Securities.</a:t>
            </a:r>
          </a:p>
          <a:p>
            <a:pPr marL="291600" indent="-291600" fontAlgn="auto">
              <a:lnSpc>
                <a:spcPct val="90000"/>
              </a:lnSpc>
              <a:spcBef>
                <a:spcPts val="1500"/>
              </a:spcBef>
              <a:spcAft>
                <a:spcPts val="0"/>
              </a:spcAft>
              <a:buClr>
                <a:schemeClr val="tx2"/>
              </a:buClr>
              <a:defRPr/>
            </a:pPr>
            <a:r>
              <a:rPr lang="en-US" sz="2400" dirty="0">
                <a:ea typeface="+mn-ea"/>
              </a:rPr>
              <a:t>Article 9: Secured Transactions.</a:t>
            </a:r>
          </a:p>
        </p:txBody>
      </p:sp>
      <p:sp>
        <p:nvSpPr>
          <p:cNvPr id="6148" name="Slide Number Placeholder 5">
            <a:extLst>
              <a:ext uri="{FF2B5EF4-FFF2-40B4-BE49-F238E27FC236}">
                <a16:creationId xmlns:a16="http://schemas.microsoft.com/office/drawing/2014/main" xmlns="" id="{FC4DA277-4E65-40E5-B343-0820432D8821}"/>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27FD037-77BE-4A75-B62A-3CD11E363F23}" type="slidenum">
              <a:rPr lang="en-US" altLang="en-US" sz="1400">
                <a:latin typeface="+mn-lt"/>
              </a:rPr>
              <a:pPr/>
              <a:t>3</a:t>
            </a:fld>
            <a:endParaRPr lang="en-US" altLang="en-US" sz="1400">
              <a:latin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xmlns="" id="{C5211D62-7A72-49C2-BEBB-0A58647E7ED1}"/>
              </a:ext>
            </a:extLst>
          </p:cNvPr>
          <p:cNvSpPr>
            <a:spLocks noGrp="1" noChangeArrowheads="1"/>
          </p:cNvSpPr>
          <p:nvPr>
            <p:ph type="title"/>
          </p:nvPr>
        </p:nvSpPr>
        <p:spPr/>
        <p:txBody>
          <a:bodyPr/>
          <a:lstStyle/>
          <a:p>
            <a:pPr fontAlgn="auto">
              <a:spcAft>
                <a:spcPts val="0"/>
              </a:spcAft>
              <a:defRPr/>
            </a:pPr>
            <a:r>
              <a:rPr lang="en-US" dirty="0" smtClean="0">
                <a:latin typeface="+mn-lt"/>
                <a:ea typeface="+mj-ea"/>
              </a:rPr>
              <a:t>U</a:t>
            </a:r>
            <a:r>
              <a:rPr lang="en-US" sz="100" dirty="0" smtClean="0">
                <a:latin typeface="+mn-lt"/>
                <a:ea typeface="+mj-ea"/>
              </a:rPr>
              <a:t> </a:t>
            </a:r>
            <a:r>
              <a:rPr lang="en-US" dirty="0" smtClean="0">
                <a:latin typeface="+mn-lt"/>
                <a:ea typeface="+mj-ea"/>
              </a:rPr>
              <a:t>C</a:t>
            </a:r>
            <a:r>
              <a:rPr lang="en-US" sz="100" dirty="0" smtClean="0">
                <a:latin typeface="+mn-lt"/>
                <a:ea typeface="+mj-ea"/>
              </a:rPr>
              <a:t> </a:t>
            </a:r>
            <a:r>
              <a:rPr lang="en-US" dirty="0" smtClean="0">
                <a:latin typeface="+mn-lt"/>
                <a:ea typeface="+mj-ea"/>
              </a:rPr>
              <a:t>C </a:t>
            </a:r>
            <a:r>
              <a:rPr lang="en-US" dirty="0">
                <a:latin typeface="+mn-lt"/>
                <a:ea typeface="+mj-ea"/>
              </a:rPr>
              <a:t>Article 2</a:t>
            </a:r>
          </a:p>
        </p:txBody>
      </p:sp>
      <p:sp>
        <p:nvSpPr>
          <p:cNvPr id="9219" name="Content Placeholder 3">
            <a:extLst>
              <a:ext uri="{FF2B5EF4-FFF2-40B4-BE49-F238E27FC236}">
                <a16:creationId xmlns:a16="http://schemas.microsoft.com/office/drawing/2014/main" xmlns="" id="{5D1AD7B9-A463-4219-BDD4-5A814DFB9FDB}"/>
              </a:ext>
            </a:extLst>
          </p:cNvPr>
          <p:cNvSpPr>
            <a:spLocks noGrp="1" noChangeArrowheads="1"/>
          </p:cNvSpPr>
          <p:nvPr>
            <p:ph idx="1"/>
          </p:nvPr>
        </p:nvSpPr>
        <p:spPr/>
        <p:txBody>
          <a:bodyPr rtlCol="0">
            <a:normAutofit/>
          </a:bodyPr>
          <a:lstStyle/>
          <a:p>
            <a:pPr marL="291600" indent="-291600" fontAlgn="auto">
              <a:spcBef>
                <a:spcPts val="1500"/>
              </a:spcBef>
              <a:spcAft>
                <a:spcPts val="0"/>
              </a:spcAft>
              <a:buClr>
                <a:schemeClr val="tx2"/>
              </a:buClr>
              <a:defRPr/>
            </a:pPr>
            <a:r>
              <a:rPr lang="en-US" sz="2800" dirty="0">
                <a:ea typeface="+mn-ea"/>
              </a:rPr>
              <a:t>Applies to contracts for the sale of goods.</a:t>
            </a:r>
          </a:p>
        </p:txBody>
      </p:sp>
      <p:sp>
        <p:nvSpPr>
          <p:cNvPr id="8195" name="Slide Number Placeholder 3">
            <a:extLst>
              <a:ext uri="{FF2B5EF4-FFF2-40B4-BE49-F238E27FC236}">
                <a16:creationId xmlns:a16="http://schemas.microsoft.com/office/drawing/2014/main" xmlns="" id="{0B4C1E8B-D8A8-44EF-9C49-25ECC8182051}"/>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323D874-964F-4E69-B8C1-71826E86E188}" type="slidenum">
              <a:rPr lang="en-US" altLang="en-US" sz="1400">
                <a:latin typeface="+mn-lt"/>
              </a:rPr>
              <a:pPr/>
              <a:t>4</a:t>
            </a:fld>
            <a:endParaRPr lang="en-US" altLang="en-US" sz="1400">
              <a:latin typeface="+mn-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xmlns="" id="{691ABEA1-AC73-4183-AD0E-5CE6710ED061}"/>
              </a:ext>
            </a:extLst>
          </p:cNvPr>
          <p:cNvSpPr>
            <a:spLocks noGrp="1" noChangeArrowheads="1"/>
          </p:cNvSpPr>
          <p:nvPr>
            <p:ph type="title"/>
          </p:nvPr>
        </p:nvSpPr>
        <p:spPr/>
        <p:txBody>
          <a:bodyPr/>
          <a:lstStyle/>
          <a:p>
            <a:pPr fontAlgn="auto">
              <a:spcAft>
                <a:spcPts val="0"/>
              </a:spcAft>
              <a:defRPr/>
            </a:pPr>
            <a:r>
              <a:rPr lang="en-US" sz="3400" dirty="0" smtClean="0">
                <a:latin typeface="+mn-lt"/>
                <a:ea typeface="+mj-ea"/>
              </a:rPr>
              <a:t>U</a:t>
            </a:r>
            <a:r>
              <a:rPr lang="en-US" sz="100" dirty="0" smtClean="0">
                <a:latin typeface="+mn-lt"/>
                <a:ea typeface="+mj-ea"/>
              </a:rPr>
              <a:t> </a:t>
            </a:r>
            <a:r>
              <a:rPr lang="en-US" sz="3400" dirty="0" smtClean="0">
                <a:latin typeface="+mn-lt"/>
                <a:ea typeface="+mj-ea"/>
              </a:rPr>
              <a:t>C</a:t>
            </a:r>
            <a:r>
              <a:rPr lang="en-US" sz="100" dirty="0" smtClean="0">
                <a:latin typeface="+mn-lt"/>
                <a:ea typeface="+mj-ea"/>
              </a:rPr>
              <a:t> </a:t>
            </a:r>
            <a:r>
              <a:rPr lang="en-US" sz="3400" dirty="0" smtClean="0">
                <a:latin typeface="+mn-lt"/>
                <a:ea typeface="+mj-ea"/>
              </a:rPr>
              <a:t>C </a:t>
            </a:r>
            <a:r>
              <a:rPr lang="en-US" sz="3400" dirty="0">
                <a:latin typeface="+mn-lt"/>
                <a:ea typeface="+mj-ea"/>
              </a:rPr>
              <a:t>Article 2 Terminology</a:t>
            </a:r>
          </a:p>
        </p:txBody>
      </p:sp>
      <p:sp>
        <p:nvSpPr>
          <p:cNvPr id="11267" name="Content Placeholder 3">
            <a:extLst>
              <a:ext uri="{FF2B5EF4-FFF2-40B4-BE49-F238E27FC236}">
                <a16:creationId xmlns:a16="http://schemas.microsoft.com/office/drawing/2014/main" xmlns="" id="{B65363A1-DEEC-4C9B-AFED-E5CBE602BA3E}"/>
              </a:ext>
            </a:extLst>
          </p:cNvPr>
          <p:cNvSpPr>
            <a:spLocks noGrp="1" noChangeArrowheads="1"/>
          </p:cNvSpPr>
          <p:nvPr>
            <p:ph idx="1"/>
          </p:nvPr>
        </p:nvSpPr>
        <p:spPr/>
        <p:txBody>
          <a:bodyPr rtlCol="0"/>
          <a:lstStyle/>
          <a:p>
            <a:pPr marL="291600" indent="-291600">
              <a:lnSpc>
                <a:spcPct val="80000"/>
              </a:lnSpc>
              <a:spcBef>
                <a:spcPts val="1500"/>
              </a:spcBef>
              <a:buClr>
                <a:schemeClr val="tx2"/>
              </a:buClr>
              <a:defRPr/>
            </a:pPr>
            <a:r>
              <a:rPr lang="en-US" sz="2800" dirty="0">
                <a:ea typeface="+mn-ea"/>
              </a:rPr>
              <a:t>Sale: The passing of title from a seller to a buyer for a price.</a:t>
            </a:r>
          </a:p>
          <a:p>
            <a:pPr marL="291600" indent="-291600">
              <a:lnSpc>
                <a:spcPct val="80000"/>
              </a:lnSpc>
              <a:spcBef>
                <a:spcPts val="1500"/>
              </a:spcBef>
              <a:buClr>
                <a:schemeClr val="tx2"/>
              </a:buClr>
              <a:defRPr/>
            </a:pPr>
            <a:r>
              <a:rPr lang="en-US" sz="2800" dirty="0">
                <a:ea typeface="+mn-ea"/>
              </a:rPr>
              <a:t>Goods: Tangible things that can be moved (Examples: Automobiles, furniture, electronics, consumer items).</a:t>
            </a:r>
          </a:p>
          <a:p>
            <a:pPr marL="291600" indent="-291600">
              <a:lnSpc>
                <a:spcPct val="80000"/>
              </a:lnSpc>
              <a:spcBef>
                <a:spcPts val="1500"/>
              </a:spcBef>
              <a:buClr>
                <a:schemeClr val="tx2"/>
              </a:buClr>
              <a:defRPr/>
            </a:pPr>
            <a:r>
              <a:rPr lang="en-US" sz="2800" dirty="0">
                <a:ea typeface="+mn-ea"/>
              </a:rPr>
              <a:t>If a contract includes both the sale of goods and services, Article 2 covers the transaction if the contract is predominantly the sale of goods.</a:t>
            </a:r>
          </a:p>
        </p:txBody>
      </p:sp>
      <p:sp>
        <p:nvSpPr>
          <p:cNvPr id="10243" name="Slide Number Placeholder 3">
            <a:extLst>
              <a:ext uri="{FF2B5EF4-FFF2-40B4-BE49-F238E27FC236}">
                <a16:creationId xmlns:a16="http://schemas.microsoft.com/office/drawing/2014/main" xmlns="" id="{5FD2A647-3A95-45C7-B481-619E36098225}"/>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2C5854E-D6FB-43B5-AAC4-703DD1B2F40A}" type="slidenum">
              <a:rPr lang="en-US" altLang="en-US" sz="1400">
                <a:latin typeface="+mn-lt"/>
              </a:rPr>
              <a:pPr/>
              <a:t>5</a:t>
            </a:fld>
            <a:endParaRPr lang="en-US" altLang="en-US" sz="1400">
              <a:latin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xmlns="" id="{1A93AB8E-5278-4E30-8104-4959B4B4A699}"/>
              </a:ext>
            </a:extLst>
          </p:cNvPr>
          <p:cNvSpPr>
            <a:spLocks noGrp="1" noChangeArrowheads="1"/>
          </p:cNvSpPr>
          <p:nvPr>
            <p:ph type="title"/>
          </p:nvPr>
        </p:nvSpPr>
        <p:spPr/>
        <p:txBody>
          <a:bodyPr wrap="square" numCol="1" anchorCtr="0" compatLnSpc="1">
            <a:prstTxWarp prst="textNoShape">
              <a:avLst/>
            </a:prstTxWarp>
          </a:bodyPr>
          <a:lstStyle/>
          <a:p>
            <a:r>
              <a:rPr lang="en-US" altLang="en-US" sz="4000" dirty="0">
                <a:latin typeface="+mn-lt"/>
              </a:rPr>
              <a:t>Article 2 Terminology </a:t>
            </a:r>
          </a:p>
        </p:txBody>
      </p:sp>
      <p:sp>
        <p:nvSpPr>
          <p:cNvPr id="3" name="Content Placeholder 2">
            <a:extLst>
              <a:ext uri="{FF2B5EF4-FFF2-40B4-BE49-F238E27FC236}">
                <a16:creationId xmlns:a16="http://schemas.microsoft.com/office/drawing/2014/main" xmlns="" id="{0D95AA77-4659-45A9-94C2-54C5F9F549A5}"/>
              </a:ext>
            </a:extLst>
          </p:cNvPr>
          <p:cNvSpPr>
            <a:spLocks noGrp="1"/>
          </p:cNvSpPr>
          <p:nvPr>
            <p:ph idx="1"/>
          </p:nvPr>
        </p:nvSpPr>
        <p:spPr>
          <a:xfrm>
            <a:off x="457200" y="1600200"/>
            <a:ext cx="7620000" cy="4572000"/>
          </a:xfrm>
        </p:spPr>
        <p:txBody>
          <a:bodyPr rtlCol="0">
            <a:normAutofit/>
          </a:bodyPr>
          <a:lstStyle/>
          <a:p>
            <a:pPr marL="0" indent="0" fontAlgn="auto">
              <a:lnSpc>
                <a:spcPct val="80000"/>
              </a:lnSpc>
              <a:spcAft>
                <a:spcPts val="0"/>
              </a:spcAft>
              <a:buNone/>
              <a:defRPr/>
            </a:pPr>
            <a:r>
              <a:rPr lang="en-US" altLang="en-US" sz="2800" dirty="0"/>
              <a:t>Merchant: A buyer or seller who</a:t>
            </a:r>
          </a:p>
          <a:p>
            <a:pPr marL="291600" lvl="1" indent="-291600" fontAlgn="auto">
              <a:lnSpc>
                <a:spcPct val="80000"/>
              </a:lnSpc>
              <a:spcBef>
                <a:spcPts val="1500"/>
              </a:spcBef>
              <a:spcAft>
                <a:spcPts val="0"/>
              </a:spcAft>
              <a:buClr>
                <a:schemeClr val="tx2"/>
              </a:buClr>
              <a:defRPr/>
            </a:pPr>
            <a:r>
              <a:rPr lang="en-US" altLang="en-US" sz="2800" dirty="0"/>
              <a:t>Deals in goods of the kind involved in the contract.</a:t>
            </a:r>
          </a:p>
          <a:p>
            <a:pPr marL="291600" lvl="1" indent="-291600" fontAlgn="auto">
              <a:lnSpc>
                <a:spcPct val="80000"/>
              </a:lnSpc>
              <a:spcBef>
                <a:spcPts val="1500"/>
              </a:spcBef>
              <a:spcAft>
                <a:spcPts val="0"/>
              </a:spcAft>
              <a:buClr>
                <a:schemeClr val="tx2"/>
              </a:buClr>
              <a:defRPr/>
            </a:pPr>
            <a:r>
              <a:rPr lang="en-US" altLang="en-US" sz="2800" dirty="0"/>
              <a:t>By occupation, represents himself as having knowledge and skill with regard to the goods in question.</a:t>
            </a:r>
          </a:p>
          <a:p>
            <a:pPr marL="291600" lvl="1" indent="-291600" fontAlgn="auto">
              <a:lnSpc>
                <a:spcPct val="80000"/>
              </a:lnSpc>
              <a:spcBef>
                <a:spcPts val="1500"/>
              </a:spcBef>
              <a:spcAft>
                <a:spcPts val="0"/>
              </a:spcAft>
              <a:buClr>
                <a:schemeClr val="tx2"/>
              </a:buClr>
              <a:defRPr/>
            </a:pPr>
            <a:r>
              <a:rPr lang="en-US" altLang="en-US" sz="2800" dirty="0"/>
              <a:t>Employs a merchant as a broker, agent, or other intermediary.</a:t>
            </a:r>
          </a:p>
        </p:txBody>
      </p:sp>
      <p:sp>
        <p:nvSpPr>
          <p:cNvPr id="12291" name="Slide Number Placeholder 3">
            <a:extLst>
              <a:ext uri="{FF2B5EF4-FFF2-40B4-BE49-F238E27FC236}">
                <a16:creationId xmlns:a16="http://schemas.microsoft.com/office/drawing/2014/main" xmlns="" id="{8A1ACCE4-9B79-4A6E-BFE7-EF56774283C5}"/>
              </a:ext>
            </a:extLst>
          </p:cNvPr>
          <p:cNvSpPr>
            <a:spLocks noGrp="1" noChangeArrowheads="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527915E-C667-41D8-AE23-5DEB8C0F817C}" type="slidenum">
              <a:rPr lang="en-US" altLang="en-US" sz="1400">
                <a:latin typeface="+mn-lt"/>
              </a:rPr>
              <a:pPr/>
              <a:t>6</a:t>
            </a:fld>
            <a:endParaRPr lang="en-US" altLang="en-US" sz="1400">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xmlns="" id="{6A08C9BB-E5CB-444F-BA9E-F66EAFFCABB5}"/>
              </a:ext>
            </a:extLst>
          </p:cNvPr>
          <p:cNvSpPr>
            <a:spLocks noGrp="1" noChangeArrowheads="1"/>
          </p:cNvSpPr>
          <p:nvPr>
            <p:ph type="title"/>
          </p:nvPr>
        </p:nvSpPr>
        <p:spPr/>
        <p:txBody>
          <a:bodyPr wrap="square" numCol="1" anchorCtr="0" compatLnSpc="1">
            <a:prstTxWarp prst="textNoShape">
              <a:avLst/>
            </a:prstTxWarp>
          </a:bodyPr>
          <a:lstStyle/>
          <a:p>
            <a:r>
              <a:rPr lang="en-US" altLang="en-US" sz="4000" dirty="0">
                <a:latin typeface="+mn-lt"/>
              </a:rPr>
              <a:t>Application of Article 2</a:t>
            </a:r>
          </a:p>
        </p:txBody>
      </p:sp>
      <p:sp>
        <p:nvSpPr>
          <p:cNvPr id="3" name="Content Placeholder 2">
            <a:extLst>
              <a:ext uri="{FF2B5EF4-FFF2-40B4-BE49-F238E27FC236}">
                <a16:creationId xmlns:a16="http://schemas.microsoft.com/office/drawing/2014/main" xmlns="" id="{3D90C722-6D2C-473F-AAFC-9C973C9C8D63}"/>
              </a:ext>
            </a:extLst>
          </p:cNvPr>
          <p:cNvSpPr>
            <a:spLocks noGrp="1"/>
          </p:cNvSpPr>
          <p:nvPr>
            <p:ph idx="1"/>
          </p:nvPr>
        </p:nvSpPr>
        <p:spPr/>
        <p:txBody>
          <a:bodyPr rtlCol="0">
            <a:normAutofit/>
          </a:bodyPr>
          <a:lstStyle/>
          <a:p>
            <a:pPr marL="291600" indent="-291600" fontAlgn="auto">
              <a:lnSpc>
                <a:spcPct val="80000"/>
              </a:lnSpc>
              <a:spcBef>
                <a:spcPts val="1500"/>
              </a:spcBef>
              <a:spcAft>
                <a:spcPts val="0"/>
              </a:spcAft>
              <a:buClr>
                <a:schemeClr val="tx2"/>
              </a:buClr>
              <a:defRPr/>
            </a:pPr>
            <a:r>
              <a:rPr lang="en-US" sz="2800" dirty="0"/>
              <a:t>Article 2 applies to all sales of goods by both merchants and nonmerchants.</a:t>
            </a:r>
          </a:p>
          <a:p>
            <a:pPr marL="291600" indent="-291600" fontAlgn="auto">
              <a:lnSpc>
                <a:spcPct val="80000"/>
              </a:lnSpc>
              <a:spcBef>
                <a:spcPts val="1500"/>
              </a:spcBef>
              <a:spcAft>
                <a:spcPts val="0"/>
              </a:spcAft>
              <a:buClr>
                <a:schemeClr val="tx2"/>
              </a:buClr>
              <a:defRPr/>
            </a:pPr>
            <a:r>
              <a:rPr lang="en-US" sz="2800" dirty="0"/>
              <a:t>There are some special provisions of Article 2 that apply only to merchants. In general, merchants are held to a higher standard than are nonmerchants.</a:t>
            </a:r>
          </a:p>
        </p:txBody>
      </p:sp>
      <p:sp>
        <p:nvSpPr>
          <p:cNvPr id="13315" name="Slide Number Placeholder 3">
            <a:extLst>
              <a:ext uri="{FF2B5EF4-FFF2-40B4-BE49-F238E27FC236}">
                <a16:creationId xmlns:a16="http://schemas.microsoft.com/office/drawing/2014/main" xmlns="" id="{C0D4E48A-B03F-49B7-8B02-36FFE00FF587}"/>
              </a:ext>
            </a:extLst>
          </p:cNvPr>
          <p:cNvSpPr>
            <a:spLocks noGrp="1" noChangeArrowheads="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9C26EE1-0CA5-44A0-A0AA-BD2743A2D759}" type="slidenum">
              <a:rPr lang="en-US" altLang="en-US" sz="1400">
                <a:latin typeface="+mn-lt"/>
              </a:rPr>
              <a:pPr/>
              <a:t>7</a:t>
            </a:fld>
            <a:endParaRPr lang="en-US" altLang="en-US" sz="1400">
              <a:latin typeface="+mn-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xmlns="" id="{6145FA57-54F8-4E9D-A6C6-2277388F4A91}"/>
              </a:ext>
            </a:extLst>
          </p:cNvPr>
          <p:cNvSpPr>
            <a:spLocks noGrp="1" noChangeArrowheads="1"/>
          </p:cNvSpPr>
          <p:nvPr>
            <p:ph type="title"/>
          </p:nvPr>
        </p:nvSpPr>
        <p:spPr/>
        <p:txBody>
          <a:bodyPr/>
          <a:lstStyle/>
          <a:p>
            <a:pPr fontAlgn="auto">
              <a:spcAft>
                <a:spcPts val="0"/>
              </a:spcAft>
              <a:defRPr/>
            </a:pPr>
            <a:r>
              <a:rPr lang="en-US" sz="3600" dirty="0">
                <a:latin typeface="+mn-lt"/>
                <a:ea typeface="+mj-ea"/>
              </a:rPr>
              <a:t>Convention for the International Sale of Goods (</a:t>
            </a:r>
            <a:r>
              <a:rPr lang="en-US" sz="3600" dirty="0" smtClean="0">
                <a:latin typeface="+mn-lt"/>
                <a:ea typeface="+mj-ea"/>
              </a:rPr>
              <a:t>C</a:t>
            </a:r>
            <a:r>
              <a:rPr lang="en-US" sz="100" dirty="0" smtClean="0">
                <a:latin typeface="+mn-lt"/>
                <a:ea typeface="+mj-ea"/>
              </a:rPr>
              <a:t> </a:t>
            </a:r>
            <a:r>
              <a:rPr lang="en-US" sz="3600" dirty="0" smtClean="0">
                <a:latin typeface="+mn-lt"/>
                <a:ea typeface="+mj-ea"/>
              </a:rPr>
              <a:t>I</a:t>
            </a:r>
            <a:r>
              <a:rPr lang="en-US" sz="100" dirty="0" smtClean="0">
                <a:latin typeface="+mn-lt"/>
                <a:ea typeface="+mj-ea"/>
              </a:rPr>
              <a:t> </a:t>
            </a:r>
            <a:r>
              <a:rPr lang="en-US" sz="3600" dirty="0" smtClean="0">
                <a:latin typeface="+mn-lt"/>
                <a:ea typeface="+mj-ea"/>
              </a:rPr>
              <a:t>S</a:t>
            </a:r>
            <a:r>
              <a:rPr lang="en-US" sz="100" dirty="0" smtClean="0">
                <a:latin typeface="+mn-lt"/>
                <a:ea typeface="+mj-ea"/>
              </a:rPr>
              <a:t> </a:t>
            </a:r>
            <a:r>
              <a:rPr lang="en-US" sz="3600" dirty="0" smtClean="0">
                <a:latin typeface="+mn-lt"/>
                <a:ea typeface="+mj-ea"/>
              </a:rPr>
              <a:t>G</a:t>
            </a:r>
            <a:r>
              <a:rPr lang="en-US" sz="3600" dirty="0">
                <a:latin typeface="+mn-lt"/>
                <a:ea typeface="+mj-ea"/>
              </a:rPr>
              <a:t>)</a:t>
            </a:r>
          </a:p>
        </p:txBody>
      </p:sp>
      <p:sp>
        <p:nvSpPr>
          <p:cNvPr id="14338" name="Content Placeholder 2">
            <a:extLst>
              <a:ext uri="{FF2B5EF4-FFF2-40B4-BE49-F238E27FC236}">
                <a16:creationId xmlns:a16="http://schemas.microsoft.com/office/drawing/2014/main" xmlns="" id="{B1CCF9BC-9685-4114-A0E9-77913F9F64EC}"/>
              </a:ext>
            </a:extLst>
          </p:cNvPr>
          <p:cNvSpPr>
            <a:spLocks noGrp="1" noChangeArrowheads="1"/>
          </p:cNvSpPr>
          <p:nvPr>
            <p:ph idx="1"/>
          </p:nvPr>
        </p:nvSpPr>
        <p:spPr/>
        <p:txBody>
          <a:bodyPr>
            <a:normAutofit/>
          </a:bodyPr>
          <a:lstStyle/>
          <a:p>
            <a:pPr marL="291600" indent="-291600">
              <a:lnSpc>
                <a:spcPct val="80000"/>
              </a:lnSpc>
              <a:spcBef>
                <a:spcPts val="1500"/>
              </a:spcBef>
              <a:buClr>
                <a:schemeClr val="tx2"/>
              </a:buClr>
              <a:defRPr/>
            </a:pPr>
            <a:r>
              <a:rPr lang="en-US" altLang="en-US" sz="2800" dirty="0"/>
              <a:t>The </a:t>
            </a:r>
            <a:r>
              <a:rPr lang="en-US" altLang="en-US" sz="2800" dirty="0" smtClean="0"/>
              <a:t>C</a:t>
            </a:r>
            <a:r>
              <a:rPr lang="en-US" altLang="en-US" sz="100" dirty="0" smtClean="0"/>
              <a:t> </a:t>
            </a:r>
            <a:r>
              <a:rPr lang="en-US" altLang="en-US" sz="2800" dirty="0" smtClean="0"/>
              <a:t>I</a:t>
            </a:r>
            <a:r>
              <a:rPr lang="en-US" altLang="en-US" sz="100" dirty="0" smtClean="0"/>
              <a:t> </a:t>
            </a:r>
            <a:r>
              <a:rPr lang="en-US" altLang="en-US" sz="2800" dirty="0" smtClean="0"/>
              <a:t>S</a:t>
            </a:r>
            <a:r>
              <a:rPr lang="en-US" altLang="en-US" sz="100" dirty="0" smtClean="0"/>
              <a:t> </a:t>
            </a:r>
            <a:r>
              <a:rPr lang="en-US" altLang="en-US" sz="2800" dirty="0" smtClean="0"/>
              <a:t>G </a:t>
            </a:r>
            <a:r>
              <a:rPr lang="en-US" altLang="en-US" sz="2800" dirty="0"/>
              <a:t>is a treaty to which the U.S. is a party which governs sales of goods between a seller and a buyer in different countries, both of which are signatories to the treaty. </a:t>
            </a:r>
            <a:r>
              <a:rPr lang="en-US" altLang="en-US" sz="2800" dirty="0" smtClean="0"/>
              <a:t>When </a:t>
            </a:r>
            <a:r>
              <a:rPr lang="en-US" altLang="en-US" sz="2800" dirty="0"/>
              <a:t>it applies, it supersedes the </a:t>
            </a:r>
            <a:r>
              <a:rPr lang="en-US" altLang="en-US" sz="2800" dirty="0" smtClean="0"/>
              <a:t>U</a:t>
            </a:r>
            <a:r>
              <a:rPr lang="en-US" altLang="en-US" sz="100" dirty="0" smtClean="0"/>
              <a:t> </a:t>
            </a:r>
            <a:r>
              <a:rPr lang="en-US" altLang="en-US" sz="2800" dirty="0" smtClean="0"/>
              <a:t>C</a:t>
            </a:r>
            <a:r>
              <a:rPr lang="en-US" altLang="en-US" sz="100" dirty="0" smtClean="0"/>
              <a:t> </a:t>
            </a:r>
            <a:r>
              <a:rPr lang="en-US" altLang="en-US" sz="2800" dirty="0" smtClean="0"/>
              <a:t>C </a:t>
            </a:r>
            <a:r>
              <a:rPr lang="en-US" altLang="en-US" sz="2800" dirty="0"/>
              <a:t>as the law governing the contract.</a:t>
            </a:r>
          </a:p>
        </p:txBody>
      </p:sp>
      <p:sp>
        <p:nvSpPr>
          <p:cNvPr id="14339" name="Slide Number Placeholder 3">
            <a:extLst>
              <a:ext uri="{FF2B5EF4-FFF2-40B4-BE49-F238E27FC236}">
                <a16:creationId xmlns:a16="http://schemas.microsoft.com/office/drawing/2014/main" xmlns="" id="{E31DAEE3-CD59-4BBA-9E13-46921665B806}"/>
              </a:ext>
            </a:extLst>
          </p:cNvPr>
          <p:cNvSpPr>
            <a:spLocks noGrp="1" noChangeArrowheads="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8C26909-B5FB-4131-9EBB-EF4384EEECD3}" type="slidenum">
              <a:rPr lang="en-US" altLang="en-US" sz="1400">
                <a:latin typeface="+mn-lt"/>
              </a:rPr>
              <a:pPr/>
              <a:t>8</a:t>
            </a:fld>
            <a:endParaRPr lang="en-US" altLang="en-US" sz="1400">
              <a:latin typeface="+mn-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xmlns="" id="{7008B024-DF60-4227-AE60-634483387FCB}"/>
              </a:ext>
            </a:extLst>
          </p:cNvPr>
          <p:cNvSpPr>
            <a:spLocks noGrp="1" noChangeArrowheads="1"/>
          </p:cNvSpPr>
          <p:nvPr>
            <p:ph type="title"/>
          </p:nvPr>
        </p:nvSpPr>
        <p:spPr/>
        <p:txBody>
          <a:bodyPr wrap="square" numCol="1" anchorCtr="0" compatLnSpc="1">
            <a:prstTxWarp prst="textNoShape">
              <a:avLst/>
            </a:prstTxWarp>
          </a:bodyPr>
          <a:lstStyle/>
          <a:p>
            <a:r>
              <a:rPr lang="en-US" altLang="en-US" sz="3600" dirty="0">
                <a:latin typeface="+mn-lt"/>
              </a:rPr>
              <a:t>Example </a:t>
            </a:r>
            <a:r>
              <a:rPr lang="en-US" altLang="en-US" sz="2400" dirty="0">
                <a:latin typeface="+mn-lt"/>
              </a:rPr>
              <a:t>1</a:t>
            </a:r>
          </a:p>
        </p:txBody>
      </p:sp>
      <p:sp>
        <p:nvSpPr>
          <p:cNvPr id="15362" name="Content Placeholder 2">
            <a:extLst>
              <a:ext uri="{FF2B5EF4-FFF2-40B4-BE49-F238E27FC236}">
                <a16:creationId xmlns:a16="http://schemas.microsoft.com/office/drawing/2014/main" xmlns="" id="{50EFEA78-7276-431C-A23A-2F57DD7DF61C}"/>
              </a:ext>
            </a:extLst>
          </p:cNvPr>
          <p:cNvSpPr>
            <a:spLocks noGrp="1" noChangeArrowheads="1"/>
          </p:cNvSpPr>
          <p:nvPr>
            <p:ph idx="1"/>
          </p:nvPr>
        </p:nvSpPr>
        <p:spPr>
          <a:xfrm>
            <a:off x="457200" y="1600200"/>
            <a:ext cx="7391400" cy="4800600"/>
          </a:xfrm>
        </p:spPr>
        <p:txBody>
          <a:bodyPr>
            <a:normAutofit/>
          </a:bodyPr>
          <a:lstStyle/>
          <a:p>
            <a:pPr marL="291600" indent="-291600">
              <a:lnSpc>
                <a:spcPct val="80000"/>
              </a:lnSpc>
              <a:spcBef>
                <a:spcPts val="1500"/>
              </a:spcBef>
              <a:buClr>
                <a:schemeClr val="tx2"/>
              </a:buClr>
              <a:defRPr/>
            </a:pPr>
            <a:r>
              <a:rPr lang="en-US" altLang="en-US" sz="2800" dirty="0"/>
              <a:t>A seller in Minnesota sells goods to a buyer in Canada. A dispute arises involving the contract. The law that applies is the C</a:t>
            </a:r>
            <a:r>
              <a:rPr lang="en-US" altLang="en-US" sz="100" dirty="0"/>
              <a:t> </a:t>
            </a:r>
            <a:r>
              <a:rPr lang="en-US" altLang="en-US" sz="2800" dirty="0"/>
              <a:t>I</a:t>
            </a:r>
            <a:r>
              <a:rPr lang="en-US" altLang="en-US" sz="100" dirty="0"/>
              <a:t> </a:t>
            </a:r>
            <a:r>
              <a:rPr lang="en-US" altLang="en-US" sz="2800" dirty="0"/>
              <a:t>S</a:t>
            </a:r>
            <a:r>
              <a:rPr lang="en-US" altLang="en-US" sz="100" dirty="0"/>
              <a:t> </a:t>
            </a:r>
            <a:r>
              <a:rPr lang="en-US" altLang="en-US" sz="2800" dirty="0"/>
              <a:t>G rather than the U</a:t>
            </a:r>
            <a:r>
              <a:rPr lang="en-US" altLang="en-US" sz="100" dirty="0"/>
              <a:t> </a:t>
            </a:r>
            <a:r>
              <a:rPr lang="en-US" altLang="en-US" sz="2800" dirty="0"/>
              <a:t>C</a:t>
            </a:r>
            <a:r>
              <a:rPr lang="en-US" altLang="en-US" sz="100" dirty="0"/>
              <a:t> </a:t>
            </a:r>
            <a:r>
              <a:rPr lang="en-US" altLang="en-US" sz="2800" dirty="0" err="1"/>
              <a:t>C</a:t>
            </a:r>
            <a:r>
              <a:rPr lang="en-US" altLang="en-US" sz="2800" dirty="0"/>
              <a:t>, because both Canada and the U.S. are parties to the C</a:t>
            </a:r>
            <a:r>
              <a:rPr lang="en-US" altLang="en-US" sz="100" dirty="0"/>
              <a:t> </a:t>
            </a:r>
            <a:r>
              <a:rPr lang="en-US" altLang="en-US" sz="2800" dirty="0"/>
              <a:t>I</a:t>
            </a:r>
            <a:r>
              <a:rPr lang="en-US" altLang="en-US" sz="100" dirty="0"/>
              <a:t> </a:t>
            </a:r>
            <a:r>
              <a:rPr lang="en-US" altLang="en-US" sz="2800" dirty="0"/>
              <a:t>S</a:t>
            </a:r>
            <a:r>
              <a:rPr lang="en-US" altLang="en-US" sz="100" dirty="0"/>
              <a:t> </a:t>
            </a:r>
            <a:r>
              <a:rPr lang="en-US" altLang="en-US" sz="2800" dirty="0"/>
              <a:t>G. The parties can, however, include a “choice of laws” clause in their contract.</a:t>
            </a:r>
          </a:p>
        </p:txBody>
      </p:sp>
      <p:sp>
        <p:nvSpPr>
          <p:cNvPr id="15363" name="Slide Number Placeholder 3">
            <a:extLst>
              <a:ext uri="{FF2B5EF4-FFF2-40B4-BE49-F238E27FC236}">
                <a16:creationId xmlns:a16="http://schemas.microsoft.com/office/drawing/2014/main" xmlns="" id="{0B064DCF-E421-4F8E-A7EC-A55A22A4E7B4}"/>
              </a:ext>
            </a:extLst>
          </p:cNvPr>
          <p:cNvSpPr>
            <a:spLocks noGrp="1" noChangeArrowheads="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1247DA4-12F0-45EF-B706-8BE83F958C9A}" type="slidenum">
              <a:rPr lang="en-US" altLang="en-US" sz="1400">
                <a:latin typeface="+mn-lt"/>
              </a:rPr>
              <a:pPr/>
              <a:t>9</a:t>
            </a:fld>
            <a:endParaRPr lang="en-US" altLang="en-US" sz="1400">
              <a:latin typeface="+mn-lt"/>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5858294ccd9b664ed82bc3fb274ecf0e47673f5"/>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RAHSAAAAA">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SARAHSAAAAA" id="{FF19EAB4-F7E1-4145-9882-B4D052532634}" vid="{E173939B-1DFF-4393-840B-A3C4C9007EC6}"/>
    </a:ext>
  </a:extLst>
</a:theme>
</file>

<file path=ppt/theme/theme2.xml><?xml version="1.0" encoding="utf-8"?>
<a:theme xmlns:a="http://schemas.openxmlformats.org/drawingml/2006/main" name="1_SARAHSAAAAA">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SARAHSAAAAA" id="{FF19EAB4-F7E1-4145-9882-B4D052532634}" vid="{E173939B-1DFF-4393-840B-A3C4C9007EC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1620</TotalTime>
  <Words>3358</Words>
  <Application>Microsoft Office PowerPoint</Application>
  <PresentationFormat>On-screen Show (4:3)</PresentationFormat>
  <Paragraphs>185</Paragraphs>
  <Slides>28</Slides>
  <Notes>21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28</vt:i4>
      </vt:variant>
    </vt:vector>
  </HeadingPairs>
  <TitlesOfParts>
    <vt:vector size="37" baseType="lpstr">
      <vt:lpstr>ＭＳ Ｐゴシック</vt:lpstr>
      <vt:lpstr>ＭＳ Ｐゴシック</vt:lpstr>
      <vt:lpstr>Arial</vt:lpstr>
      <vt:lpstr>Calibri</vt:lpstr>
      <vt:lpstr>Cambria</vt:lpstr>
      <vt:lpstr>Verdana</vt:lpstr>
      <vt:lpstr>Wingdings</vt:lpstr>
      <vt:lpstr>SARAHSAAAAA</vt:lpstr>
      <vt:lpstr>1_SARAHSAAAAA</vt:lpstr>
      <vt:lpstr>Chapter 15</vt:lpstr>
      <vt:lpstr>The Uniform Commercial Code (U C C)</vt:lpstr>
      <vt:lpstr>U C C Outline (Articles and Topics)</vt:lpstr>
      <vt:lpstr>U C C Article 2</vt:lpstr>
      <vt:lpstr>U C C Article 2 Terminology</vt:lpstr>
      <vt:lpstr>Article 2 Terminology </vt:lpstr>
      <vt:lpstr>Application of Article 2</vt:lpstr>
      <vt:lpstr>Convention for the International Sale of Goods (C I S G)</vt:lpstr>
      <vt:lpstr>Example 1</vt:lpstr>
      <vt:lpstr>U C C Article 2(A)</vt:lpstr>
      <vt:lpstr>U C C Article 2(A) Terminology</vt:lpstr>
      <vt:lpstr>How Sales and Lease Contracts Are Formed Under The U C C</vt:lpstr>
      <vt:lpstr>The U C C and Open Terms</vt:lpstr>
      <vt:lpstr>U C C Statute of Frauds</vt:lpstr>
      <vt:lpstr>Unconscionability</vt:lpstr>
      <vt:lpstr>Categories of Title</vt:lpstr>
      <vt:lpstr>U C C Article 2 Rules Regarding Title Acquisition</vt:lpstr>
      <vt:lpstr>Acquiring Good Title</vt:lpstr>
      <vt:lpstr>Example 2</vt:lpstr>
      <vt:lpstr>U C C Terminology Regarding Transfer of Title</vt:lpstr>
      <vt:lpstr>Types of Sales Contracts 1</vt:lpstr>
      <vt:lpstr>Types of Sales Contracts 2</vt:lpstr>
      <vt:lpstr>Shipping Terms Specifying Requirements For Delivery (Term and Explanation)</vt:lpstr>
      <vt:lpstr>Types of Sales Contracts 3</vt:lpstr>
      <vt:lpstr>Types of Sales Contracts 4</vt:lpstr>
      <vt:lpstr>Risk of Loss Upon Breach of Contract</vt:lpstr>
      <vt:lpstr>Question for Discussion 1</vt:lpstr>
      <vt:lpstr>Question for Discussion 2</vt:lpstr>
    </vt:vector>
  </TitlesOfParts>
  <Company>The McGraw-Hill Companies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megan_richter</dc:creator>
  <cp:lastModifiedBy>Richard Snapp</cp:lastModifiedBy>
  <cp:revision>67</cp:revision>
  <dcterms:created xsi:type="dcterms:W3CDTF">2011-05-16T15:56:06Z</dcterms:created>
  <dcterms:modified xsi:type="dcterms:W3CDTF">2018-09-16T19:52:50Z</dcterms:modified>
</cp:coreProperties>
</file>