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375" r:id="rId2"/>
    <p:sldMasterId id="2147484389" r:id="rId3"/>
    <p:sldMasterId id="2147484401" r:id="rId4"/>
  </p:sldMasterIdLst>
  <p:notesMasterIdLst>
    <p:notesMasterId r:id="rId65"/>
  </p:notesMasterIdLst>
  <p:handoutMasterIdLst>
    <p:handoutMasterId r:id="rId66"/>
  </p:handoutMasterIdLst>
  <p:sldIdLst>
    <p:sldId id="632" r:id="rId5"/>
    <p:sldId id="633" r:id="rId6"/>
    <p:sldId id="565" r:id="rId7"/>
    <p:sldId id="615" r:id="rId8"/>
    <p:sldId id="597" r:id="rId9"/>
    <p:sldId id="585" r:id="rId10"/>
    <p:sldId id="586" r:id="rId11"/>
    <p:sldId id="587" r:id="rId12"/>
    <p:sldId id="598" r:id="rId13"/>
    <p:sldId id="634" r:id="rId14"/>
    <p:sldId id="651" r:id="rId15"/>
    <p:sldId id="616" r:id="rId16"/>
    <p:sldId id="566" r:id="rId17"/>
    <p:sldId id="617" r:id="rId18"/>
    <p:sldId id="569" r:id="rId19"/>
    <p:sldId id="567" r:id="rId20"/>
    <p:sldId id="652" r:id="rId21"/>
    <p:sldId id="618" r:id="rId22"/>
    <p:sldId id="570" r:id="rId23"/>
    <p:sldId id="646" r:id="rId24"/>
    <p:sldId id="647" r:id="rId25"/>
    <p:sldId id="648" r:id="rId26"/>
    <p:sldId id="579" r:id="rId27"/>
    <p:sldId id="580" r:id="rId28"/>
    <p:sldId id="625" r:id="rId29"/>
    <p:sldId id="626" r:id="rId30"/>
    <p:sldId id="581" r:id="rId31"/>
    <p:sldId id="582" r:id="rId32"/>
    <p:sldId id="619" r:id="rId33"/>
    <p:sldId id="620" r:id="rId34"/>
    <p:sldId id="627" r:id="rId35"/>
    <p:sldId id="590" r:id="rId36"/>
    <p:sldId id="621" r:id="rId37"/>
    <p:sldId id="622" r:id="rId38"/>
    <p:sldId id="623" r:id="rId39"/>
    <p:sldId id="624" r:id="rId40"/>
    <p:sldId id="628" r:id="rId41"/>
    <p:sldId id="649" r:id="rId42"/>
    <p:sldId id="636" r:id="rId43"/>
    <p:sldId id="650" r:id="rId44"/>
    <p:sldId id="637" r:id="rId45"/>
    <p:sldId id="629" r:id="rId46"/>
    <p:sldId id="601" r:id="rId47"/>
    <p:sldId id="602" r:id="rId48"/>
    <p:sldId id="638" r:id="rId49"/>
    <p:sldId id="639" r:id="rId50"/>
    <p:sldId id="640" r:id="rId51"/>
    <p:sldId id="641" r:id="rId52"/>
    <p:sldId id="644" r:id="rId53"/>
    <p:sldId id="642" r:id="rId54"/>
    <p:sldId id="643" r:id="rId55"/>
    <p:sldId id="645" r:id="rId56"/>
    <p:sldId id="591" r:id="rId57"/>
    <p:sldId id="592" r:id="rId58"/>
    <p:sldId id="593" r:id="rId59"/>
    <p:sldId id="631" r:id="rId60"/>
    <p:sldId id="594" r:id="rId61"/>
    <p:sldId id="595" r:id="rId62"/>
    <p:sldId id="596" r:id="rId63"/>
    <p:sldId id="499" r:id="rId64"/>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6" clrIdx="0"/>
  <p:cmAuthor id="1" name="Reviewer" initials="R" lastIdx="48" clrIdx="1"/>
  <p:cmAuthor id="2" name="Anna Boulware" initials="AB" lastIdx="4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71"/>
    <a:srgbClr val="1102D0"/>
    <a:srgbClr val="FFFFA7"/>
    <a:srgbClr val="CC6600"/>
    <a:srgbClr val="66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17" autoAdjust="0"/>
    <p:restoredTop sz="90126" autoAdjust="0"/>
  </p:normalViewPr>
  <p:slideViewPr>
    <p:cSldViewPr>
      <p:cViewPr varScale="1">
        <p:scale>
          <a:sx n="80" d="100"/>
          <a:sy n="80" d="100"/>
        </p:scale>
        <p:origin x="1080"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82"/>
    </p:cViewPr>
  </p:sorterViewPr>
  <p:notesViewPr>
    <p:cSldViewPr>
      <p:cViewPr varScale="1">
        <p:scale>
          <a:sx n="64" d="100"/>
          <a:sy n="64" d="100"/>
        </p:scale>
        <p:origin x="-806"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a:lvl1pPr>
          </a:lstStyle>
          <a:p>
            <a:r>
              <a:rPr lang="en-US" altLang="en-US" dirty="0"/>
              <a:t>24-</a:t>
            </a:r>
            <a:fld id="{F7CA3042-AE41-46A8-85ED-B821A647198D}" type="slidenum">
              <a:rPr lang="en-US" altLang="en-US"/>
              <a:pPr/>
              <a:t>‹#›</a:t>
            </a:fld>
            <a:endParaRPr lang="en-US" altLang="en-US" dirty="0"/>
          </a:p>
        </p:txBody>
      </p:sp>
    </p:spTree>
    <p:extLst>
      <p:ext uri="{BB962C8B-B14F-4D97-AF65-F5344CB8AC3E}">
        <p14:creationId xmlns:p14="http://schemas.microsoft.com/office/powerpoint/2010/main" val="266173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200" dirty="0">
                <a:latin typeface="Calibri" pitchFamily="34" charset="0"/>
              </a:rPr>
              <a:t>24 - </a:t>
            </a:r>
            <a:fld id="{6D989B59-C686-4ABA-9E14-0A6C52A67EB0}" type="slidenum">
              <a:rPr lang="en-US" altLang="en-US" sz="1200">
                <a:latin typeface="Calibri" pitchFamily="34" charset="0"/>
              </a:rPr>
              <a:pPr algn="r" eaLnBrk="1" hangingPunct="1"/>
              <a:t>‹#›</a:t>
            </a:fld>
            <a:endParaRPr lang="en-US" altLang="en-US" sz="1200" dirty="0">
              <a:latin typeface="Calibri" pitchFamily="34" charset="0"/>
            </a:endParaRPr>
          </a:p>
        </p:txBody>
      </p:sp>
    </p:spTree>
    <p:extLst>
      <p:ext uri="{BB962C8B-B14F-4D97-AF65-F5344CB8AC3E}">
        <p14:creationId xmlns:p14="http://schemas.microsoft.com/office/powerpoint/2010/main" val="1995536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a:lstStyle/>
          <a:p>
            <a:pPr eaLnBrk="1" hangingPunct="1">
              <a:spcBef>
                <a:spcPct val="0"/>
              </a:spcBef>
            </a:pPr>
            <a:r>
              <a:rPr lang="en-US" altLang="en-US" dirty="0" smtClean="0"/>
              <a:t>Chapter 24: Performance Measurement and Responsibility</a:t>
            </a:r>
            <a:r>
              <a:rPr lang="en-US" altLang="en-US" baseline="0" dirty="0" smtClean="0"/>
              <a:t> Accounting</a:t>
            </a:r>
            <a:endParaRPr lang="en-US" altLang="en-US" dirty="0" smtClean="0"/>
          </a:p>
        </p:txBody>
      </p:sp>
    </p:spTree>
    <p:extLst>
      <p:ext uri="{BB962C8B-B14F-4D97-AF65-F5344CB8AC3E}">
        <p14:creationId xmlns:p14="http://schemas.microsoft.com/office/powerpoint/2010/main" val="2305908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Need-to-Know</a:t>
            </a:r>
            <a:r>
              <a:rPr lang="en-US" baseline="0" dirty="0" smtClean="0"/>
              <a:t> 24.1</a:t>
            </a:r>
          </a:p>
          <a:p>
            <a:endParaRPr lang="en-US" sz="1200"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10</a:t>
            </a:fld>
            <a:endParaRPr lang="en-US" dirty="0"/>
          </a:p>
        </p:txBody>
      </p:sp>
    </p:spTree>
    <p:extLst>
      <p:ext uri="{BB962C8B-B14F-4D97-AF65-F5344CB8AC3E}">
        <p14:creationId xmlns:p14="http://schemas.microsoft.com/office/powerpoint/2010/main" val="2049385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24.1</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127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978149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kern="1200" dirty="0" smtClean="0">
                <a:solidFill>
                  <a:schemeClr val="tx1"/>
                </a:solidFill>
                <a:effectLst/>
                <a:latin typeface="+mn-lt"/>
                <a:ea typeface="+mn-ea"/>
                <a:cs typeface="+mn-cs"/>
              </a:rPr>
              <a:t>Departmental income statements are a common way t</a:t>
            </a:r>
            <a:r>
              <a:rPr lang="en-US" sz="1200" kern="1200" baseline="0" dirty="0" smtClean="0">
                <a:solidFill>
                  <a:schemeClr val="tx1"/>
                </a:solidFill>
                <a:effectLst/>
                <a:latin typeface="+mn-lt"/>
                <a:ea typeface="+mn-ea"/>
                <a:cs typeface="+mn-cs"/>
              </a:rPr>
              <a:t>o report profit center performance.  When a company computes departmental profits, it confronts </a:t>
            </a:r>
            <a:r>
              <a:rPr lang="en-US" sz="1200" kern="1200" dirty="0" smtClean="0">
                <a:solidFill>
                  <a:schemeClr val="tx1"/>
                </a:solidFill>
                <a:effectLst/>
                <a:latin typeface="+mn-lt"/>
                <a:ea typeface="+mn-ea"/>
                <a:cs typeface="+mn-cs"/>
              </a:rPr>
              <a:t>two key accounting challenges that involve allocating expenses:  </a:t>
            </a:r>
          </a:p>
          <a:p>
            <a:r>
              <a:rPr lang="en-US" sz="1200" kern="1200" dirty="0" smtClean="0">
                <a:solidFill>
                  <a:schemeClr val="tx1"/>
                </a:solidFill>
                <a:effectLst/>
                <a:latin typeface="+mn-lt"/>
                <a:ea typeface="+mn-ea"/>
                <a:cs typeface="+mn-cs"/>
              </a:rPr>
              <a:t>1.  How to allocate </a:t>
            </a:r>
            <a:r>
              <a:rPr lang="en-US" sz="1200" i="1" kern="1200" dirty="0" smtClean="0">
                <a:solidFill>
                  <a:schemeClr val="tx1"/>
                </a:solidFill>
                <a:effectLst/>
                <a:latin typeface="+mn-lt"/>
                <a:ea typeface="+mn-ea"/>
                <a:cs typeface="+mn-cs"/>
              </a:rPr>
              <a:t>indirect expenses</a:t>
            </a:r>
            <a:r>
              <a:rPr lang="en-US" sz="1200" kern="1200" dirty="0" smtClean="0">
                <a:solidFill>
                  <a:schemeClr val="tx1"/>
                </a:solidFill>
                <a:effectLst/>
                <a:latin typeface="+mn-lt"/>
                <a:ea typeface="+mn-ea"/>
                <a:cs typeface="+mn-cs"/>
              </a:rPr>
              <a:t>, such as rent and utilities, which benefit several departments.</a:t>
            </a:r>
          </a:p>
          <a:p>
            <a:pPr marL="228600" indent="-228600">
              <a:buAutoNum type="arabicPeriod" startAt="2"/>
            </a:pPr>
            <a:r>
              <a:rPr lang="en-US" sz="1200" kern="1200" dirty="0" smtClean="0">
                <a:solidFill>
                  <a:schemeClr val="tx1"/>
                </a:solidFill>
                <a:effectLst/>
                <a:latin typeface="+mn-lt"/>
                <a:ea typeface="+mn-ea"/>
                <a:cs typeface="+mn-cs"/>
              </a:rPr>
              <a:t>How to allocate </a:t>
            </a:r>
            <a:r>
              <a:rPr lang="en-US" sz="1200" i="1" kern="1200" dirty="0" smtClean="0">
                <a:solidFill>
                  <a:schemeClr val="tx1"/>
                </a:solidFill>
                <a:effectLst/>
                <a:latin typeface="+mn-lt"/>
                <a:ea typeface="+mn-ea"/>
                <a:cs typeface="+mn-cs"/>
              </a:rPr>
              <a:t>service department expenses</a:t>
            </a:r>
            <a:r>
              <a:rPr lang="en-US" sz="1200" kern="1200" dirty="0" smtClean="0">
                <a:solidFill>
                  <a:schemeClr val="tx1"/>
                </a:solidFill>
                <a:effectLst/>
                <a:latin typeface="+mn-lt"/>
                <a:ea typeface="+mn-ea"/>
                <a:cs typeface="+mn-cs"/>
              </a:rPr>
              <a:t>, such as payroll or purchasing, that perform services that benefit several departments.  </a:t>
            </a:r>
          </a:p>
          <a:p>
            <a:pPr marL="228600" indent="-228600">
              <a:buAutoNum type="arabicPeriod" startAt="2"/>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General Model for Cost Allocation</a:t>
            </a:r>
          </a:p>
          <a:p>
            <a:r>
              <a:rPr lang="en-US" sz="1200" b="1" kern="1200" dirty="0" smtClean="0">
                <a:solidFill>
                  <a:schemeClr val="tx1"/>
                </a:solidFill>
                <a:effectLst/>
                <a:latin typeface="+mn-lt"/>
                <a:ea typeface="+mn-ea"/>
                <a:cs typeface="+mn-cs"/>
              </a:rPr>
              <a:t>Allocated Cost = Total Cost to Allocate  x  Percentage of Allocation Base Used</a:t>
            </a: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This slide shows common bases for allocating indirect expenses.</a:t>
            </a:r>
          </a:p>
          <a:p>
            <a:pPr marL="0" indent="0">
              <a:buNone/>
            </a:pPr>
            <a:endParaRPr lang="en-US" sz="1200" kern="1200" dirty="0" smtClean="0">
              <a:solidFill>
                <a:schemeClr val="tx1"/>
              </a:solidFill>
              <a:effectLst/>
              <a:latin typeface="+mn-lt"/>
              <a:ea typeface="+mn-ea"/>
              <a:cs typeface="+mn-cs"/>
            </a:endParaRPr>
          </a:p>
          <a:p>
            <a:endParaRPr lang="en-US" altLang="en-US" b="0" dirty="0" smtClean="0"/>
          </a:p>
          <a:p>
            <a:r>
              <a:rPr lang="en-US" altLang="en-US" b="1" dirty="0" smtClean="0"/>
              <a:t>Direct</a:t>
            </a:r>
            <a:r>
              <a:rPr lang="en-US" altLang="en-US" dirty="0" smtClean="0"/>
              <a:t> expenses can be readily traced to one department.  They are incurred for the sole benefit of one department. A good example of a direct expense is the salary of an employee who works in only one department.  </a:t>
            </a:r>
            <a:r>
              <a:rPr lang="en-US" altLang="en-US" b="1" dirty="0" smtClean="0"/>
              <a:t>Indirect</a:t>
            </a:r>
            <a:r>
              <a:rPr lang="en-US" altLang="en-US" dirty="0" smtClean="0"/>
              <a:t> expenses cannot be traced to one department because they are incurred for the benefit of two or more departments.  For example, if two or more departments share a single building, all enjoy the benefits of the expenses for rent, heat, and light.   Since we cannot trace indirect expenses to individual departments, we must allocate them to departments on the basis of the relative benefits each department receives from the shared indirect expenses. Ideally, we allocate indirect expenses by using a cause-effect relation.</a:t>
            </a:r>
          </a:p>
          <a:p>
            <a:endParaRPr lang="en-US" altLang="en-US" dirty="0" smtClean="0"/>
          </a:p>
        </p:txBody>
      </p:sp>
    </p:spTree>
    <p:extLst>
      <p:ext uri="{BB962C8B-B14F-4D97-AF65-F5344CB8AC3E}">
        <p14:creationId xmlns:p14="http://schemas.microsoft.com/office/powerpoint/2010/main" val="1209636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667080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generate revenues, operating departments require support services provided by departments such as personnel, payroll, and purchasing. Such service departments are typically evaluated as cost centers because they do not produce revenues.  A departmental accounting system can accumulate and report costs incurred by each service department for this purpose. The system then allocates a service department’s expenses to operating departments benefiting from them. This slide shows some commonly used bases for allocating service department’s expenses to operating departments.  </a:t>
            </a:r>
          </a:p>
          <a:p>
            <a:endParaRPr lang="en-US" altLang="en-US" dirty="0" smtClean="0"/>
          </a:p>
          <a:p>
            <a:r>
              <a:rPr lang="en-US" sz="1200" b="0" i="0" u="none" strike="noStrike" kern="1200" baseline="0" dirty="0" smtClean="0">
                <a:solidFill>
                  <a:schemeClr val="tx1"/>
                </a:solidFill>
                <a:latin typeface="+mn-lt"/>
                <a:ea typeface="+mn-ea"/>
                <a:cs typeface="+mn-cs"/>
              </a:rPr>
              <a:t>Exhibit 24.5 shows some commonly used bases for allocating service department expenses to operating departments.</a:t>
            </a:r>
            <a:endParaRPr lang="en-US" altLang="en-US" dirty="0" smtClean="0"/>
          </a:p>
        </p:txBody>
      </p:sp>
    </p:spTree>
    <p:extLst>
      <p:ext uri="{BB962C8B-B14F-4D97-AF65-F5344CB8AC3E}">
        <p14:creationId xmlns:p14="http://schemas.microsoft.com/office/powerpoint/2010/main" val="3748038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We illustrate the general approach to allocating costs with an indirect cost—cleaning services for a retail store.  An outside company cleans the retail store for a total cost of $800 per month.  Management allocates this cost across the store’s three departments based on the floor space (in square feet) that each department occupies.  Exhibit 24.6 shows this allocation.</a:t>
            </a:r>
          </a:p>
          <a:p>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total cost to allocate is $800. Since the jewelry department occupies 60% of the store’s total floor space (2,400 square feet/4,000 square feet) it is allocated 60% of the total cleaning cost.  This allocated cost of $480 is computed as $800 x 60%.  When the allocation process is complete, these and other allocated costs are deducted in computing the net income for each department.  The calculations are similar for other allocation bases and for service department costs.  </a:t>
            </a:r>
          </a:p>
          <a:p>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Slides.</a:t>
            </a:r>
            <a:endParaRPr lang="en-US" altLang="en-US" dirty="0" smtClean="0"/>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23547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24.2</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9813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574797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Now that we have discussed direct expenses and the allocation of indirect expenses, we are ready to put our knowledge to work by preparing departmental income statements.  These statements are the primary tool for evaluating departmental performance.  Before we prepare the departmental income statements, we must determine the expenses for each department using the first three steps of the four-step process that you see on your screen.</a:t>
            </a:r>
          </a:p>
          <a:p>
            <a:r>
              <a:rPr lang="en-US" altLang="en-US" dirty="0" smtClean="0"/>
              <a:t>Step 1: Accumulating revenues and direct expenses by department and total indirect expenses.</a:t>
            </a:r>
          </a:p>
          <a:p>
            <a:r>
              <a:rPr lang="en-US" altLang="en-US" dirty="0" smtClean="0"/>
              <a:t>Step 2: Allocating indirect expenses across both service and operating departments.</a:t>
            </a:r>
          </a:p>
          <a:p>
            <a:r>
              <a:rPr lang="en-US" altLang="en-US" dirty="0" smtClean="0"/>
              <a:t>Step 3: Allocating service department expenses to operating departments.</a:t>
            </a:r>
          </a:p>
          <a:p>
            <a:r>
              <a:rPr lang="en-US" altLang="en-US" dirty="0" smtClean="0"/>
              <a:t>Step 4: Preparing departmental income statements. </a:t>
            </a:r>
          </a:p>
          <a:p>
            <a:endParaRPr lang="en-US" altLang="en-US" dirty="0" smtClean="0"/>
          </a:p>
          <a:p>
            <a:r>
              <a:rPr lang="en-US" sz="1200" kern="1200" dirty="0" smtClean="0">
                <a:solidFill>
                  <a:schemeClr val="tx1"/>
                </a:solidFill>
                <a:effectLst/>
                <a:latin typeface="+mn-lt"/>
                <a:ea typeface="+mn-ea"/>
                <a:cs typeface="+mn-cs"/>
              </a:rPr>
              <a:t>We show how to prepare departmental income statements using A-1 Hardware and its five departments.  Two of them (general office and purchasing) are service departments and the other three (hardware, housewares, and appliances) are operating departments.  Since the service departments do not generate sales, we do not compute departmental income statements for them.  Instead, we allocate their expenses to operating departments.  </a:t>
            </a:r>
          </a:p>
          <a:p>
            <a:r>
              <a:rPr lang="en-US" sz="1200" kern="1200" dirty="0" smtClean="0">
                <a:solidFill>
                  <a:schemeClr val="tx1"/>
                </a:solidFill>
                <a:effectLst/>
                <a:latin typeface="+mn-lt"/>
                <a:ea typeface="+mn-ea"/>
                <a:cs typeface="+mn-cs"/>
              </a:rPr>
              <a:t>Preparing departmental income statements involves four steps.</a:t>
            </a:r>
          </a:p>
          <a:p>
            <a:endParaRPr lang="en-US" altLang="en-US" dirty="0" smtClean="0"/>
          </a:p>
        </p:txBody>
      </p:sp>
    </p:spTree>
    <p:extLst>
      <p:ext uri="{BB962C8B-B14F-4D97-AF65-F5344CB8AC3E}">
        <p14:creationId xmlns:p14="http://schemas.microsoft.com/office/powerpoint/2010/main" val="340804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1037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Apply Step 1: </a:t>
            </a:r>
            <a:r>
              <a:rPr lang="en-US" sz="1200" b="0" i="0" u="none" strike="noStrike" kern="1200" baseline="0" dirty="0" smtClean="0">
                <a:solidFill>
                  <a:schemeClr val="tx1"/>
                </a:solidFill>
                <a:latin typeface="+mn-lt"/>
                <a:ea typeface="+mn-ea"/>
                <a:cs typeface="+mn-cs"/>
              </a:rPr>
              <a:t>We first collect the necessary data from general company and departmental</a:t>
            </a:r>
          </a:p>
          <a:p>
            <a:r>
              <a:rPr lang="en-US" sz="1200" b="0" i="0" u="none" strike="noStrike" kern="1200" baseline="0" dirty="0" smtClean="0">
                <a:solidFill>
                  <a:schemeClr val="tx1"/>
                </a:solidFill>
                <a:latin typeface="+mn-lt"/>
                <a:ea typeface="+mn-ea"/>
                <a:cs typeface="+mn-cs"/>
              </a:rPr>
              <a:t>accounts.  Exhibit 24.9 shows these data. Exhibit 24.9 shows the direct and indirect expenses by department. Each department uses payroll records, fixed asset and depreciation records, and supplies requisitions to determine the amounts of its expenses for salaries, depreciation, and supplies. The total amount for each of these direct expenses is entered in the Expense Account Balance column. That column also lists the amount of each indirect expense.</a:t>
            </a:r>
            <a:endParaRPr lang="en-US" altLang="en-US" dirty="0" smtClean="0"/>
          </a:p>
        </p:txBody>
      </p:sp>
    </p:spTree>
    <p:extLst>
      <p:ext uri="{BB962C8B-B14F-4D97-AF65-F5344CB8AC3E}">
        <p14:creationId xmlns:p14="http://schemas.microsoft.com/office/powerpoint/2010/main" val="87912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Apply Step 2: </a:t>
            </a:r>
            <a:r>
              <a:rPr lang="en-US" sz="1200" b="0" i="0" u="none" strike="noStrike" kern="1200" baseline="0" dirty="0" smtClean="0">
                <a:solidFill>
                  <a:schemeClr val="tx1"/>
                </a:solidFill>
                <a:latin typeface="+mn-lt"/>
                <a:ea typeface="+mn-ea"/>
                <a:cs typeface="+mn-cs"/>
              </a:rPr>
              <a:t>Using the general model, A-1 Hardware allocates indirect costs. We show this</a:t>
            </a:r>
          </a:p>
          <a:p>
            <a:r>
              <a:rPr lang="en-US" sz="1200" b="0" i="0" u="none" strike="noStrike" kern="1200" baseline="0" dirty="0" smtClean="0">
                <a:solidFill>
                  <a:schemeClr val="tx1"/>
                </a:solidFill>
                <a:latin typeface="+mn-lt"/>
                <a:ea typeface="+mn-ea"/>
                <a:cs typeface="+mn-cs"/>
              </a:rPr>
              <a:t>with the </a:t>
            </a:r>
            <a:r>
              <a:rPr lang="en-US" sz="1200" b="0" i="1" u="none" strike="noStrike" kern="1200" baseline="0" dirty="0" smtClean="0">
                <a:solidFill>
                  <a:schemeClr val="tx1"/>
                </a:solidFill>
                <a:latin typeface="+mn-lt"/>
                <a:ea typeface="+mn-ea"/>
                <a:cs typeface="+mn-cs"/>
              </a:rPr>
              <a:t>departmental expense allocation spreadsheet </a:t>
            </a:r>
            <a:r>
              <a:rPr lang="en-US" sz="1200" b="0" i="0" u="none" strike="noStrike" kern="1200" baseline="0" dirty="0" smtClean="0">
                <a:solidFill>
                  <a:schemeClr val="tx1"/>
                </a:solidFill>
                <a:latin typeface="+mn-lt"/>
                <a:ea typeface="+mn-ea"/>
                <a:cs typeface="+mn-cs"/>
              </a:rPr>
              <a:t>in Exhibit 24.10. After selecting allocation bases, indirect expenses are recorded in company accounts and allocated to both operating and service departments.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Apply Step 3: </a:t>
            </a:r>
            <a:r>
              <a:rPr lang="en-US" sz="1200" b="0" i="0" u="none" strike="noStrike" kern="1200" baseline="0" dirty="0" smtClean="0">
                <a:solidFill>
                  <a:schemeClr val="tx1"/>
                </a:solidFill>
                <a:latin typeface="+mn-lt"/>
                <a:ea typeface="+mn-ea"/>
                <a:cs typeface="+mn-cs"/>
              </a:rPr>
              <a:t>We then allocate service department expenses to operating departments. Service department expenses typically are not allocated to other service departments. After service department costs are allocated, no expenses remain in the service departments, as shown in row 21 of Exhibit 24.10.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Detailed calculations for indirect expense allocations and service department expense allocations, which follow the general model of cost allocation, are in Appendix 24A.</a:t>
            </a:r>
            <a:endParaRPr lang="en-US" altLang="en-US" dirty="0" smtClean="0"/>
          </a:p>
        </p:txBody>
      </p:sp>
    </p:spTree>
    <p:extLst>
      <p:ext uri="{BB962C8B-B14F-4D97-AF65-F5344CB8AC3E}">
        <p14:creationId xmlns:p14="http://schemas.microsoft.com/office/powerpoint/2010/main" val="1077955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Step 4: </a:t>
            </a:r>
            <a:r>
              <a:rPr lang="en-US" sz="1200" b="0" i="0" u="none" strike="noStrike" kern="1200" baseline="0" dirty="0" smtClean="0">
                <a:solidFill>
                  <a:schemeClr val="tx1"/>
                </a:solidFill>
                <a:latin typeface="+mn-lt"/>
                <a:ea typeface="+mn-ea"/>
                <a:cs typeface="+mn-cs"/>
              </a:rPr>
              <a:t>The departmental expense allocation spreadsheet can now be used to prepare departmental performance reports. The general office and purchasing departments are cost centers, and their managers will be evaluated on their control of costs, as we showed in Exhibit 24.2.</a:t>
            </a:r>
          </a:p>
          <a:p>
            <a:endParaRPr lang="en-US" alt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Exhibit 24.11 shows income statements for A-1 Hardware’s three operating departments. This exhibit uses the spreadsheet (in Exhibit 24.10) for its operating expenses; information on sales and cost of goods sold comes from departmental records.</a:t>
            </a:r>
            <a:endParaRPr lang="en-US" altLang="en-US" dirty="0" smtClean="0"/>
          </a:p>
        </p:txBody>
      </p:sp>
    </p:spTree>
    <p:extLst>
      <p:ext uri="{BB962C8B-B14F-4D97-AF65-F5344CB8AC3E}">
        <p14:creationId xmlns:p14="http://schemas.microsoft.com/office/powerpoint/2010/main" val="1041578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Departmental contribution to overhead, is an important concept for managers.  We subtract departmental direct expenses from departmental revenue to get departmental contribution to overhead.  It is the amount that a department contributes to covering indirect expenses of the company.  If the total of all the departments’ contribution is not sufficient to cover indirect costs, the company’s net income will be negative.  If an individual department’s contribution is negative, it contributes nothing toward covering indirect costs and should be a candidate for elimination.</a:t>
            </a:r>
          </a:p>
          <a:p>
            <a:endParaRPr lang="en-US" altLang="en-US" dirty="0" smtClean="0"/>
          </a:p>
          <a:p>
            <a:r>
              <a:rPr lang="en-US" altLang="en-US" dirty="0" smtClean="0"/>
              <a:t>Departmental</a:t>
            </a:r>
            <a:r>
              <a:rPr lang="en-US" altLang="en-US" baseline="0" dirty="0" smtClean="0"/>
              <a:t> contribution to overhead, because it focuses on the direct expenses that are under the profit center manager’s control, is often a better way to assess that manager’s performance.</a:t>
            </a:r>
            <a:endParaRPr lang="en-US" altLang="en-US" dirty="0" smtClean="0"/>
          </a:p>
          <a:p>
            <a:endParaRPr lang="en-US" altLang="en-US" dirty="0" smtClean="0"/>
          </a:p>
        </p:txBody>
      </p:sp>
    </p:spTree>
    <p:extLst>
      <p:ext uri="{BB962C8B-B14F-4D97-AF65-F5344CB8AC3E}">
        <p14:creationId xmlns:p14="http://schemas.microsoft.com/office/powerpoint/2010/main" val="1154992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Exhibit 24.12 shows a $9,500 positive contribution to overhead for the appliances department.  If this department were eliminated, the company would be worse off.  Further, the appliance department’s manager is better evaluated on this $9,500, because it excludes all allocated costs, than the department’s operating loss of $(500).  A-1 Hardware can compare each department’s contribution to overhead to budgeted amounts to assess each department’s performance.  </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450539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914863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Investment center managers are responsible for generating profit and for the investment of assets.  They will be evaluated based on their ability to generate enough operating income to justify the investment in assets used to generate the operating income.  Typically, investment center managers are evaluated using performance measures that combine income and assets.  </a:t>
            </a:r>
          </a:p>
          <a:p>
            <a:r>
              <a:rPr lang="en-US" altLang="en-US" dirty="0" smtClean="0"/>
              <a:t>Several of those measures will be described on the slides that follow including: </a:t>
            </a:r>
          </a:p>
          <a:p>
            <a:r>
              <a:rPr lang="en-US" altLang="en-US" dirty="0" smtClean="0"/>
              <a:t>Return on assets</a:t>
            </a:r>
          </a:p>
          <a:p>
            <a:r>
              <a:rPr lang="en-US" altLang="en-US" dirty="0" smtClean="0"/>
              <a:t>Residual income</a:t>
            </a:r>
          </a:p>
          <a:p>
            <a:r>
              <a:rPr lang="en-US" altLang="en-US" dirty="0" smtClean="0"/>
              <a:t>Profit</a:t>
            </a:r>
            <a:r>
              <a:rPr lang="en-US" altLang="en-US" baseline="0" dirty="0" smtClean="0"/>
              <a:t> margin</a:t>
            </a:r>
          </a:p>
          <a:p>
            <a:r>
              <a:rPr lang="en-US" altLang="en-US" baseline="0" dirty="0" smtClean="0"/>
              <a:t>Investment turnover</a:t>
            </a:r>
            <a:endParaRPr lang="en-US" altLang="en-US" dirty="0" smtClean="0"/>
          </a:p>
        </p:txBody>
      </p:sp>
    </p:spTree>
    <p:extLst>
      <p:ext uri="{BB962C8B-B14F-4D97-AF65-F5344CB8AC3E}">
        <p14:creationId xmlns:p14="http://schemas.microsoft.com/office/powerpoint/2010/main" val="453233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Times New Roman" pitchFamily="18" charset="0"/>
              </a:rPr>
              <a:t>An investment center’s performance is often evaluated using a measure called return on investment (ROI).  ROI is defined as operating income divided by average invested assets. </a:t>
            </a:r>
          </a:p>
          <a:p>
            <a:endParaRPr lang="en-US" altLang="en-US" dirty="0" smtClean="0">
              <a:cs typeface="Times New Roman" pitchFamily="18" charset="0"/>
            </a:endParaRPr>
          </a:p>
          <a:p>
            <a:r>
              <a:rPr lang="en-US" altLang="en-US" dirty="0" smtClean="0">
                <a:cs typeface="Times New Roman" pitchFamily="18" charset="0"/>
              </a:rPr>
              <a:t>Consider the following data for </a:t>
            </a:r>
            <a:r>
              <a:rPr lang="en-US" altLang="en-US" i="1" dirty="0" smtClean="0">
                <a:cs typeface="Times New Roman" pitchFamily="18" charset="0"/>
              </a:rPr>
              <a:t>Ztel</a:t>
            </a:r>
            <a:r>
              <a:rPr lang="en-US" altLang="en-US" dirty="0" smtClean="0">
                <a:cs typeface="Times New Roman" pitchFamily="18" charset="0"/>
              </a:rPr>
              <a:t>, a company that operates two divisions: LCD and S-Phone. The LCD Division manufactures liquid crystal display (LCD) monitors and sells them for use in computers, cellular phones, and other products. The S-Phone division sells smartphones. Exhibit 24.13 shows current year income and assets for those divisions. Based on this information, we can determine the ROI or return on investment for each.  The ROI for LCD is 21 percent, while the ROI for S-Phone is 23 percent.</a:t>
            </a:r>
          </a:p>
          <a:p>
            <a:endParaRPr lang="en-US" altLang="en-US" dirty="0" smtClean="0">
              <a:cs typeface="Times New Roman" pitchFamily="18" charset="0"/>
            </a:endParaRPr>
          </a:p>
          <a:p>
            <a:r>
              <a:rPr lang="en-US" altLang="en-US" dirty="0" smtClean="0"/>
              <a:t>LCD Division earned more dollars of income, but it was less efficient in using its assets to generate income compared to S-Phone Division.</a:t>
            </a:r>
          </a:p>
          <a:p>
            <a:endParaRPr lang="en-US" altLang="en-US" dirty="0" smtClean="0">
              <a:cs typeface="Times New Roman" pitchFamily="18" charset="0"/>
            </a:endParaRPr>
          </a:p>
          <a:p>
            <a:endParaRPr lang="en-US" altLang="en-US" dirty="0" smtClean="0">
              <a:cs typeface="Times New Roman" pitchFamily="18" charset="0"/>
            </a:endParaRPr>
          </a:p>
          <a:p>
            <a:endParaRPr lang="en-US" altLang="en-US" dirty="0" smtClean="0"/>
          </a:p>
          <a:p>
            <a:endParaRPr lang="en-US" altLang="en-US" dirty="0" smtClean="0"/>
          </a:p>
        </p:txBody>
      </p:sp>
    </p:spTree>
    <p:extLst>
      <p:ext uri="{BB962C8B-B14F-4D97-AF65-F5344CB8AC3E}">
        <p14:creationId xmlns:p14="http://schemas.microsoft.com/office/powerpoint/2010/main" val="3184909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dirty="0" smtClean="0"/>
              <a:t>Another way to evaluate division performance is to compute investment center residual income. Residual income is the difference between the investment center net income and target investment center net income.  The target investment center net income is the minimum rate of return on investment center invested assets.</a:t>
            </a:r>
          </a:p>
          <a:p>
            <a:endParaRPr lang="en-US" altLang="en-US" dirty="0" smtClean="0"/>
          </a:p>
          <a:p>
            <a:r>
              <a:rPr lang="en-US" altLang="en-US" dirty="0" smtClean="0"/>
              <a:t>Let’s assume that the target net income for the LCD and S-Phone Divisions is 8 percent.  When we compute the target investment center net income for each division and subtract it from net income, we see that the LCD division has a higher residual income.</a:t>
            </a:r>
          </a:p>
          <a:p>
            <a:endParaRPr lang="en-US" altLang="en-US" dirty="0" smtClean="0"/>
          </a:p>
          <a:p>
            <a:r>
              <a:rPr lang="en-US" altLang="en-US" dirty="0" smtClean="0"/>
              <a:t>One of the real advantages of residual income is that it encourages managers to make profitable investments that might be rejected by managers whose performance is evaluated on the basis of ROI.  </a:t>
            </a:r>
            <a:r>
              <a:rPr lang="en-US" altLang="en-US" dirty="0" smtClean="0">
                <a:cs typeface="Times New Roman" pitchFamily="18" charset="0"/>
              </a:rPr>
              <a:t>This occurs when the ROI associated with an investment opportunity exceeds the company’s minimum required return, but is less than the ROI being earned by the division manager contemplating the investment. </a:t>
            </a:r>
            <a:r>
              <a:rPr lang="en-US" altLang="en-US" dirty="0" smtClean="0"/>
              <a:t>Regardless of the division’s current return on investment, its residual income will increase as long as the manager invests only in projects that exceed the company’s minimum required return.</a:t>
            </a:r>
          </a:p>
          <a:p>
            <a:endParaRPr lang="en-US" altLang="en-US" dirty="0" smtClean="0"/>
          </a:p>
          <a:p>
            <a:r>
              <a:rPr lang="en-US" sz="1200" b="0" i="0" u="none" strike="noStrike" kern="1200" baseline="0" dirty="0" smtClean="0">
                <a:solidFill>
                  <a:schemeClr val="tx1"/>
                </a:solidFill>
                <a:latin typeface="+mn-lt"/>
                <a:ea typeface="+mn-ea"/>
                <a:cs typeface="+mn-cs"/>
              </a:rPr>
              <a:t>Residual income is expressed in dollars, not as a percentage. The LCD division produced more dollars of residual income than the S-Phone division. </a:t>
            </a:r>
            <a:r>
              <a:rPr lang="en-US" sz="1200" b="0" i="0" u="none" strike="noStrike" kern="1200" baseline="0" dirty="0" err="1" smtClean="0">
                <a:solidFill>
                  <a:schemeClr val="tx1"/>
                </a:solidFill>
                <a:latin typeface="+mn-lt"/>
                <a:ea typeface="+mn-ea"/>
                <a:cs typeface="+mn-cs"/>
              </a:rPr>
              <a:t>Ztel’s</a:t>
            </a:r>
            <a:r>
              <a:rPr lang="en-US" sz="1200" b="0" i="0" u="none" strike="noStrike" kern="1200" baseline="0" dirty="0" smtClean="0">
                <a:solidFill>
                  <a:schemeClr val="tx1"/>
                </a:solidFill>
                <a:latin typeface="+mn-lt"/>
                <a:ea typeface="+mn-ea"/>
                <a:cs typeface="+mn-cs"/>
              </a:rPr>
              <a:t> management can use residual income, along with ROI, to evaluate investment center manager performance.</a:t>
            </a:r>
          </a:p>
          <a:p>
            <a:endParaRPr lang="en-US" altLang="en-US" dirty="0" smtClean="0"/>
          </a:p>
          <a:p>
            <a:pPr defTabSz="939363">
              <a:defRPr/>
            </a:pPr>
            <a:r>
              <a:rPr lang="en-US" altLang="en-US" b="1" dirty="0" smtClean="0"/>
              <a:t>Let’s </a:t>
            </a:r>
            <a:r>
              <a:rPr lang="en-US" b="1" dirty="0" smtClean="0">
                <a:ea typeface="ＭＳ Ｐゴシック" pitchFamily="-84" charset="-128"/>
              </a:rPr>
              <a:t>review what you have learned in the following NEED-TO-KNOW Slide.</a:t>
            </a:r>
          </a:p>
          <a:p>
            <a:endParaRPr lang="en-US" altLang="en-US" dirty="0" smtClean="0"/>
          </a:p>
        </p:txBody>
      </p:sp>
    </p:spTree>
    <p:extLst>
      <p:ext uri="{BB962C8B-B14F-4D97-AF65-F5344CB8AC3E}">
        <p14:creationId xmlns:p14="http://schemas.microsoft.com/office/powerpoint/2010/main" val="367913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smtClean="0"/>
              <a:t>The media division of a company reports income of $600,000, average invested assets of $7,500,000,</a:t>
            </a:r>
            <a:r>
              <a:rPr lang="en-US" altLang="en-US" baseline="0" dirty="0" smtClean="0"/>
              <a:t> </a:t>
            </a:r>
            <a:r>
              <a:rPr lang="en-US" altLang="en-US" dirty="0" smtClean="0"/>
              <a:t>and a target income of 6% of invested assets. </a:t>
            </a:r>
          </a:p>
          <a:p>
            <a:endParaRPr lang="en-US" altLang="en-US" dirty="0" smtClean="0"/>
          </a:p>
          <a:p>
            <a:r>
              <a:rPr lang="en-US" altLang="en-US" dirty="0" smtClean="0"/>
              <a:t>Compute the division’s return on investment and residual income.</a:t>
            </a:r>
          </a:p>
          <a:p>
            <a:endParaRPr lang="en-US" altLang="en-US" dirty="0" smtClean="0"/>
          </a:p>
          <a:p>
            <a:r>
              <a:rPr lang="en-US" altLang="en-US" dirty="0" smtClean="0"/>
              <a:t>Return on Investment (ROI) represents the earnings power of invested assets.</a:t>
            </a:r>
          </a:p>
          <a:p>
            <a:endParaRPr lang="en-US" altLang="en-US" dirty="0" smtClean="0"/>
          </a:p>
          <a:p>
            <a:r>
              <a:rPr lang="en-US" altLang="en-US" dirty="0" smtClean="0"/>
              <a:t>It's calculated by taking net income and dividing by average invested assets. $600,000 </a:t>
            </a:r>
          </a:p>
          <a:p>
            <a:r>
              <a:rPr lang="en-US" altLang="en-US" dirty="0" smtClean="0"/>
              <a:t>divided by $7,500,000 is 8%.</a:t>
            </a:r>
          </a:p>
          <a:p>
            <a:endParaRPr lang="en-US" altLang="en-US" dirty="0" smtClean="0"/>
          </a:p>
          <a:p>
            <a:r>
              <a:rPr lang="en-US" altLang="en-US" dirty="0" smtClean="0"/>
              <a:t>Every $1.00 of invested assets yields $.08 in net income.</a:t>
            </a:r>
          </a:p>
          <a:p>
            <a:endParaRPr lang="en-US" altLang="en-US" dirty="0" smtClean="0"/>
          </a:p>
        </p:txBody>
      </p:sp>
      <p:sp>
        <p:nvSpPr>
          <p:cNvPr id="77828"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654B5EA4-8089-4557-A06D-0483E93AE76D}" type="slidenum">
              <a:rPr lang="en-US" altLang="en-US"/>
              <a:pPr/>
              <a:t>29</a:t>
            </a:fld>
            <a:endParaRPr lang="en-US" altLang="en-US" dirty="0"/>
          </a:p>
        </p:txBody>
      </p:sp>
    </p:spTree>
    <p:extLst>
      <p:ext uri="{BB962C8B-B14F-4D97-AF65-F5344CB8AC3E}">
        <p14:creationId xmlns:p14="http://schemas.microsoft.com/office/powerpoint/2010/main" val="352941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kern="1200" dirty="0" smtClean="0">
                <a:solidFill>
                  <a:schemeClr val="tx1"/>
                </a:solidFill>
                <a:effectLst/>
                <a:latin typeface="+mn-lt"/>
                <a:ea typeface="+mn-ea"/>
                <a:cs typeface="+mn-cs"/>
              </a:rPr>
              <a:t>Many large companies are easier to manage if they are divided into smaller units, called </a:t>
            </a:r>
            <a:r>
              <a:rPr lang="en-US" sz="1200" i="1" kern="1200" dirty="0" smtClean="0">
                <a:solidFill>
                  <a:schemeClr val="tx1"/>
                </a:solidFill>
                <a:effectLst/>
                <a:latin typeface="+mn-lt"/>
                <a:ea typeface="+mn-ea"/>
                <a:cs typeface="+mn-cs"/>
              </a:rPr>
              <a:t>divisions, segments,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departments</a:t>
            </a:r>
            <a:r>
              <a:rPr lang="en-US" sz="1200" kern="1200" dirty="0" smtClean="0">
                <a:solidFill>
                  <a:schemeClr val="tx1"/>
                </a:solidFill>
                <a:effectLst/>
                <a:latin typeface="+mn-lt"/>
                <a:ea typeface="+mn-ea"/>
                <a:cs typeface="+mn-cs"/>
              </a:rPr>
              <a:t>.  For example, LinkedIn organizes its operations around three geographic segments: North America, Europe, and Asia-Pacific.  Callaway Golf organizes its operations around two product lines, golf balls and golf clubs, while Kraft Heinz organizes its operations both geographically and around several product lines.  In these </a:t>
            </a:r>
            <a:r>
              <a:rPr lang="en-US" sz="1200" b="1" kern="1200" dirty="0" smtClean="0">
                <a:solidFill>
                  <a:schemeClr val="tx1"/>
                </a:solidFill>
                <a:effectLst/>
                <a:latin typeface="+mn-lt"/>
                <a:ea typeface="+mn-ea"/>
                <a:cs typeface="+mn-cs"/>
              </a:rPr>
              <a:t>decentralized organizations</a:t>
            </a:r>
            <a:r>
              <a:rPr lang="en-US" sz="1200" kern="1200" dirty="0" smtClean="0">
                <a:solidFill>
                  <a:schemeClr val="tx1"/>
                </a:solidFill>
                <a:effectLst/>
                <a:latin typeface="+mn-lt"/>
                <a:ea typeface="+mn-ea"/>
                <a:cs typeface="+mn-cs"/>
              </a:rPr>
              <a:t>, decisions are made by unit managers rather than by top management.  Top management then evaluates the performance of each of these unit managers.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responsibility accounting</a:t>
            </a:r>
            <a:r>
              <a:rPr lang="en-US" sz="1200" kern="1200" dirty="0" smtClean="0">
                <a:solidFill>
                  <a:schemeClr val="tx1"/>
                </a:solidFill>
                <a:effectLst/>
                <a:latin typeface="+mn-lt"/>
                <a:ea typeface="+mn-ea"/>
                <a:cs typeface="+mn-cs"/>
              </a:rPr>
              <a:t>, unit managers are evaluated only on what they are responsible for. The methods of performance evaluation vary for cost centers, profit centers, and investment centers.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Cost</a:t>
            </a:r>
            <a:r>
              <a:rPr lang="en-US" sz="1200" kern="1200" baseline="0" dirty="0" smtClean="0">
                <a:solidFill>
                  <a:schemeClr val="tx1"/>
                </a:solidFill>
                <a:effectLst/>
                <a:latin typeface="+mn-lt"/>
                <a:ea typeface="+mn-ea"/>
                <a:cs typeface="+mn-cs"/>
              </a:rPr>
              <a:t> center managers are evaluated on their success in controlling costs, compared to budgeted costs.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Profit center generates revenues and incurs costs. Profit center managers are evaluated on their success in generating income.</a:t>
            </a:r>
            <a:endParaRPr lang="en-US" sz="1200" kern="1200" dirty="0" smtClean="0">
              <a:solidFill>
                <a:schemeClr val="tx1"/>
              </a:solidFill>
              <a:effectLst/>
              <a:latin typeface="+mn-lt"/>
              <a:ea typeface="+mn-ea"/>
              <a:cs typeface="+mn-cs"/>
            </a:endParaRPr>
          </a:p>
          <a:p>
            <a:endParaRPr lang="en-US" altLang="en-US" dirty="0" smtClean="0"/>
          </a:p>
          <a:p>
            <a:r>
              <a:rPr lang="en-US" altLang="en-US" dirty="0" smtClean="0"/>
              <a:t>Investment center generate revenues and</a:t>
            </a:r>
            <a:r>
              <a:rPr lang="en-US" altLang="en-US" baseline="0" dirty="0" smtClean="0"/>
              <a:t> incurs costs.  Managers are also responsible for the investments made in operating assets.  Investment center managers are evaluated on their use of investment center assets to generate income.</a:t>
            </a:r>
            <a:endParaRPr lang="en-US" altLang="en-US" dirty="0" smtClean="0"/>
          </a:p>
        </p:txBody>
      </p:sp>
    </p:spTree>
    <p:extLst>
      <p:ext uri="{BB962C8B-B14F-4D97-AF65-F5344CB8AC3E}">
        <p14:creationId xmlns:p14="http://schemas.microsoft.com/office/powerpoint/2010/main" val="2859877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smtClean="0"/>
              <a:t>Residual income is the amount earned above a targeted amount.</a:t>
            </a:r>
          </a:p>
          <a:p>
            <a:endParaRPr lang="en-US" altLang="en-US" dirty="0" smtClean="0"/>
          </a:p>
          <a:p>
            <a:r>
              <a:rPr lang="en-US" altLang="en-US" dirty="0" smtClean="0"/>
              <a:t>Net income is $600,000.</a:t>
            </a:r>
          </a:p>
          <a:p>
            <a:endParaRPr lang="en-US" altLang="en-US" dirty="0" smtClean="0"/>
          </a:p>
          <a:p>
            <a:r>
              <a:rPr lang="en-US" altLang="en-US" dirty="0" smtClean="0"/>
              <a:t>Targeted income is calculated as 6% of the average invested assets of $7,500,000, </a:t>
            </a:r>
          </a:p>
          <a:p>
            <a:r>
              <a:rPr lang="en-US" altLang="en-US" dirty="0" smtClean="0"/>
              <a:t>$450,000.</a:t>
            </a:r>
          </a:p>
          <a:p>
            <a:endParaRPr lang="en-US" altLang="en-US" dirty="0" smtClean="0"/>
          </a:p>
          <a:p>
            <a:r>
              <a:rPr lang="en-US" altLang="en-US" dirty="0" smtClean="0"/>
              <a:t>Residual income is the amount earned above 6%, $150,000.</a:t>
            </a:r>
          </a:p>
          <a:p>
            <a:endParaRPr lang="en-US" altLang="en-US" dirty="0" smtClean="0"/>
          </a:p>
        </p:txBody>
      </p:sp>
      <p:sp>
        <p:nvSpPr>
          <p:cNvPr id="79876"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63ABCD3C-90C6-4A83-950B-16299FA1B19A}" type="slidenum">
              <a:rPr lang="en-US" altLang="en-US"/>
              <a:pPr/>
              <a:t>30</a:t>
            </a:fld>
            <a:endParaRPr lang="en-US" altLang="en-US" dirty="0"/>
          </a:p>
        </p:txBody>
      </p:sp>
    </p:spTree>
    <p:extLst>
      <p:ext uri="{BB962C8B-B14F-4D97-AF65-F5344CB8AC3E}">
        <p14:creationId xmlns:p14="http://schemas.microsoft.com/office/powerpoint/2010/main" val="2745983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942099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lnSpc>
                <a:spcPct val="90000"/>
              </a:lnSpc>
            </a:pPr>
            <a:r>
              <a:rPr lang="en-US" altLang="en-US" sz="1100" dirty="0" smtClean="0">
                <a:ea typeface="ＭＳ Ｐゴシック" pitchFamily="34" charset="-128"/>
                <a:cs typeface="Times New Roman" pitchFamily="18" charset="0"/>
              </a:rPr>
              <a:t>We can further examine investment center (division) performance by splitting return on investment into two measures: profit margin and investment turnover.    </a:t>
            </a:r>
          </a:p>
          <a:p>
            <a:pPr>
              <a:lnSpc>
                <a:spcPct val="90000"/>
              </a:lnSpc>
            </a:pPr>
            <a:endParaRPr lang="en-US" altLang="en-US" sz="1100" dirty="0" smtClean="0">
              <a:ea typeface="ＭＳ Ｐゴシック" pitchFamily="34" charset="-128"/>
              <a:cs typeface="Times New Roman" pitchFamily="18" charset="0"/>
            </a:endParaRPr>
          </a:p>
          <a:p>
            <a:pPr>
              <a:lnSpc>
                <a:spcPct val="90000"/>
              </a:lnSpc>
            </a:pPr>
            <a:r>
              <a:rPr lang="en-US" altLang="en-US" sz="1100" dirty="0" smtClean="0">
                <a:ea typeface="ＭＳ Ｐゴシック" pitchFamily="34" charset="-128"/>
                <a:cs typeface="Times New Roman" pitchFamily="18" charset="0"/>
              </a:rPr>
              <a:t>Profit margin measures the income earned per dollar of sales. It is computed as investment center income divided by investment center sales.</a:t>
            </a:r>
          </a:p>
          <a:p>
            <a:pPr>
              <a:lnSpc>
                <a:spcPct val="90000"/>
              </a:lnSpc>
            </a:pPr>
            <a:endParaRPr lang="en-US" altLang="en-US" sz="1100" dirty="0" smtClean="0">
              <a:ea typeface="ＭＳ Ｐゴシック" pitchFamily="34" charset="-128"/>
              <a:cs typeface="Times New Roman" pitchFamily="18" charset="0"/>
            </a:endParaRPr>
          </a:p>
          <a:p>
            <a:pPr>
              <a:lnSpc>
                <a:spcPct val="90000"/>
              </a:lnSpc>
            </a:pPr>
            <a:r>
              <a:rPr lang="en-US" altLang="en-US" sz="1100" dirty="0" smtClean="0">
                <a:ea typeface="ＭＳ Ｐゴシック" pitchFamily="34" charset="-128"/>
                <a:cs typeface="Times New Roman" pitchFamily="18" charset="0"/>
              </a:rPr>
              <a:t>Investment turnover measures how efficiently an investment center generates sales from its invested assets. It is calculated as investment center sales divided by investment center average assets. Profit margin is expressed as a percentage, while investment turnover is interpreted as the number of times assets were converted into sales. Higher profit margin and higher investment turnover indicate better performance. To illustrate, consider Walt Disney Co., which reports results for two of its operating segments: </a:t>
            </a:r>
            <a:r>
              <a:rPr lang="en-US" altLang="en-US" dirty="0" smtClean="0">
                <a:ea typeface="ＭＳ Ｐゴシック" pitchFamily="34" charset="-128"/>
                <a:cs typeface="Times New Roman" pitchFamily="18" charset="0"/>
              </a:rPr>
              <a:t>Media Networks and Parks and Resorts</a:t>
            </a:r>
            <a:r>
              <a:rPr lang="en-US" altLang="en-US" sz="1100" dirty="0" smtClean="0">
                <a:ea typeface="ＭＳ Ｐゴシック" pitchFamily="34" charset="-128"/>
                <a:cs typeface="Times New Roman" pitchFamily="18" charset="0"/>
              </a:rPr>
              <a:t>.</a:t>
            </a:r>
          </a:p>
          <a:p>
            <a:pPr>
              <a:lnSpc>
                <a:spcPct val="90000"/>
              </a:lnSpc>
            </a:pPr>
            <a:endParaRPr lang="en-US" altLang="en-US" sz="1100" dirty="0" smtClean="0">
              <a:ea typeface="ＭＳ Ｐゴシック" pitchFamily="34" charset="-128"/>
              <a:cs typeface="Times New Roman" pitchFamily="18" charset="0"/>
            </a:endParaRPr>
          </a:p>
          <a:p>
            <a:pPr>
              <a:lnSpc>
                <a:spcPct val="90000"/>
              </a:lnSpc>
            </a:pPr>
            <a:r>
              <a:rPr lang="en-US" altLang="en-US" dirty="0" smtClean="0">
                <a:ea typeface="ＭＳ Ｐゴシック" pitchFamily="34" charset="-128"/>
                <a:cs typeface="Times New Roman" pitchFamily="18" charset="0"/>
              </a:rPr>
              <a:t>Disney's Media Networks division generates 33.50 cents of profit for every dollar of sales, while its Parks and Resorts division generates 18.75 cents of profit per dollar of sales. The Media Networks division (0.77 investment turnover) is slightly more efficient than the Parks and Resorts division (0.69 investment turnover) in using assets. </a:t>
            </a:r>
            <a:r>
              <a:rPr lang="en-US" altLang="en-US" sz="1100" dirty="0" smtClean="0">
                <a:ea typeface="ＭＳ Ｐゴシック" pitchFamily="34" charset="-128"/>
                <a:cs typeface="Times New Roman" pitchFamily="18" charset="0"/>
              </a:rPr>
              <a:t>Top management can use profit margin and investment turnover to evaluate the performance of division managers. The measures can also aid management when considering further investment in its divisions.</a:t>
            </a:r>
          </a:p>
          <a:p>
            <a:pPr>
              <a:lnSpc>
                <a:spcPct val="90000"/>
              </a:lnSpc>
            </a:pPr>
            <a:endParaRPr lang="en-US" altLang="en-US" sz="1100" dirty="0" smtClean="0">
              <a:ea typeface="ＭＳ Ｐゴシック" pitchFamily="34" charset="-128"/>
              <a:cs typeface="Times New Roman" pitchFamily="18" charset="0"/>
            </a:endParaRPr>
          </a:p>
          <a:p>
            <a:pPr defTabSz="939363">
              <a:lnSpc>
                <a:spcPct val="90000"/>
              </a:lnSpc>
              <a:defRPr/>
            </a:pPr>
            <a:r>
              <a:rPr lang="en-US" altLang="en-US" sz="1100" b="1" dirty="0" smtClean="0"/>
              <a:t>Let’s </a:t>
            </a:r>
            <a:r>
              <a:rPr lang="en-US" sz="1100" b="1" dirty="0" smtClean="0">
                <a:ea typeface="ＭＳ Ｐゴシック" pitchFamily="-84" charset="-128"/>
              </a:rPr>
              <a:t>review what you have learned in the following NEED-TO-KNOW Slide.</a:t>
            </a:r>
          </a:p>
          <a:p>
            <a:pPr>
              <a:lnSpc>
                <a:spcPct val="90000"/>
              </a:lnSpc>
            </a:pPr>
            <a:endParaRPr lang="en-US" altLang="en-US" sz="1100" dirty="0" smtClean="0">
              <a:ea typeface="ＭＳ Ｐゴシック" pitchFamily="34" charset="-128"/>
              <a:cs typeface="Times New Roman" pitchFamily="18" charset="0"/>
            </a:endParaRPr>
          </a:p>
          <a:p>
            <a:pPr>
              <a:lnSpc>
                <a:spcPct val="90000"/>
              </a:lnSpc>
            </a:pPr>
            <a:r>
              <a:rPr lang="en-US" altLang="en-US" sz="1100" dirty="0" smtClean="0">
                <a:ea typeface="ＭＳ Ｐゴシック" pitchFamily="34" charset="-128"/>
                <a:cs typeface="Times New Roman" pitchFamily="18" charset="0"/>
              </a:rPr>
              <a:t> </a:t>
            </a:r>
          </a:p>
          <a:p>
            <a:pPr>
              <a:lnSpc>
                <a:spcPct val="90000"/>
              </a:lnSpc>
            </a:pPr>
            <a:endParaRPr lang="en-US" altLang="en-US" sz="1100" dirty="0" smtClean="0">
              <a:ea typeface="ＭＳ Ｐゴシック" pitchFamily="34" charset="-128"/>
              <a:cs typeface="Times New Roman" pitchFamily="18" charset="0"/>
            </a:endParaRPr>
          </a:p>
        </p:txBody>
      </p:sp>
    </p:spTree>
    <p:extLst>
      <p:ext uri="{BB962C8B-B14F-4D97-AF65-F5344CB8AC3E}">
        <p14:creationId xmlns:p14="http://schemas.microsoft.com/office/powerpoint/2010/main" val="2941992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smtClean="0"/>
              <a:t>A division reports sales of $50,000, income of $2,000, and average invested assets of $10,000.</a:t>
            </a:r>
          </a:p>
          <a:p>
            <a:endParaRPr lang="en-US" altLang="en-US" dirty="0" smtClean="0"/>
          </a:p>
          <a:p>
            <a:r>
              <a:rPr lang="en-US" altLang="en-US" dirty="0" smtClean="0"/>
              <a:t>Compute the division’s (a) profit margin, (b) investment turnover, and (c) return on investment.</a:t>
            </a:r>
          </a:p>
          <a:p>
            <a:endParaRPr lang="en-US" altLang="en-US" dirty="0" smtClean="0"/>
          </a:p>
          <a:p>
            <a:r>
              <a:rPr lang="en-US" altLang="en-US" dirty="0" smtClean="0"/>
              <a:t>Profit margin measures the income earned per dollar of sales. It's calculated by taking net income and dividing by </a:t>
            </a:r>
          </a:p>
          <a:p>
            <a:r>
              <a:rPr lang="en-US" altLang="en-US" dirty="0" smtClean="0"/>
              <a:t>sales.</a:t>
            </a:r>
          </a:p>
          <a:p>
            <a:endParaRPr lang="en-US" altLang="en-US" dirty="0" smtClean="0"/>
          </a:p>
          <a:p>
            <a:r>
              <a:rPr lang="en-US" altLang="en-US" dirty="0" smtClean="0"/>
              <a:t>Net income of $2,000 divided by $50,000 in sales is 4%.</a:t>
            </a:r>
          </a:p>
          <a:p>
            <a:endParaRPr lang="en-US" altLang="en-US" dirty="0" smtClean="0"/>
          </a:p>
          <a:p>
            <a:r>
              <a:rPr lang="en-US" altLang="en-US" dirty="0" smtClean="0"/>
              <a:t>$0.04 of every $1.00 of sales is profit.</a:t>
            </a:r>
          </a:p>
          <a:p>
            <a:endParaRPr lang="en-US" altLang="en-US" dirty="0" smtClean="0"/>
          </a:p>
        </p:txBody>
      </p:sp>
      <p:sp>
        <p:nvSpPr>
          <p:cNvPr id="86020"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BD3A8C1D-D9A6-433C-8504-427C7C4BDB14}" type="slidenum">
              <a:rPr lang="en-US" altLang="en-US"/>
              <a:pPr/>
              <a:t>33</a:t>
            </a:fld>
            <a:endParaRPr lang="en-US" altLang="en-US" dirty="0"/>
          </a:p>
        </p:txBody>
      </p:sp>
    </p:spTree>
    <p:extLst>
      <p:ext uri="{BB962C8B-B14F-4D97-AF65-F5344CB8AC3E}">
        <p14:creationId xmlns:p14="http://schemas.microsoft.com/office/powerpoint/2010/main" val="2446298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smtClean="0"/>
              <a:t>Investment turnover measures how efficiently an investment center generate sales from its invested assets.  It's calculated by taking sales and dividing by average invested assets.</a:t>
            </a:r>
          </a:p>
          <a:p>
            <a:endParaRPr lang="en-US" altLang="en-US" dirty="0" smtClean="0"/>
          </a:p>
          <a:p>
            <a:r>
              <a:rPr lang="en-US" altLang="en-US" dirty="0" smtClean="0"/>
              <a:t>$50,000 in sales divided by average invested assets of $10,000 is an investment turnover of 5.</a:t>
            </a:r>
          </a:p>
          <a:p>
            <a:endParaRPr lang="en-US" altLang="en-US" dirty="0" smtClean="0"/>
          </a:p>
          <a:p>
            <a:r>
              <a:rPr lang="en-US" altLang="en-US" dirty="0" smtClean="0"/>
              <a:t>Every $1.00 of invested assets yields $5.00 in sales.</a:t>
            </a:r>
          </a:p>
          <a:p>
            <a:endParaRPr lang="en-US" altLang="en-US" dirty="0" smtClean="0"/>
          </a:p>
        </p:txBody>
      </p:sp>
      <p:sp>
        <p:nvSpPr>
          <p:cNvPr id="88068"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FBFC80A3-7564-4A8D-9328-F586BA0810D0}" type="slidenum">
              <a:rPr lang="en-US" altLang="en-US"/>
              <a:pPr/>
              <a:t>34</a:t>
            </a:fld>
            <a:endParaRPr lang="en-US" altLang="en-US" dirty="0"/>
          </a:p>
        </p:txBody>
      </p:sp>
    </p:spTree>
    <p:extLst>
      <p:ext uri="{BB962C8B-B14F-4D97-AF65-F5344CB8AC3E}">
        <p14:creationId xmlns:p14="http://schemas.microsoft.com/office/powerpoint/2010/main" val="3685943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smtClean="0"/>
              <a:t>Return on investment represents the earnings power of invested assets.</a:t>
            </a:r>
          </a:p>
          <a:p>
            <a:endParaRPr lang="en-US" altLang="en-US" dirty="0" smtClean="0"/>
          </a:p>
          <a:p>
            <a:r>
              <a:rPr lang="en-US" altLang="en-US" dirty="0" smtClean="0"/>
              <a:t>It's calculated by taking net income and dividing by the average invested assets.</a:t>
            </a:r>
          </a:p>
          <a:p>
            <a:endParaRPr lang="en-US" altLang="en-US" dirty="0" smtClean="0"/>
          </a:p>
          <a:p>
            <a:r>
              <a:rPr lang="en-US" altLang="en-US" dirty="0" smtClean="0"/>
              <a:t>Net income of $2,000 divided by average invested assets of $10,000 is a return on investment of 20%.</a:t>
            </a:r>
          </a:p>
          <a:p>
            <a:endParaRPr lang="en-US" altLang="en-US" dirty="0" smtClean="0"/>
          </a:p>
        </p:txBody>
      </p:sp>
      <p:sp>
        <p:nvSpPr>
          <p:cNvPr id="90116"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60FA3FE2-AA71-4DA5-8458-B7625DCAB723}" type="slidenum">
              <a:rPr lang="en-US" altLang="en-US"/>
              <a:pPr/>
              <a:t>35</a:t>
            </a:fld>
            <a:endParaRPr lang="en-US" altLang="en-US" dirty="0"/>
          </a:p>
        </p:txBody>
      </p:sp>
    </p:spTree>
    <p:extLst>
      <p:ext uri="{BB962C8B-B14F-4D97-AF65-F5344CB8AC3E}">
        <p14:creationId xmlns:p14="http://schemas.microsoft.com/office/powerpoint/2010/main" val="3399630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smtClean="0"/>
              <a:t>An alternative way to calculate return on investment is to take the profit margin and multiply by the investment turnover.</a:t>
            </a:r>
          </a:p>
          <a:p>
            <a:endParaRPr lang="en-US" altLang="en-US" dirty="0" smtClean="0"/>
          </a:p>
          <a:p>
            <a:r>
              <a:rPr lang="en-US" altLang="en-US" dirty="0" smtClean="0"/>
              <a:t>Because if we divide by sales in the profit margin and multiply by sales in the investment turnover, we're left with net income divided by average invested assets.</a:t>
            </a:r>
          </a:p>
          <a:p>
            <a:endParaRPr lang="en-US" altLang="en-US" dirty="0" smtClean="0"/>
          </a:p>
          <a:p>
            <a:r>
              <a:rPr lang="en-US" altLang="en-US" dirty="0" smtClean="0"/>
              <a:t>The 20% return on investment is equal to the 4% profit margin multiplied by the investment turnover of 5.</a:t>
            </a:r>
          </a:p>
          <a:p>
            <a:endParaRPr lang="en-US" altLang="en-US" dirty="0" smtClean="0"/>
          </a:p>
        </p:txBody>
      </p:sp>
      <p:sp>
        <p:nvSpPr>
          <p:cNvPr id="92164"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8254B1A4-CA6F-49D0-9B82-CFE533366CE2}" type="slidenum">
              <a:rPr lang="en-US" altLang="en-US"/>
              <a:pPr/>
              <a:t>36</a:t>
            </a:fld>
            <a:endParaRPr lang="en-US" altLang="en-US" dirty="0"/>
          </a:p>
        </p:txBody>
      </p:sp>
    </p:spTree>
    <p:extLst>
      <p:ext uri="{BB962C8B-B14F-4D97-AF65-F5344CB8AC3E}">
        <p14:creationId xmlns:p14="http://schemas.microsoft.com/office/powerpoint/2010/main" val="2149479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346937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dirty="0" smtClean="0"/>
              <a:t>A balanced scorecard consists of an integrated set of performance measures that are derived from and support a company’s vision and strategy.  The balanced scorecard is used to assess company and division manager performance. The balanced scorecard requires managers to think of their company from four perspectives:</a:t>
            </a:r>
          </a:p>
          <a:p>
            <a:r>
              <a:rPr lang="en-US" altLang="en-US" dirty="0" smtClean="0"/>
              <a:t>1. Customer: What do customers think of us?</a:t>
            </a:r>
          </a:p>
          <a:p>
            <a:r>
              <a:rPr lang="en-US" altLang="en-US" dirty="0" smtClean="0"/>
              <a:t>2. Internal processes: Which of our operations are critical to meeting customer needs?</a:t>
            </a:r>
          </a:p>
          <a:p>
            <a:r>
              <a:rPr lang="en-US" altLang="en-US" dirty="0" smtClean="0"/>
              <a:t>3. Innovation and learning: How can we improve?</a:t>
            </a:r>
          </a:p>
          <a:p>
            <a:r>
              <a:rPr lang="en-US" altLang="en-US" dirty="0" smtClean="0"/>
              <a:t>4. Financial: What do our owners think of us?</a:t>
            </a:r>
          </a:p>
          <a:p>
            <a:endParaRPr lang="en-US" altLang="en-US" dirty="0" smtClean="0"/>
          </a:p>
          <a:p>
            <a:r>
              <a:rPr lang="en-US" altLang="en-US" dirty="0" smtClean="0">
                <a:solidFill>
                  <a:srgbClr val="040000"/>
                </a:solidFill>
              </a:rPr>
              <a:t>In the balanced scorecard approach, we continually develop indicators that help us analyze or answer questions such as: how do we appear to our owners; how do we appear to our customers; what kind of continual innovation and learning is taking place;  and which processes within the organization are excellent and which need improvement?</a:t>
            </a:r>
          </a:p>
          <a:p>
            <a:r>
              <a:rPr lang="en-US" altLang="en-US" dirty="0" smtClean="0">
                <a:solidFill>
                  <a:srgbClr val="040000"/>
                </a:solidFill>
              </a:rPr>
              <a:t>The key sequence of events in the balanced scorecard approach is that learning improves business processes. Improved business processes translate to improved customer satisfaction. When we have a high degree of customer satisfaction, we have improved financial results.</a:t>
            </a:r>
          </a:p>
          <a:p>
            <a:endParaRPr lang="en-US" altLang="en-US" dirty="0" smtClean="0">
              <a:solidFill>
                <a:srgbClr val="04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t>Let’s </a:t>
            </a:r>
            <a:r>
              <a:rPr lang="en-US" sz="1200" b="1" dirty="0" smtClean="0">
                <a:ea typeface="ＭＳ Ｐゴシック" pitchFamily="-84" charset="-128"/>
              </a:rPr>
              <a:t>review what you have learned in the following NEED-TO-KNOW Slide.</a:t>
            </a:r>
          </a:p>
          <a:p>
            <a:endParaRPr lang="en-US" altLang="en-US" dirty="0" smtClean="0">
              <a:solidFill>
                <a:srgbClr val="040000"/>
              </a:solidFill>
            </a:endParaRPr>
          </a:p>
          <a:p>
            <a:endParaRPr lang="en-US" altLang="en-US" dirty="0" smtClean="0">
              <a:solidFill>
                <a:srgbClr val="040000"/>
              </a:solidFill>
            </a:endParaRPr>
          </a:p>
        </p:txBody>
      </p:sp>
    </p:spTree>
    <p:extLst>
      <p:ext uri="{BB962C8B-B14F-4D97-AF65-F5344CB8AC3E}">
        <p14:creationId xmlns:p14="http://schemas.microsoft.com/office/powerpoint/2010/main" val="628055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Need-to-Know</a:t>
            </a:r>
            <a:r>
              <a:rPr lang="en-US" baseline="0" dirty="0" smtClean="0"/>
              <a:t> 24.5</a:t>
            </a:r>
          </a:p>
          <a:p>
            <a:endParaRPr lang="en-US" sz="1200"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39</a:t>
            </a:fld>
            <a:endParaRPr lang="en-US" dirty="0"/>
          </a:p>
        </p:txBody>
      </p:sp>
    </p:spTree>
    <p:extLst>
      <p:ext uri="{BB962C8B-B14F-4D97-AF65-F5344CB8AC3E}">
        <p14:creationId xmlns:p14="http://schemas.microsoft.com/office/powerpoint/2010/main" val="56820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464304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033847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Transfer prices are set using one of three approaches:</a:t>
            </a:r>
          </a:p>
          <a:p>
            <a:r>
              <a:rPr lang="en-US" sz="1200" kern="1200" dirty="0" smtClean="0">
                <a:solidFill>
                  <a:schemeClr val="tx1"/>
                </a:solidFill>
                <a:effectLst/>
                <a:latin typeface="+mn-lt"/>
                <a:ea typeface="+mn-ea"/>
                <a:cs typeface="+mn-cs"/>
              </a:rPr>
              <a:t>1.  Cost (for example, variable manufacturing cost per unit)</a:t>
            </a:r>
          </a:p>
          <a:p>
            <a:r>
              <a:rPr lang="en-US" sz="1200" kern="1200" dirty="0" smtClean="0">
                <a:solidFill>
                  <a:schemeClr val="tx1"/>
                </a:solidFill>
                <a:effectLst/>
                <a:latin typeface="+mn-lt"/>
                <a:ea typeface="+mn-ea"/>
                <a:cs typeface="+mn-cs"/>
              </a:rPr>
              <a:t>2.  Market price</a:t>
            </a:r>
          </a:p>
          <a:p>
            <a:r>
              <a:rPr lang="en-US" sz="1200" kern="1200" dirty="0" smtClean="0">
                <a:solidFill>
                  <a:schemeClr val="tx1"/>
                </a:solidFill>
                <a:effectLst/>
                <a:latin typeface="+mn-lt"/>
                <a:ea typeface="+mn-ea"/>
                <a:cs typeface="+mn-cs"/>
              </a:rPr>
              <a:t>3.  Negotiated price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illustrate the impact of alternative transfer prices on divisional profits, consider </a:t>
            </a:r>
            <a:r>
              <a:rPr lang="en-US" sz="1200" kern="1200" dirty="0" err="1" smtClean="0">
                <a:solidFill>
                  <a:schemeClr val="tx1"/>
                </a:solidFill>
                <a:effectLst/>
                <a:latin typeface="+mn-lt"/>
                <a:ea typeface="+mn-ea"/>
                <a:cs typeface="+mn-cs"/>
              </a:rPr>
              <a:t>ZTel</a:t>
            </a:r>
            <a:r>
              <a:rPr lang="en-US" sz="1200" kern="1200" dirty="0" smtClean="0">
                <a:solidFill>
                  <a:schemeClr val="tx1"/>
                </a:solidFill>
                <a:effectLst/>
                <a:latin typeface="+mn-lt"/>
                <a:ea typeface="+mn-ea"/>
                <a:cs typeface="+mn-cs"/>
              </a:rPr>
              <a:t>, a maker of smartphones.  </a:t>
            </a:r>
            <a:r>
              <a:rPr lang="en-US" sz="1200" kern="1200" dirty="0" err="1" smtClean="0">
                <a:solidFill>
                  <a:schemeClr val="tx1"/>
                </a:solidFill>
                <a:effectLst/>
                <a:latin typeface="+mn-lt"/>
                <a:ea typeface="+mn-ea"/>
                <a:cs typeface="+mn-cs"/>
              </a:rPr>
              <a:t>ZTel’s</a:t>
            </a:r>
            <a:r>
              <a:rPr lang="en-US" sz="1200" kern="1200" dirty="0" smtClean="0">
                <a:solidFill>
                  <a:schemeClr val="tx1"/>
                </a:solidFill>
                <a:effectLst/>
                <a:latin typeface="+mn-lt"/>
                <a:ea typeface="+mn-ea"/>
                <a:cs typeface="+mn-cs"/>
              </a:rPr>
              <a:t> LCD division manufactures touch-screen monitors that can be used in </a:t>
            </a:r>
            <a:r>
              <a:rPr lang="en-US" sz="1200" kern="1200" dirty="0" err="1" smtClean="0">
                <a:solidFill>
                  <a:schemeClr val="tx1"/>
                </a:solidFill>
                <a:effectLst/>
                <a:latin typeface="+mn-lt"/>
                <a:ea typeface="+mn-ea"/>
                <a:cs typeface="+mn-cs"/>
              </a:rPr>
              <a:t>ZTel’s</a:t>
            </a:r>
            <a:r>
              <a:rPr lang="en-US" sz="1200" kern="1200" dirty="0" smtClean="0">
                <a:solidFill>
                  <a:schemeClr val="tx1"/>
                </a:solidFill>
                <a:effectLst/>
                <a:latin typeface="+mn-lt"/>
                <a:ea typeface="+mn-ea"/>
                <a:cs typeface="+mn-cs"/>
              </a:rPr>
              <a:t> products or sold to outside customers.  Assume LCD’s variable manufacturing cost per monitor is $40 and the market price is $80 per monitor.  If the LCD division is organized as a profit or investment center, its manager will object to a transfer price of $40 per monitor, because her division will show a loss equal to its fixed costs at this price.  Setting the transfer price at $80 per monitor would make </a:t>
            </a:r>
            <a:r>
              <a:rPr lang="en-US" sz="1200" kern="1200" dirty="0" err="1" smtClean="0">
                <a:solidFill>
                  <a:schemeClr val="tx1"/>
                </a:solidFill>
                <a:effectLst/>
                <a:latin typeface="+mn-lt"/>
                <a:ea typeface="+mn-ea"/>
                <a:cs typeface="+mn-cs"/>
              </a:rPr>
              <a:t>ZTel</a:t>
            </a:r>
            <a:r>
              <a:rPr lang="en-US" sz="1200" kern="1200" dirty="0" smtClean="0">
                <a:solidFill>
                  <a:schemeClr val="tx1"/>
                </a:solidFill>
                <a:effectLst/>
                <a:latin typeface="+mn-lt"/>
                <a:ea typeface="+mn-ea"/>
                <a:cs typeface="+mn-cs"/>
              </a:rPr>
              <a:t> indifferent to buying from the LCD division or from an outside supplier; buying from an outside supplier might not be best for </a:t>
            </a:r>
            <a:r>
              <a:rPr lang="en-US" sz="1200" kern="1200" dirty="0" err="1" smtClean="0">
                <a:solidFill>
                  <a:schemeClr val="tx1"/>
                </a:solidFill>
                <a:effectLst/>
                <a:latin typeface="+mn-lt"/>
                <a:ea typeface="+mn-ea"/>
                <a:cs typeface="+mn-cs"/>
              </a:rPr>
              <a:t>ZTel</a:t>
            </a:r>
            <a:r>
              <a:rPr lang="en-US" sz="1200" kern="1200" dirty="0" smtClean="0">
                <a:solidFill>
                  <a:schemeClr val="tx1"/>
                </a:solidFill>
                <a:effectLst/>
                <a:latin typeface="+mn-lt"/>
                <a:ea typeface="+mn-ea"/>
                <a:cs typeface="+mn-cs"/>
              </a:rPr>
              <a:t> as it would have less control over production and might not be a good use of its productive capacity.  Thus, a negotiated price somewhere between $40 and $80 per unit might be best.  In Appendix 24B we discuss how to determine the transfer price using these three approaches.</a:t>
            </a:r>
          </a:p>
          <a:p>
            <a:pPr>
              <a:defRPr/>
            </a:pPr>
            <a:endParaRPr lang="en-US" dirty="0" smtClean="0"/>
          </a:p>
        </p:txBody>
      </p:sp>
    </p:spTree>
    <p:extLst>
      <p:ext uri="{BB962C8B-B14F-4D97-AF65-F5344CB8AC3E}">
        <p14:creationId xmlns:p14="http://schemas.microsoft.com/office/powerpoint/2010/main" val="41223866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4096364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Total time is the elapsed time from when a customer order is received to when the completed order is shipped.   The manufacturing cycle time is the amount of time required to turn raw materials into completed products. This includes process time, inspection time, move time, and wait time. Process time is the time spent producing the product and it is the </a:t>
            </a:r>
            <a:r>
              <a:rPr lang="en-US" altLang="en-US" u="sng" dirty="0" smtClean="0"/>
              <a:t>only</a:t>
            </a:r>
            <a:r>
              <a:rPr lang="en-US" altLang="en-US" dirty="0" smtClean="0"/>
              <a:t> value-added activity of the four components of cycle time because it is the only activity in cycle time that adds value to the product form the customer’s perspective. </a:t>
            </a:r>
          </a:p>
        </p:txBody>
      </p:sp>
    </p:spTree>
    <p:extLst>
      <p:ext uri="{BB962C8B-B14F-4D97-AF65-F5344CB8AC3E}">
        <p14:creationId xmlns:p14="http://schemas.microsoft.com/office/powerpoint/2010/main" val="42030670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Companies strive to reduce non-value-added time to improve cycle efficiency (CE), which is a measure of production efficiency. Cycle efficiency (CE) is computed by dividing value-added time by cycle (throughput) time. A CE less than one indicates that non-value-added time is present in the production process and they need to evaluate it to identify ways to reduce non-value-added activities.</a:t>
            </a:r>
          </a:p>
          <a:p>
            <a:endParaRPr lang="en-US" altLang="en-US" dirty="0" smtClean="0"/>
          </a:p>
        </p:txBody>
      </p:sp>
    </p:spTree>
    <p:extLst>
      <p:ext uri="{BB962C8B-B14F-4D97-AF65-F5344CB8AC3E}">
        <p14:creationId xmlns:p14="http://schemas.microsoft.com/office/powerpoint/2010/main" val="41427295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Appendix 24A will use the general model of cost allocation shown in Exhibit 24.3 to show hot the cost allocations in Exhibits 24.10 and 24.11 are computed</a:t>
            </a:r>
            <a:r>
              <a:rPr lang="en-US" baseline="0" dirty="0" smtClean="0"/>
              <a:t> for</a:t>
            </a:r>
            <a:r>
              <a:rPr lang="en-US" dirty="0" smtClean="0"/>
              <a:t> A-1 Hardware.</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General formula of </a:t>
            </a:r>
            <a:r>
              <a:rPr lang="en-US" sz="1200" dirty="0" smtClean="0"/>
              <a:t>Allocated cost = Total Cost to Allocate x percentage of Allocation Base Used.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company will allocate the following four indirect costs: rent expense, utilities expense, advertising expense, and insurance expense.</a:t>
            </a:r>
          </a:p>
          <a:p>
            <a:endParaRPr lang="en-US" dirty="0"/>
          </a:p>
        </p:txBody>
      </p:sp>
    </p:spTree>
    <p:extLst>
      <p:ext uri="{BB962C8B-B14F-4D97-AF65-F5344CB8AC3E}">
        <p14:creationId xmlns:p14="http://schemas.microsoft.com/office/powerpoint/2010/main" val="4191989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appendix we use our general model of cost allocation (see Exhibit 24.3) to show how the cost allocations in Exhibits 24.10 and 24.11 are computed. A-1 Hardware’s departments use the allocation bases in Exhibit 24A.1: square feet of floor space, dollar value of insured assets, sales dollars, and number of purchase orders.</a:t>
            </a:r>
            <a:endParaRPr lang="en-US" dirty="0"/>
          </a:p>
        </p:txBody>
      </p:sp>
    </p:spTree>
    <p:extLst>
      <p:ext uri="{BB962C8B-B14F-4D97-AF65-F5344CB8AC3E}">
        <p14:creationId xmlns:p14="http://schemas.microsoft.com/office/powerpoint/2010/main" val="26059593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The two service departments (office and purchasing) occupy 25% of the total space (3,000 sq. feet/12,000 sq. feet). However, they are located near the back of the building, which is of lower value than space near the front that is occupied by operating departments. Management estimates that space near the back accounts for $1,200 (10%) of the total rent expense of $12,000. </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Exhibit 24A.2 shows how we allocate the $1,200 rent expense between these two service departments in proportion to their square footage.  We then have the remaining amount of $10,800 ($12,000 - $1,200) of rent expense to allocate to the three operating departments which is shown in Exhibit 24A.3.</a:t>
            </a:r>
            <a:endParaRPr lang="en-US" dirty="0"/>
          </a:p>
        </p:txBody>
      </p:sp>
    </p:spTree>
    <p:extLst>
      <p:ext uri="{BB962C8B-B14F-4D97-AF65-F5344CB8AC3E}">
        <p14:creationId xmlns:p14="http://schemas.microsoft.com/office/powerpoint/2010/main" val="2183430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continue step 2 by allocating the $2,400 of utilities expense to all departments based on the square footage occupied, as shown in Exhibit 24A.4.</a:t>
            </a:r>
            <a:endParaRPr lang="en-US" dirty="0"/>
          </a:p>
        </p:txBody>
      </p:sp>
    </p:spTree>
    <p:extLst>
      <p:ext uri="{BB962C8B-B14F-4D97-AF65-F5344CB8AC3E}">
        <p14:creationId xmlns:p14="http://schemas.microsoft.com/office/powerpoint/2010/main" val="9329910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Exhibit 24A.5 shows the allocation of $1,000 of advertising expense to the three operating departments on the basis of sales dollars. We exclude the service department from this allocation because they do not generate sales.</a:t>
            </a:r>
            <a:endParaRPr lang="en-US" dirty="0"/>
          </a:p>
        </p:txBody>
      </p:sp>
    </p:spTree>
    <p:extLst>
      <p:ext uri="{BB962C8B-B14F-4D97-AF65-F5344CB8AC3E}">
        <p14:creationId xmlns:p14="http://schemas.microsoft.com/office/powerpoint/2010/main" val="1648090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manager’s performance using responsibility accounting reports should be evaluated using costs that the manager can control. A cost is </a:t>
            </a:r>
            <a:r>
              <a:rPr lang="en-US" altLang="en-US" b="1" dirty="0" smtClean="0"/>
              <a:t>controllable</a:t>
            </a:r>
            <a:r>
              <a:rPr lang="en-US" altLang="en-US" dirty="0" smtClean="0"/>
              <a:t> if a manager has the power to determine or at least significantly affect the amount incurred. </a:t>
            </a:r>
            <a:r>
              <a:rPr lang="en-US" altLang="en-US" b="1" dirty="0" smtClean="0"/>
              <a:t>Uncontrollable</a:t>
            </a:r>
            <a:r>
              <a:rPr lang="en-US" altLang="en-US" dirty="0" smtClean="0"/>
              <a:t> costs are not within the manager’s control or influence. For example, department managers rarely control their own salaries.  However, they can control or influence items such as the cost of supplies used in their department. </a:t>
            </a:r>
          </a:p>
          <a:p>
            <a:endParaRPr lang="en-US" altLang="en-US" dirty="0" smtClean="0"/>
          </a:p>
        </p:txBody>
      </p:sp>
    </p:spTree>
    <p:extLst>
      <p:ext uri="{BB962C8B-B14F-4D97-AF65-F5344CB8AC3E}">
        <p14:creationId xmlns:p14="http://schemas.microsoft.com/office/powerpoint/2010/main" val="2204918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complete step</a:t>
            </a:r>
            <a:r>
              <a:rPr lang="en-US" baseline="0" dirty="0" smtClean="0"/>
              <a:t> 2, we allocate insurance expense to each service and operating department as shown in Exhibit 24A.6.</a:t>
            </a:r>
            <a:endParaRPr lang="en-US" dirty="0"/>
          </a:p>
        </p:txBody>
      </p:sp>
    </p:spTree>
    <p:extLst>
      <p:ext uri="{BB962C8B-B14F-4D97-AF65-F5344CB8AC3E}">
        <p14:creationId xmlns:p14="http://schemas.microsoft.com/office/powerpoint/2010/main" val="1627310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Third (step 3), total expenses of the two service departments are allocated to the three operating departments. Exhibit 24A.7 shows the allocation of total general office expenses ($15,300) to operating departments.  This amount of $15,300 includes the $14,000 of direct service department expenses, plus $1,300 of indirect expenses that were allocated to the service department.</a:t>
            </a:r>
            <a:endParaRPr lang="en-US" dirty="0"/>
          </a:p>
        </p:txBody>
      </p:sp>
    </p:spTree>
    <p:extLst>
      <p:ext uri="{BB962C8B-B14F-4D97-AF65-F5344CB8AC3E}">
        <p14:creationId xmlns:p14="http://schemas.microsoft.com/office/powerpoint/2010/main" val="37459751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Exhibit 24A.8 shows the allocation of total purchasing department expenses ($9,700) to operating departments.</a:t>
            </a:r>
            <a:endParaRPr lang="en-US" dirty="0"/>
          </a:p>
        </p:txBody>
      </p:sp>
    </p:spTree>
    <p:extLst>
      <p:ext uri="{BB962C8B-B14F-4D97-AF65-F5344CB8AC3E}">
        <p14:creationId xmlns:p14="http://schemas.microsoft.com/office/powerpoint/2010/main" val="25776751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b="0" i="0" u="none" strike="noStrike" kern="1200" baseline="0" dirty="0" smtClean="0">
                <a:solidFill>
                  <a:schemeClr val="tx1"/>
                </a:solidFill>
                <a:latin typeface="+mn-lt"/>
                <a:ea typeface="+mn-ea"/>
                <a:cs typeface="+mn-cs"/>
              </a:rPr>
              <a:t>The top portion of Exhibit 24B.1 reports data on the LCD division of </a:t>
            </a:r>
            <a:r>
              <a:rPr lang="en-US" sz="1200" b="0" i="0" u="none" strike="noStrike" kern="1200" baseline="0" dirty="0" err="1" smtClean="0">
                <a:solidFill>
                  <a:schemeClr val="tx1"/>
                </a:solidFill>
                <a:latin typeface="+mn-lt"/>
                <a:ea typeface="+mn-ea"/>
                <a:cs typeface="+mn-cs"/>
              </a:rPr>
              <a:t>ZTel</a:t>
            </a:r>
            <a:r>
              <a:rPr lang="en-US" sz="1200" b="0" i="0" u="none" strike="noStrike" kern="1200" baseline="0" dirty="0" smtClean="0">
                <a:solidFill>
                  <a:schemeClr val="tx1"/>
                </a:solidFill>
                <a:latin typeface="+mn-lt"/>
                <a:ea typeface="+mn-ea"/>
                <a:cs typeface="+mn-cs"/>
              </a:rPr>
              <a:t>. That division manufactures liquid crystal display (LCD) touch-screen monitors for use in </a:t>
            </a:r>
            <a:r>
              <a:rPr lang="en-US" sz="1200" b="0" i="0" u="none" strike="noStrike" kern="1200" baseline="0" dirty="0" err="1" smtClean="0">
                <a:solidFill>
                  <a:schemeClr val="tx1"/>
                </a:solidFill>
                <a:latin typeface="+mn-lt"/>
                <a:ea typeface="+mn-ea"/>
                <a:cs typeface="+mn-cs"/>
              </a:rPr>
              <a:t>ZTel’s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S-Phone division’s smartphones. The monitors can also be used in other products. The LCD division can sell its monitors to the S-Phone division as well as to buyers other than S-Phone. Likewise, the S-Phone division can purchase monitors from suppliers other than LCD.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bottom portion of Exhibit 24B.1 reveals the range of transfer prices for transfers of monitors from LCD to S-Phone. As you can see, the transfer price can reasonably range from $40 (the variable manufacturing cost per unit) to $80 (the cost of buying the monitor from an outside supplier). The manager of LCD wants to report a divisional profit. Thus, this manager will not accept a transfer price less than $40; a price less than $40 would cause the division to lose money on each monitor transferred. The LCD manager will consider transfer prices of only $40 or more. On the other hand, the S-Phone division manager also wants to report a divisional profit. Thus, this manager will not pay more than $80 per monitor because similar monitors can be bought from outside suppliers at that price. The S-Phone manager will consider transfer prices of only $80 or less.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any transfer price between $40 and $80 per monitor is possible, how does </a:t>
            </a:r>
            <a:r>
              <a:rPr lang="en-US" sz="1200" b="0" i="0" u="none" strike="noStrike" kern="1200" baseline="0" dirty="0" err="1" smtClean="0">
                <a:solidFill>
                  <a:schemeClr val="tx1"/>
                </a:solidFill>
                <a:latin typeface="+mn-lt"/>
                <a:ea typeface="+mn-ea"/>
                <a:cs typeface="+mn-cs"/>
              </a:rPr>
              <a:t>ZTel</a:t>
            </a:r>
            <a:r>
              <a:rPr lang="en-US" sz="1200" b="0" i="0" u="none" strike="noStrike" kern="1200" baseline="0" dirty="0" smtClean="0">
                <a:solidFill>
                  <a:schemeClr val="tx1"/>
                </a:solidFill>
                <a:latin typeface="+mn-lt"/>
                <a:ea typeface="+mn-ea"/>
                <a:cs typeface="+mn-cs"/>
              </a:rPr>
              <a:t> determine the transfer price? The answer depends in part on whether the LCD division has excess capacity to manufacture monitors.</a:t>
            </a:r>
            <a:endParaRPr lang="en-US" dirty="0" smtClean="0"/>
          </a:p>
        </p:txBody>
      </p:sp>
    </p:spTree>
    <p:extLst>
      <p:ext uri="{BB962C8B-B14F-4D97-AF65-F5344CB8AC3E}">
        <p14:creationId xmlns:p14="http://schemas.microsoft.com/office/powerpoint/2010/main" val="15888950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If the LCD division can sell every monitor it produces, a market-based transfer price of $80 per monitor is preferred. At that price, the LCD division manager is willing to either transfer monitors to S-Phone or sell to outside customers. The S-Phone division manager cannot buy monitors for less than $80 from outside suppliers, so the $80 price is acceptable. Further, with a transfer price of $80 per monitor, top management of Ztel is indifferent to the S-Phone division buying from the LCD division or buying similar-quality monitors from outside suppliers. With no excess capacity, the LCD manager will not accept a transfer price less than $80 per monitor. For example, suppose the S-Phone division manager suggests a transfer price of $70 per monitor. At that price, the LCD manager incurs an unnecessary opportunity cost of $10 per monitor (computed as $80 market price minus $70 transfer price). This would lower the LCD division’s income and hurt its performance evaluation.</a:t>
            </a:r>
          </a:p>
        </p:txBody>
      </p:sp>
    </p:spTree>
    <p:extLst>
      <p:ext uri="{BB962C8B-B14F-4D97-AF65-F5344CB8AC3E}">
        <p14:creationId xmlns:p14="http://schemas.microsoft.com/office/powerpoint/2010/main" val="17719507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Assume that the LCD division has excess capacity. For example, the LCD division might currently be producing only 80,000 units. Consequently, with excess capacity, the LCD division should accept any transfer price of $40 per unit or greater and the S-Phone division should purchase monitors from the LCD division.  For example, if a transfer price of $50 per monitor is used, the S-Phone manager is pleased to buy from the LCD division, since that price is below the market price of $80. For each monitor transferred from the LCD division to the S-Phone division at $50, the LCD division receives a contribution margin of $10 (computed as $50 transfer price less $40 variable cost) to contribute towards its fixed costs and increase ZTel’s overall profits. This form of transfer pricing is called cost-based transfer pricing. Under this approach, the transfer price might be based on variable costs, total costs, or variable costs plus a markup. </a:t>
            </a:r>
          </a:p>
          <a:p>
            <a:endParaRPr lang="en-US" altLang="en-US" dirty="0" smtClean="0"/>
          </a:p>
        </p:txBody>
      </p:sp>
    </p:spTree>
    <p:extLst>
      <p:ext uri="{BB962C8B-B14F-4D97-AF65-F5344CB8AC3E}">
        <p14:creationId xmlns:p14="http://schemas.microsoft.com/office/powerpoint/2010/main" val="2422924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6738191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Joint costs are costs incurred to produce or purchase two or more products at the same time. For example, a sawmill company incurs a joint cost when it buys logs that it cuts into lumber. The joint cost includes the logs (raw material) and its cutting (conversion) into boards classified as Clear, Select, No. 1 Common, No. 2 Common, No. 3 Common, and other types of lumber and by-products. </a:t>
            </a:r>
          </a:p>
          <a:p>
            <a:endParaRPr lang="en-US" altLang="en-US" dirty="0" smtClean="0"/>
          </a:p>
          <a:p>
            <a:r>
              <a:rPr lang="en-US" altLang="en-US" dirty="0" smtClean="0"/>
              <a:t>Financial statements prepared according to GAAP must assign joint costs to products. To do this, management must decide how to allocate joint costs across products benefiting from these costs. If some products are sold and others remain in inventory, allocating joint costs involves assigning costs to both cost of goods sold and ending inventory. The two usual methods to allocate joint costs are: (1) the physical basis and (2) the value basis.</a:t>
            </a:r>
          </a:p>
          <a:p>
            <a:endParaRPr lang="en-US" altLang="en-US" dirty="0" smtClean="0"/>
          </a:p>
        </p:txBody>
      </p:sp>
    </p:spTree>
    <p:extLst>
      <p:ext uri="{BB962C8B-B14F-4D97-AF65-F5344CB8AC3E}">
        <p14:creationId xmlns:p14="http://schemas.microsoft.com/office/powerpoint/2010/main" val="40138578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physical basis allocation of joint costs typically involves allocating joint cost using physical characteristics such as the ratio of pounds, cubic feet, or gallons of each joint product to the total pounds, cubic feet, or gallons of all joint products flowing from the cost.  Consider a sawmill that bought logs for $30,000. When cut, these logs produce 100,000 board feet of lumber in the grades and amounts shown. The logs produce 20,000 board feet of No. 3 Common lumber, which is 20% of the total. With physical allocation, the No. 3 Common lumber is assigned 20% of the $30,000 cost of the logs, or $6,000 ($30,000 × 20%). Because this low-grade lumber sells for $4,000, this allocation gives a $2,000 loss from its production and sale. The physical basis for allocating joint costs does not reflect the extra value flowing into some products or the inferior value flowing into others. That is, the portion of a log that produces Clear and Select grade lumber is worth more than the portion used to produce the three grades of common lumber, but the physical basis fails to reflect this.  Consequently, this method is not preferred because the resulting cost allocations do not reflect the relative market values the joint cost generates. The preferred approach is the value basis, which allocates joint cost in proportion to the sales value of the output produced by the process at the “split-off point.”  </a:t>
            </a:r>
          </a:p>
        </p:txBody>
      </p:sp>
    </p:spTree>
    <p:extLst>
      <p:ext uri="{BB962C8B-B14F-4D97-AF65-F5344CB8AC3E}">
        <p14:creationId xmlns:p14="http://schemas.microsoft.com/office/powerpoint/2010/main" val="12157513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value basis method of joint cost allocation determines the percentage of the total costs allocated to each grade by the ratio of each grade’s sales value to the total sales value, at the split-off point, to the total sales value of $50,000 (sales value is the unit selling price multiplied by the number of units produced). The Clear and Select lumber grades receive 24% of the total cost ($12,000 ÷ $50,000) instead of the 10% portion using a physical basis. The No. 3 Common lumber receives only 8% of the total cost, or $2,400, which is much less than the $6,000 assigned to it using the physical basis.  An outcome of value basis allocation is that each grade produces exactly the same 40% gross profit at the split-off point. This 40% rate equals the gross profit rate from selling all the lumber made from the $30,000 logs for a combined price of $50,000.</a:t>
            </a:r>
          </a:p>
        </p:txBody>
      </p:sp>
    </p:spTree>
    <p:extLst>
      <p:ext uri="{BB962C8B-B14F-4D97-AF65-F5344CB8AC3E}">
        <p14:creationId xmlns:p14="http://schemas.microsoft.com/office/powerpoint/2010/main" val="2177501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responsibility accounting system uses the concept of controllable costs to evaluate a manager’s performance.  Responsibility for controllable costs is clearly defined and performance is evaluated based on the ability to manage and control those costs. Prior to each reporting period, a company prepares plans that identify costs and expenses under each manager’s control. These responsibility accounting budgets are typically based on the flexible budgeting approach covered in chapter 23.</a:t>
            </a:r>
          </a:p>
        </p:txBody>
      </p:sp>
    </p:spTree>
    <p:extLst>
      <p:ext uri="{BB962C8B-B14F-4D97-AF65-F5344CB8AC3E}">
        <p14:creationId xmlns:p14="http://schemas.microsoft.com/office/powerpoint/2010/main" val="38238590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8133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 responsibility accounting system recognizes that control over costs and expenses belongs to several levels of management. We illustrate this in the organization chart in Exhibit 24.1. The lines in this chart connecting the managerial positions reflect channels of authority. For example, the three department managers (beverage, food, and service) in this company are responsible for controllable costs incurred in their departments. These department managers report to the vice president (VP) of the Southeast region, and thus these same costs are subject to the overall control of this VP. Similarly, the costs of the Southeast region are reported to and subject to the control of the executive vice president (EVP) of operations, the president, and, ultimately, the board of directors.</a:t>
            </a:r>
            <a:endParaRPr lang="en-US" altLang="en-US" dirty="0" smtClean="0"/>
          </a:p>
        </p:txBody>
      </p:sp>
    </p:spTree>
    <p:extLst>
      <p:ext uri="{BB962C8B-B14F-4D97-AF65-F5344CB8AC3E}">
        <p14:creationId xmlns:p14="http://schemas.microsoft.com/office/powerpoint/2010/main" val="177548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Responsibility accounting performance report </a:t>
            </a:r>
            <a:r>
              <a:rPr lang="en-US" sz="1200" b="0" i="0" u="none" strike="noStrike" kern="1200" baseline="0" dirty="0" smtClean="0">
                <a:solidFill>
                  <a:schemeClr val="tx1"/>
                </a:solidFill>
                <a:latin typeface="+mn-lt"/>
                <a:ea typeface="+mn-ea"/>
                <a:cs typeface="+mn-cs"/>
              </a:rPr>
              <a:t>reports actual expenses that a manager is responsible for and their budgeted amounts. Management’s analysis of differences between budgeted and actual amounts often results in corrective or strategic managerial actions. Upper-level management uses performance reports to evaluate the effectiveness of lower-level managers in keeping costs within budgeted amounts. </a:t>
            </a:r>
            <a:endParaRPr lang="en-US" altLang="en-US" dirty="0" smtClean="0"/>
          </a:p>
        </p:txBody>
      </p:sp>
    </p:spTree>
    <p:extLst>
      <p:ext uri="{BB962C8B-B14F-4D97-AF65-F5344CB8AC3E}">
        <p14:creationId xmlns:p14="http://schemas.microsoft.com/office/powerpoint/2010/main" val="327346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Exhibit 24.2 shows summarized performance reports for three management levels. The beverage department is a cost center, and its manager is responsible for controlling costs. This exhibit shows that costs under the control of the beverage department plant manager are totaled and included among the controllable costs of the VP of the West region. Costs under the control of the VP are totaled and included among the controllable costs of the EVP of operations. In this way, responsibility accounting reports provide relevant information for each U.S. management level. A good responsibility accounting system makes every effort to provide relevant information to the right person (the one who controls the cost) at the right time (before a cost is out of control). </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Slides.</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31788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altLang="en-US" dirty="0">
              <a:solidFill>
                <a:srgbClr val="FFFF00"/>
              </a:solidFill>
              <a:latin typeface="Palatino Linotype" pitchFamily="18"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a:lvl1pPr>
          </a:lstStyle>
          <a:p>
            <a:fld id="{F75DE513-31A4-4F3D-909F-65EB882214BB}" type="slidenum">
              <a:rPr lang="en-US" altLang="en-US"/>
              <a:pPr/>
              <a:t>‹#›</a:t>
            </a:fld>
            <a:endParaRPr lang="en-US" altLang="en-US" dirty="0"/>
          </a:p>
        </p:txBody>
      </p:sp>
    </p:spTree>
    <p:extLst>
      <p:ext uri="{BB962C8B-B14F-4D97-AF65-F5344CB8AC3E}">
        <p14:creationId xmlns:p14="http://schemas.microsoft.com/office/powerpoint/2010/main" val="2726760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C96D14-4647-4E92-B917-8394D8B03F4A}" type="datetime1">
              <a:rPr lang="en-US"/>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01F5737-1645-4B47-9765-281E4C3FE4D0}" type="slidenum">
              <a:rPr lang="en-US" altLang="en-US"/>
              <a:pPr/>
              <a:t>‹#›</a:t>
            </a:fld>
            <a:endParaRPr lang="en-US" altLang="en-US" dirty="0"/>
          </a:p>
        </p:txBody>
      </p:sp>
    </p:spTree>
    <p:extLst>
      <p:ext uri="{BB962C8B-B14F-4D97-AF65-F5344CB8AC3E}">
        <p14:creationId xmlns:p14="http://schemas.microsoft.com/office/powerpoint/2010/main" val="162861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906EA9-2812-4631-B83D-9D81B0BF1061}" type="datetime1">
              <a:rPr lang="en-US"/>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9E8DCA3-7CCE-4D47-A1D1-D2CBCA00D508}" type="slidenum">
              <a:rPr lang="en-US" altLang="en-US"/>
              <a:pPr/>
              <a:t>‹#›</a:t>
            </a:fld>
            <a:endParaRPr lang="en-US" altLang="en-US" dirty="0"/>
          </a:p>
        </p:txBody>
      </p:sp>
    </p:spTree>
    <p:extLst>
      <p:ext uri="{BB962C8B-B14F-4D97-AF65-F5344CB8AC3E}">
        <p14:creationId xmlns:p14="http://schemas.microsoft.com/office/powerpoint/2010/main" val="1596856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2F511CAA-FE3F-49B0-82C7-1F5959FA0A21}" type="slidenum">
              <a:rPr lang="en-US" altLang="en-US"/>
              <a:pPr/>
              <a:t>‹#›</a:t>
            </a:fld>
            <a:endParaRPr lang="en-US" altLang="en-US" dirty="0"/>
          </a:p>
        </p:txBody>
      </p:sp>
    </p:spTree>
    <p:extLst>
      <p:ext uri="{BB962C8B-B14F-4D97-AF65-F5344CB8AC3E}">
        <p14:creationId xmlns:p14="http://schemas.microsoft.com/office/powerpoint/2010/main" val="3331655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158037" cy="1184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56163" y="1981200"/>
            <a:ext cx="3754437" cy="4114800"/>
          </a:xfrm>
        </p:spPr>
        <p:txBody>
          <a:bodyPr/>
          <a:lstStyle/>
          <a:p>
            <a:pPr lvl="0"/>
            <a:endParaRPr lang="en-US" noProof="0" dirty="0"/>
          </a:p>
        </p:txBody>
      </p:sp>
      <p:sp>
        <p:nvSpPr>
          <p:cNvPr id="5" name="Date Placeholder 4"/>
          <p:cNvSpPr>
            <a:spLocks noGrp="1"/>
          </p:cNvSpPr>
          <p:nvPr>
            <p:ph type="dt" sz="half" idx="10"/>
          </p:nvPr>
        </p:nvSpPr>
        <p:spPr>
          <a:xfrm>
            <a:off x="946150" y="6248400"/>
            <a:ext cx="1905000" cy="457200"/>
          </a:xfrm>
        </p:spPr>
        <p:txBody>
          <a:bodyPr/>
          <a:lstStyle>
            <a:lvl1pPr>
              <a:defRPr/>
            </a:lvl1pPr>
          </a:lstStyle>
          <a:p>
            <a:pPr>
              <a:defRPr/>
            </a:pPr>
            <a:fld id="{A9545FC5-8F1F-4514-8B36-7E50B7D5DFC2}" type="datetime1">
              <a:rPr lang="en-US"/>
              <a:pPr>
                <a:defRPr/>
              </a:pPr>
              <a:t>3/31/2018</a:t>
            </a:fld>
            <a:endParaRPr lang="en-US" dirty="0"/>
          </a:p>
        </p:txBody>
      </p:sp>
      <p:sp>
        <p:nvSpPr>
          <p:cNvPr id="6" name="Footer Placeholder 5"/>
          <p:cNvSpPr>
            <a:spLocks noGrp="1"/>
          </p:cNvSpPr>
          <p:nvPr>
            <p:ph type="ftr" sz="quarter" idx="11"/>
          </p:nvPr>
        </p:nvSpPr>
        <p:spPr>
          <a:xfrm>
            <a:off x="3352800" y="62484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A88DB4BA-3C6D-4985-B5E8-5C4DF47186D3}" type="slidenum">
              <a:rPr lang="en-US" altLang="en-US"/>
              <a:pPr/>
              <a:t>‹#›</a:t>
            </a:fld>
            <a:endParaRPr lang="en-US" altLang="en-US" dirty="0"/>
          </a:p>
        </p:txBody>
      </p:sp>
    </p:spTree>
    <p:extLst>
      <p:ext uri="{BB962C8B-B14F-4D97-AF65-F5344CB8AC3E}">
        <p14:creationId xmlns:p14="http://schemas.microsoft.com/office/powerpoint/2010/main" val="1962139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D29925E-EED2-44FE-A088-00640B77843B}"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326DA46-A0C8-43DB-B9C0-C1581C69E33E}" type="slidenum">
              <a:rPr lang="en-US"/>
              <a:pPr>
                <a:defRPr/>
              </a:pPr>
              <a:t>‹#›</a:t>
            </a:fld>
            <a:endParaRPr lang="en-US" dirty="0"/>
          </a:p>
        </p:txBody>
      </p:sp>
    </p:spTree>
    <p:extLst>
      <p:ext uri="{BB962C8B-B14F-4D97-AF65-F5344CB8AC3E}">
        <p14:creationId xmlns:p14="http://schemas.microsoft.com/office/powerpoint/2010/main" val="3242689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432F547-B0D0-4CB8-8543-44DCD76FB919}"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D43F197-C583-4294-BD21-B6AE0DDD46C4}" type="slidenum">
              <a:rPr lang="en-US"/>
              <a:pPr>
                <a:defRPr/>
              </a:pPr>
              <a:t>‹#›</a:t>
            </a:fld>
            <a:endParaRPr lang="en-US" dirty="0"/>
          </a:p>
        </p:txBody>
      </p:sp>
    </p:spTree>
    <p:extLst>
      <p:ext uri="{BB962C8B-B14F-4D97-AF65-F5344CB8AC3E}">
        <p14:creationId xmlns:p14="http://schemas.microsoft.com/office/powerpoint/2010/main" val="391632479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5180D1F-64D5-4D03-86A8-B0C78FB9D084}"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E116888-0E84-4000-8C9A-DF22FF321353}" type="slidenum">
              <a:rPr lang="en-US"/>
              <a:pPr>
                <a:defRPr/>
              </a:pPr>
              <a:t>‹#›</a:t>
            </a:fld>
            <a:endParaRPr lang="en-US" dirty="0"/>
          </a:p>
        </p:txBody>
      </p:sp>
    </p:spTree>
    <p:extLst>
      <p:ext uri="{BB962C8B-B14F-4D97-AF65-F5344CB8AC3E}">
        <p14:creationId xmlns:p14="http://schemas.microsoft.com/office/powerpoint/2010/main" val="42281889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7029C4C-C2A6-4717-8563-4B6485018455}" type="datetime1">
              <a:rPr lang="en-US" smtClean="0"/>
              <a:pPr>
                <a:defRPr/>
              </a:pPr>
              <a:t>3/31/2018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4411A0D-A8E5-402C-AF42-7358F1E5206C}" type="slidenum">
              <a:rPr lang="en-US"/>
              <a:pPr>
                <a:defRPr/>
              </a:pPr>
              <a:t>‹#›</a:t>
            </a:fld>
            <a:endParaRPr lang="en-US" dirty="0"/>
          </a:p>
        </p:txBody>
      </p:sp>
    </p:spTree>
    <p:extLst>
      <p:ext uri="{BB962C8B-B14F-4D97-AF65-F5344CB8AC3E}">
        <p14:creationId xmlns:p14="http://schemas.microsoft.com/office/powerpoint/2010/main" val="102156056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47AA2FB-695C-4592-B550-A6752700110A}" type="datetime1">
              <a:rPr lang="en-US" smtClean="0"/>
              <a:pPr>
                <a:defRPr/>
              </a:pPr>
              <a:t>3/31/2018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48FE30C-4565-40A8-B04F-73EB35A52FAB}" type="slidenum">
              <a:rPr lang="en-US"/>
              <a:pPr>
                <a:defRPr/>
              </a:pPr>
              <a:t>‹#›</a:t>
            </a:fld>
            <a:endParaRPr lang="en-US" dirty="0"/>
          </a:p>
        </p:txBody>
      </p:sp>
    </p:spTree>
    <p:extLst>
      <p:ext uri="{BB962C8B-B14F-4D97-AF65-F5344CB8AC3E}">
        <p14:creationId xmlns:p14="http://schemas.microsoft.com/office/powerpoint/2010/main" val="208428179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F12F0C6-B5C0-45E6-85FD-C21AB31A1A95}" type="datetime1">
              <a:rPr lang="en-US" smtClean="0"/>
              <a:pPr>
                <a:defRPr/>
              </a:pPr>
              <a:t>3/31/2018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38B8CC1-C7B3-4BC4-BEEE-A4A95954513D}" type="slidenum">
              <a:rPr lang="en-US"/>
              <a:pPr>
                <a:defRPr/>
              </a:pPr>
              <a:t>‹#›</a:t>
            </a:fld>
            <a:endParaRPr lang="en-US" dirty="0"/>
          </a:p>
        </p:txBody>
      </p:sp>
    </p:spTree>
    <p:extLst>
      <p:ext uri="{BB962C8B-B14F-4D97-AF65-F5344CB8AC3E}">
        <p14:creationId xmlns:p14="http://schemas.microsoft.com/office/powerpoint/2010/main" val="3824265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D7E33A-EBD2-4DD6-A33C-440D28E617A5}" type="datetime1">
              <a:rPr lang="en-US"/>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A2FF381-C3B8-4A0F-B33F-2469D45F1717}" type="slidenum">
              <a:rPr lang="en-US" altLang="en-US"/>
              <a:pPr/>
              <a:t>‹#›</a:t>
            </a:fld>
            <a:endParaRPr lang="en-US" altLang="en-US" dirty="0"/>
          </a:p>
        </p:txBody>
      </p:sp>
    </p:spTree>
    <p:extLst>
      <p:ext uri="{BB962C8B-B14F-4D97-AF65-F5344CB8AC3E}">
        <p14:creationId xmlns:p14="http://schemas.microsoft.com/office/powerpoint/2010/main" val="3504578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8224EFF-F9F8-496A-8AFF-0F456197E8B5}" type="datetime1">
              <a:rPr lang="en-US" smtClean="0"/>
              <a:pPr>
                <a:defRPr/>
              </a:pPr>
              <a:t>3/31/2018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019379-17AD-4E0D-9610-E34AD365F0A3}" type="slidenum">
              <a:rPr lang="en-US"/>
              <a:pPr>
                <a:defRPr/>
              </a:pPr>
              <a:t>‹#›</a:t>
            </a:fld>
            <a:endParaRPr lang="en-US" dirty="0"/>
          </a:p>
        </p:txBody>
      </p:sp>
    </p:spTree>
    <p:extLst>
      <p:ext uri="{BB962C8B-B14F-4D97-AF65-F5344CB8AC3E}">
        <p14:creationId xmlns:p14="http://schemas.microsoft.com/office/powerpoint/2010/main" val="349019642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D88E37B-CCA0-4BF7-B7AF-2BF4EC7610D2}" type="datetime1">
              <a:rPr lang="en-US" smtClean="0"/>
              <a:pPr>
                <a:defRPr/>
              </a:pPr>
              <a:t>3/31/2018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9EE4FC-2A91-409C-B8D2-F3728F9891D1}" type="slidenum">
              <a:rPr lang="en-US"/>
              <a:pPr>
                <a:defRPr/>
              </a:pPr>
              <a:t>‹#›</a:t>
            </a:fld>
            <a:endParaRPr lang="en-US" dirty="0"/>
          </a:p>
        </p:txBody>
      </p:sp>
    </p:spTree>
    <p:extLst>
      <p:ext uri="{BB962C8B-B14F-4D97-AF65-F5344CB8AC3E}">
        <p14:creationId xmlns:p14="http://schemas.microsoft.com/office/powerpoint/2010/main" val="419575757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83D0F0-4A89-4D87-9ECF-313F57AAD2A3}" type="datetime1">
              <a:rPr lang="en-US" smtClean="0"/>
              <a:pPr>
                <a:defRPr/>
              </a:pPr>
              <a:t>3/31/2018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920DAAC-7117-477B-8495-ACE3BBCB7238}" type="slidenum">
              <a:rPr lang="en-US"/>
              <a:pPr>
                <a:defRPr/>
              </a:pPr>
              <a:t>‹#›</a:t>
            </a:fld>
            <a:endParaRPr lang="en-US" dirty="0"/>
          </a:p>
        </p:txBody>
      </p:sp>
    </p:spTree>
    <p:extLst>
      <p:ext uri="{BB962C8B-B14F-4D97-AF65-F5344CB8AC3E}">
        <p14:creationId xmlns:p14="http://schemas.microsoft.com/office/powerpoint/2010/main" val="247902241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103DD5F-3ADD-4550-807E-1C58669018A4}"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AD7A4F-0B31-4615-9C11-A8677BAFCAEB}" type="slidenum">
              <a:rPr lang="en-US"/>
              <a:pPr>
                <a:defRPr/>
              </a:pPr>
              <a:t>‹#›</a:t>
            </a:fld>
            <a:endParaRPr lang="en-US" dirty="0"/>
          </a:p>
        </p:txBody>
      </p:sp>
    </p:spTree>
    <p:extLst>
      <p:ext uri="{BB962C8B-B14F-4D97-AF65-F5344CB8AC3E}">
        <p14:creationId xmlns:p14="http://schemas.microsoft.com/office/powerpoint/2010/main" val="405145883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81D123-9B63-43A4-93F3-FBB2E34B51D6}"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01C260-B825-4CE8-9DDA-33D812275B3B}" type="slidenum">
              <a:rPr lang="en-US"/>
              <a:pPr>
                <a:defRPr/>
              </a:pPr>
              <a:t>‹#›</a:t>
            </a:fld>
            <a:endParaRPr lang="en-US" dirty="0"/>
          </a:p>
        </p:txBody>
      </p:sp>
    </p:spTree>
    <p:extLst>
      <p:ext uri="{BB962C8B-B14F-4D97-AF65-F5344CB8AC3E}">
        <p14:creationId xmlns:p14="http://schemas.microsoft.com/office/powerpoint/2010/main" val="31057834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227548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913005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3/31/2018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60346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3/31/2018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00091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3/31/2018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9913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20D71B-FF46-4FDD-91C6-84D5CDF3DBB7}" type="datetime1">
              <a:rPr lang="en-US"/>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14AA77D-A356-473E-97E0-78C028B2F374}" type="slidenum">
              <a:rPr lang="en-US" altLang="en-US"/>
              <a:pPr/>
              <a:t>‹#›</a:t>
            </a:fld>
            <a:endParaRPr lang="en-US" altLang="en-US" dirty="0"/>
          </a:p>
        </p:txBody>
      </p:sp>
    </p:spTree>
    <p:extLst>
      <p:ext uri="{BB962C8B-B14F-4D97-AF65-F5344CB8AC3E}">
        <p14:creationId xmlns:p14="http://schemas.microsoft.com/office/powerpoint/2010/main" val="3501429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3/31/2018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91035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3/31/2018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27233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3/31/2018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4982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3/31/2018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31531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3/31/2018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29307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3/31/2018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55933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3/31/2018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534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3/31/2018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1251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3/31/2018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1302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3/31/2018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0614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5EC5CC4-001C-47A2-A018-F0EDD173ECA1}" type="datetime1">
              <a:rPr lang="en-US"/>
              <a:pPr>
                <a:defRPr/>
              </a:pPr>
              <a:t>3/31/2018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D4CE201-7BDC-4CA8-B4D8-8D8057690C3E}" type="slidenum">
              <a:rPr lang="en-US" altLang="en-US"/>
              <a:pPr/>
              <a:t>‹#›</a:t>
            </a:fld>
            <a:endParaRPr lang="en-US" altLang="en-US" dirty="0"/>
          </a:p>
        </p:txBody>
      </p:sp>
    </p:spTree>
    <p:extLst>
      <p:ext uri="{BB962C8B-B14F-4D97-AF65-F5344CB8AC3E}">
        <p14:creationId xmlns:p14="http://schemas.microsoft.com/office/powerpoint/2010/main" val="911597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3/31/2018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84960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3/31/2018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23368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3/31/2018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78367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3/31/2018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16923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3/31/2018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78444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3/31/2018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80366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3/31/2018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70170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3/31/2018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81785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3/31/2018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4212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8200"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9B43292-CF55-4ECC-B80B-5738AFF2212C}" type="datetime1">
              <a:rPr lang="en-US"/>
              <a:pPr>
                <a:defRPr/>
              </a:pPr>
              <a:t>3/31/2018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3547C912-7CD5-473C-B89A-D5B671AD31FB}" type="slidenum">
              <a:rPr lang="en-US" altLang="en-US"/>
              <a:pPr/>
              <a:t>‹#›</a:t>
            </a:fld>
            <a:endParaRPr lang="en-US" altLang="en-US" dirty="0"/>
          </a:p>
        </p:txBody>
      </p:sp>
    </p:spTree>
    <p:extLst>
      <p:ext uri="{BB962C8B-B14F-4D97-AF65-F5344CB8AC3E}">
        <p14:creationId xmlns:p14="http://schemas.microsoft.com/office/powerpoint/2010/main" val="238328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sz="36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9803B0E-CB48-4C60-9570-FC6BC346433B}" type="datetime1">
              <a:rPr lang="en-US"/>
              <a:pPr>
                <a:defRPr/>
              </a:pPr>
              <a:t>3/31/2018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C11FA823-9B09-49C5-B969-0BAAD898B2E8}" type="slidenum">
              <a:rPr lang="en-US" altLang="en-US"/>
              <a:pPr/>
              <a:t>‹#›</a:t>
            </a:fld>
            <a:endParaRPr lang="en-US" altLang="en-US" dirty="0"/>
          </a:p>
        </p:txBody>
      </p:sp>
    </p:spTree>
    <p:extLst>
      <p:ext uri="{BB962C8B-B14F-4D97-AF65-F5344CB8AC3E}">
        <p14:creationId xmlns:p14="http://schemas.microsoft.com/office/powerpoint/2010/main" val="254745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A03F8C-8A2A-495B-8A32-2816C7D90A1E}" type="datetime1">
              <a:rPr lang="en-US"/>
              <a:pPr>
                <a:defRPr/>
              </a:pPr>
              <a:t>3/31/2018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269D76B7-8D15-41A8-AA28-2233F1313D45}" type="slidenum">
              <a:rPr lang="en-US" altLang="en-US"/>
              <a:pPr/>
              <a:t>‹#›</a:t>
            </a:fld>
            <a:endParaRPr lang="en-US" altLang="en-US" dirty="0"/>
          </a:p>
        </p:txBody>
      </p:sp>
    </p:spTree>
    <p:extLst>
      <p:ext uri="{BB962C8B-B14F-4D97-AF65-F5344CB8AC3E}">
        <p14:creationId xmlns:p14="http://schemas.microsoft.com/office/powerpoint/2010/main" val="220865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2921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3F67CB-8E2E-420F-AC4F-942B7CEADDC5}" type="datetime1">
              <a:rPr lang="en-US"/>
              <a:pPr>
                <a:defRPr/>
              </a:pPr>
              <a:t>3/31/2018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AFA0233D-575B-4847-91E7-A834216AEC9C}" type="slidenum">
              <a:rPr lang="en-US" altLang="en-US"/>
              <a:pPr/>
              <a:t>‹#›</a:t>
            </a:fld>
            <a:endParaRPr lang="en-US" altLang="en-US" dirty="0"/>
          </a:p>
        </p:txBody>
      </p:sp>
    </p:spTree>
    <p:extLst>
      <p:ext uri="{BB962C8B-B14F-4D97-AF65-F5344CB8AC3E}">
        <p14:creationId xmlns:p14="http://schemas.microsoft.com/office/powerpoint/2010/main" val="1586168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312FCA-68F6-4EBF-B2C5-849E036C6EE0}" type="datetime1">
              <a:rPr lang="en-US"/>
              <a:pPr>
                <a:defRPr/>
              </a:pPr>
              <a:t>3/31/2018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15DFDE6-FCB9-4C52-A1E4-C4C1C963E98A}" type="slidenum">
              <a:rPr lang="en-US" altLang="en-US"/>
              <a:pPr/>
              <a:t>‹#›</a:t>
            </a:fld>
            <a:endParaRPr lang="en-US" altLang="en-US" dirty="0"/>
          </a:p>
        </p:txBody>
      </p:sp>
    </p:spTree>
    <p:extLst>
      <p:ext uri="{BB962C8B-B14F-4D97-AF65-F5344CB8AC3E}">
        <p14:creationId xmlns:p14="http://schemas.microsoft.com/office/powerpoint/2010/main" val="237707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itchFamily="34" charset="0"/>
                <a:cs typeface="Arial" pitchFamily="34" charset="0"/>
              </a:defRPr>
            </a:lvl1pPr>
          </a:lstStyle>
          <a:p>
            <a:pPr>
              <a:defRPr/>
            </a:pPr>
            <a:fld id="{2C0C46AC-3D43-4210-AC00-DB413CF9E794}" type="datetime1">
              <a:rPr lang="en-US"/>
              <a:pPr>
                <a:defRPr/>
              </a:pPr>
              <a:t>3/31/2018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89B021C-7F7A-4D47-BD7B-463DBB571B76}" type="slidenum">
              <a:rPr lang="en-US" altLang="en-US"/>
              <a:pPr/>
              <a:t>‹#›</a:t>
            </a:fld>
            <a:endParaRPr lang="en-US" altLang="en-US" dirty="0"/>
          </a:p>
        </p:txBody>
      </p:sp>
      <p:sp>
        <p:nvSpPr>
          <p:cNvPr id="1031"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altLang="en-US" dirty="0">
              <a:solidFill>
                <a:srgbClr val="FFFF00"/>
              </a:solidFill>
              <a:latin typeface="Palatino Linotype" pitchFamily="18" charset="0"/>
            </a:endParaRPr>
          </a:p>
        </p:txBody>
      </p:sp>
    </p:spTree>
  </p:cSld>
  <p:clrMap bg1="lt1" tx1="dk1" bg2="lt2" tx2="dk2" accent1="accent1" accent2="accent2" accent3="accent3" accent4="accent4" accent5="accent5" accent6="accent6" hlink="hlink" folHlink="folHlink"/>
  <p:sldLayoutIdLst>
    <p:sldLayoutId id="2147484372"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3" r:id="rId12"/>
    <p:sldLayoutId id="2147484374" r:id="rId13"/>
  </p:sldLayoutIdLst>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eaLnBrk="1" hangingPunct="1">
              <a:defRPr/>
            </a:pPr>
            <a:fld id="{929781E3-15E9-4AF6-BC05-56ED95F7FE47}" type="datetime1">
              <a:rPr lang="en-US" smtClean="0"/>
              <a:pPr eaLnBrk="1" hangingPunct="1">
                <a:defRPr/>
              </a:pPr>
              <a:t>3/31/2018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eaLnBrk="1" hangingPunct="1">
              <a:defRPr/>
            </a:pPr>
            <a:r>
              <a:rPr lang="en-US" dirty="0" smtClean="0"/>
              <a:t>Copyright © 2015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eaLnBrk="1" hangingPunct="1">
              <a:defRPr/>
            </a:pPr>
            <a:fld id="{0025C637-2DAC-4041-AC86-76BF961E47AE}" type="slidenum">
              <a:rPr lang="en-US"/>
              <a:pPr eaLnBrk="1" hangingPunct="1">
                <a:defRPr/>
              </a:pPr>
              <a:t>‹#›</a:t>
            </a:fld>
            <a:endParaRPr lang="en-US" dirty="0"/>
          </a:p>
        </p:txBody>
      </p:sp>
    </p:spTree>
    <p:extLst>
      <p:ext uri="{BB962C8B-B14F-4D97-AF65-F5344CB8AC3E}">
        <p14:creationId xmlns:p14="http://schemas.microsoft.com/office/powerpoint/2010/main" val="1353090044"/>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BE7B414-5C47-4646-BC97-6630B3F71CB3}" type="datetime1">
              <a:rPr lang="en-US" smtClean="0">
                <a:solidFill>
                  <a:prstClr val="black">
                    <a:tint val="75000"/>
                  </a:prstClr>
                </a:solidFill>
                <a:latin typeface="Calibri"/>
                <a:cs typeface="+mn-cs"/>
              </a:rPr>
              <a:pPr eaLnBrk="1" fontAlgn="auto" hangingPunct="1">
                <a:spcBef>
                  <a:spcPts val="0"/>
                </a:spcBef>
                <a:spcAft>
                  <a:spcPts val="0"/>
                </a:spcAft>
              </a:pPr>
              <a:t>3/31/2018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2F34CF3-0044-4E21-BEB6-D1264E26E98D}"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286865813"/>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BE7B414-5C47-4646-BC97-6630B3F71CB3}" type="datetime1">
              <a:rPr lang="en-US" smtClean="0">
                <a:solidFill>
                  <a:prstClr val="black">
                    <a:tint val="75000"/>
                  </a:prstClr>
                </a:solidFill>
                <a:latin typeface="Calibri"/>
                <a:cs typeface="+mn-cs"/>
              </a:rPr>
              <a:pPr eaLnBrk="1" fontAlgn="auto" hangingPunct="1">
                <a:spcBef>
                  <a:spcPts val="0"/>
                </a:spcBef>
                <a:spcAft>
                  <a:spcPts val="0"/>
                </a:spcAft>
              </a:pPr>
              <a:t>3/31/2018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2F34CF3-0044-4E21-BEB6-D1264E26E98D}"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528455609"/>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Microsoft_Excel_97-2003_Worksheet1.xls"/><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oleObject" Target="../embeddings/Microsoft_Excel_97-2003_Worksheet2.xls"/><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Microsoft_Excel_97-2003_Worksheet3.xls"/><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oleObject" Target="../embeddings/Microsoft_Excel_97-2003_Worksheet4.xls"/><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3"/>
          <p:cNvSpPr>
            <a:spLocks noGrp="1"/>
          </p:cNvSpPr>
          <p:nvPr>
            <p:ph type="ctrTitle"/>
          </p:nvPr>
        </p:nvSpPr>
        <p:spPr>
          <a:xfrm>
            <a:off x="685800" y="533400"/>
            <a:ext cx="7772400" cy="1470025"/>
          </a:xfrm>
        </p:spPr>
        <p:txBody>
          <a:bodyPr/>
          <a:lstStyle/>
          <a:p>
            <a:pPr algn="l" eaLnBrk="1" hangingPunct="1"/>
            <a:r>
              <a:rPr lang="en-US" altLang="en-US" b="1" dirty="0"/>
              <a:t>Performance Measurement and Responsibility Accounting</a:t>
            </a:r>
            <a:endParaRPr lang="en-US" altLang="en-US" b="1" dirty="0" smtClean="0"/>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ysClr val="window" lastClr="FFFFFF"/>
              </a:solidFill>
              <a:latin typeface="Palatino Linotype"/>
            </a:endParaRPr>
          </a:p>
        </p:txBody>
      </p:sp>
      <p:sp>
        <p:nvSpPr>
          <p:cNvPr id="7" name="Footer Placeholder 6"/>
          <p:cNvSpPr>
            <a:spLocks noGrp="1"/>
          </p:cNvSpPr>
          <p:nvPr>
            <p:ph type="ftr" sz="quarter" idx="11"/>
          </p:nvPr>
        </p:nvSpPr>
        <p:spPr>
          <a:xfrm>
            <a:off x="381000" y="6019800"/>
            <a:ext cx="8458200" cy="701675"/>
          </a:xfrm>
        </p:spPr>
        <p:txBody>
          <a:bodyPr/>
          <a:lstStyle/>
          <a:p>
            <a:pPr>
              <a:defRPr/>
            </a:pPr>
            <a:r>
              <a:rPr lang="en-US" dirty="0" smtClean="0"/>
              <a:t>Copyright © 2017 McGraw-Hill Education. All rights reserved. No reproduction or distribution without the prior written consent of McGraw-Hill Education.</a:t>
            </a:r>
            <a:endParaRPr lang="en-US" dirty="0"/>
          </a:p>
        </p:txBody>
      </p:sp>
      <p:sp>
        <p:nvSpPr>
          <p:cNvPr id="8" name="Subtitle 2"/>
          <p:cNvSpPr>
            <a:spLocks noGrp="1"/>
          </p:cNvSpPr>
          <p:nvPr>
            <p:ph type="subTitle" idx="1"/>
          </p:nvPr>
        </p:nvSpPr>
        <p:spPr>
          <a:xfrm>
            <a:off x="685800" y="2050378"/>
            <a:ext cx="6400800" cy="1752600"/>
          </a:xfrm>
        </p:spPr>
        <p:txBody>
          <a:bodyPr/>
          <a:lstStyle/>
          <a:p>
            <a:pPr algn="l" eaLnBrk="1" hangingPunct="1">
              <a:buFont typeface="Wingdings" pitchFamily="-107" charset="2"/>
              <a:buNone/>
            </a:pPr>
            <a:r>
              <a:rPr lang="en-US" altLang="en-US" dirty="0" smtClean="0">
                <a:solidFill>
                  <a:srgbClr val="898989"/>
                </a:solidFill>
              </a:rPr>
              <a:t>Chapter 24</a:t>
            </a:r>
          </a:p>
          <a:p>
            <a:pPr algn="l" eaLnBrk="1" hangingPunct="1">
              <a:buFont typeface="Wingdings" pitchFamily="-107" charset="2"/>
              <a:buNone/>
            </a:pPr>
            <a:endParaRPr lang="en-US" altLang="en-US" sz="1600" b="1" dirty="0" smtClean="0">
              <a:solidFill>
                <a:srgbClr val="0070C0"/>
              </a:solidFill>
            </a:endParaRPr>
          </a:p>
        </p:txBody>
      </p:sp>
      <p:sp>
        <p:nvSpPr>
          <p:cNvPr id="9" name="Rectangle 3"/>
          <p:cNvSpPr txBox="1">
            <a:spLocks noChangeArrowheads="1"/>
          </p:cNvSpPr>
          <p:nvPr/>
        </p:nvSpPr>
        <p:spPr bwMode="auto">
          <a:xfrm>
            <a:off x="685800" y="42259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ea typeface="ＭＳ Ｐゴシック" pitchFamily="34" charset="-128"/>
              </a:rPr>
              <a:t>Wild, Shaw, and </a:t>
            </a:r>
            <a:r>
              <a:rPr lang="en-US" sz="2800" b="1" dirty="0" err="1" smtClean="0">
                <a:solidFill>
                  <a:srgbClr val="002060"/>
                </a:solidFill>
                <a:ea typeface="ＭＳ Ｐゴシック" pitchFamily="34" charset="-128"/>
              </a:rPr>
              <a:t>Chiappetta</a:t>
            </a:r>
            <a:endParaRPr lang="en-US" sz="2800" b="1" dirty="0" smtClean="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Fundamental Accounting Principles</a:t>
            </a:r>
          </a:p>
          <a:p>
            <a:pPr algn="l" eaLnBrk="1" hangingPunct="1">
              <a:defRPr/>
            </a:pPr>
            <a:r>
              <a:rPr lang="en-US" sz="2800" b="1" dirty="0" smtClean="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pic>
        <p:nvPicPr>
          <p:cNvPr id="11" name="Picture 10" descr="C:\Users\User\AppData\Local\Temp\SNAGHTML2ce89f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725" y="2014611"/>
            <a:ext cx="2251075" cy="28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01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NEED-TO-KNOW 24-1</a:t>
            </a:r>
          </a:p>
        </p:txBody>
      </p:sp>
      <p:sp>
        <p:nvSpPr>
          <p:cNvPr id="64" name="Slide Number Placeholder 21"/>
          <p:cNvSpPr>
            <a:spLocks noGrp="1"/>
          </p:cNvSpPr>
          <p:nvPr>
            <p:ph type="sldNum" sz="quarter" idx="4294967295"/>
          </p:nvPr>
        </p:nvSpPr>
        <p:spPr>
          <a:xfrm>
            <a:off x="6553200" y="6356350"/>
            <a:ext cx="2133600" cy="365125"/>
          </a:xfrm>
          <a:prstGeom prst="rect">
            <a:avLst/>
          </a:prstGeom>
        </p:spPr>
        <p:txBody>
          <a:bodyPr/>
          <a:lstStyle/>
          <a:p>
            <a:pPr>
              <a:defRPr/>
            </a:pPr>
            <a:fld id="{7A35BE7D-BC0E-4A27-80F5-45B3F1AFEC7B}" type="slidenum">
              <a:rPr lang="en-US" smtClean="0"/>
              <a:pPr>
                <a:defRPr/>
              </a:pPr>
              <a:t>10</a:t>
            </a:fld>
            <a:endParaRPr lang="en-US" dirty="0"/>
          </a:p>
        </p:txBody>
      </p:sp>
      <p:sp>
        <p:nvSpPr>
          <p:cNvPr id="66" name="Rounded Rectangle 65"/>
          <p:cNvSpPr/>
          <p:nvPr/>
        </p:nvSpPr>
        <p:spPr>
          <a:xfrm>
            <a:off x="0" y="6632181"/>
            <a:ext cx="6019800" cy="1944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latin typeface="Calibri"/>
              </a:rPr>
              <a:t>Prepare a flexible budget and interpret a flexible budget performance report.</a:t>
            </a:r>
            <a:endParaRPr lang="en-US" sz="1100" dirty="0"/>
          </a:p>
        </p:txBody>
      </p:sp>
      <p:sp>
        <p:nvSpPr>
          <p:cNvPr id="5" name="Rectangle 4"/>
          <p:cNvSpPr>
            <a:spLocks noChangeArrowheads="1"/>
          </p:cNvSpPr>
          <p:nvPr/>
        </p:nvSpPr>
        <p:spPr bwMode="auto">
          <a:xfrm>
            <a:off x="533400" y="703263"/>
            <a:ext cx="88376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Below are the annual budgeted and actual costs for the Western region’s manufacturing plant of Rios Co.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533400" y="927100"/>
            <a:ext cx="89281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The plant has two operating departments: motorcycle and ATV. The plant manager is responsible for all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1"/>
          <p:cNvSpPr>
            <a:spLocks noChangeArrowheads="1"/>
          </p:cNvSpPr>
          <p:nvPr/>
        </p:nvSpPr>
        <p:spPr bwMode="auto">
          <a:xfrm>
            <a:off x="533400" y="1152525"/>
            <a:ext cx="8983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the plant’s costs (other than her own salary). Each operating department has a manager who is responsible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12"/>
          <p:cNvSpPr>
            <a:spLocks noChangeArrowheads="1"/>
          </p:cNvSpPr>
          <p:nvPr/>
        </p:nvSpPr>
        <p:spPr bwMode="auto">
          <a:xfrm>
            <a:off x="533400" y="1376363"/>
            <a:ext cx="8826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for that department’s direct materials, direct labor, and overhead costs. Prepare responsibility accounting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3"/>
          <p:cNvSpPr>
            <a:spLocks noChangeArrowheads="1"/>
          </p:cNvSpPr>
          <p:nvPr/>
        </p:nvSpPr>
        <p:spPr bwMode="auto">
          <a:xfrm>
            <a:off x="533400" y="1600200"/>
            <a:ext cx="6535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reports for (1) the plant manager and (2) each operating department manager.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9"/>
          <p:cNvSpPr>
            <a:spLocks noChangeArrowheads="1"/>
          </p:cNvSpPr>
          <p:nvPr/>
        </p:nvSpPr>
        <p:spPr bwMode="auto">
          <a:xfrm>
            <a:off x="2332038" y="1905000"/>
            <a:ext cx="4479925" cy="37465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73"/>
          <p:cNvSpPr>
            <a:spLocks noChangeArrowheads="1"/>
          </p:cNvSpPr>
          <p:nvPr/>
        </p:nvSpPr>
        <p:spPr bwMode="auto">
          <a:xfrm>
            <a:off x="3594101" y="2106613"/>
            <a:ext cx="8683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Proxima Nova" panose="02000506030000020004" pitchFamily="50" charset="0"/>
              </a:rPr>
              <a:t>Motorcycle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74"/>
          <p:cNvSpPr>
            <a:spLocks noChangeArrowheads="1"/>
          </p:cNvSpPr>
          <p:nvPr/>
        </p:nvSpPr>
        <p:spPr bwMode="auto">
          <a:xfrm>
            <a:off x="4635501" y="2106613"/>
            <a:ext cx="3937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Proxima Nova" panose="02000506030000020004" pitchFamily="50" charset="0"/>
              </a:rPr>
              <a:t>ATV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75"/>
          <p:cNvSpPr>
            <a:spLocks noChangeArrowheads="1"/>
          </p:cNvSpPr>
          <p:nvPr/>
        </p:nvSpPr>
        <p:spPr bwMode="auto">
          <a:xfrm>
            <a:off x="5221288" y="2106613"/>
            <a:ext cx="8683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Proxima Nova" panose="02000506030000020004" pitchFamily="50" charset="0"/>
              </a:rPr>
              <a:t>Motorcycle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76"/>
          <p:cNvSpPr>
            <a:spLocks noChangeArrowheads="1"/>
          </p:cNvSpPr>
          <p:nvPr/>
        </p:nvSpPr>
        <p:spPr bwMode="auto">
          <a:xfrm>
            <a:off x="6264276" y="2106613"/>
            <a:ext cx="3937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Proxima Nova" panose="02000506030000020004" pitchFamily="50" charset="0"/>
              </a:rPr>
              <a:t>ATV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77"/>
          <p:cNvSpPr>
            <a:spLocks noChangeArrowheads="1"/>
          </p:cNvSpPr>
          <p:nvPr/>
        </p:nvSpPr>
        <p:spPr bwMode="auto">
          <a:xfrm>
            <a:off x="2368551" y="2289175"/>
            <a:ext cx="11430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Direct materials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78"/>
          <p:cNvSpPr>
            <a:spLocks noChangeArrowheads="1"/>
          </p:cNvSpPr>
          <p:nvPr/>
        </p:nvSpPr>
        <p:spPr bwMode="auto">
          <a:xfrm>
            <a:off x="3749676" y="2289175"/>
            <a:ext cx="6667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$97,000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79"/>
          <p:cNvSpPr>
            <a:spLocks noChangeArrowheads="1"/>
          </p:cNvSpPr>
          <p:nvPr/>
        </p:nvSpPr>
        <p:spPr bwMode="auto">
          <a:xfrm>
            <a:off x="4508501" y="2289175"/>
            <a:ext cx="7223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$138,000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80"/>
          <p:cNvSpPr>
            <a:spLocks noChangeArrowheads="1"/>
          </p:cNvSpPr>
          <p:nvPr/>
        </p:nvSpPr>
        <p:spPr bwMode="auto">
          <a:xfrm>
            <a:off x="5376863" y="2289175"/>
            <a:ext cx="6762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$98,500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81"/>
          <p:cNvSpPr>
            <a:spLocks noChangeArrowheads="1"/>
          </p:cNvSpPr>
          <p:nvPr/>
        </p:nvSpPr>
        <p:spPr bwMode="auto">
          <a:xfrm>
            <a:off x="6145213" y="2289175"/>
            <a:ext cx="7223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$133,800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82"/>
          <p:cNvSpPr>
            <a:spLocks noChangeArrowheads="1"/>
          </p:cNvSpPr>
          <p:nvPr/>
        </p:nvSpPr>
        <p:spPr bwMode="auto">
          <a:xfrm>
            <a:off x="2368551" y="2471738"/>
            <a:ext cx="8778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Direct labor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83"/>
          <p:cNvSpPr>
            <a:spLocks noChangeArrowheads="1"/>
          </p:cNvSpPr>
          <p:nvPr/>
        </p:nvSpPr>
        <p:spPr bwMode="auto">
          <a:xfrm>
            <a:off x="3822701" y="2471738"/>
            <a:ext cx="5857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52,000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84"/>
          <p:cNvSpPr>
            <a:spLocks noChangeArrowheads="1"/>
          </p:cNvSpPr>
          <p:nvPr/>
        </p:nvSpPr>
        <p:spPr bwMode="auto">
          <a:xfrm>
            <a:off x="4581526" y="2471738"/>
            <a:ext cx="6397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105,000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85"/>
          <p:cNvSpPr>
            <a:spLocks noChangeArrowheads="1"/>
          </p:cNvSpPr>
          <p:nvPr/>
        </p:nvSpPr>
        <p:spPr bwMode="auto">
          <a:xfrm>
            <a:off x="5495926" y="2471738"/>
            <a:ext cx="5492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56,100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86"/>
          <p:cNvSpPr>
            <a:spLocks noChangeArrowheads="1"/>
          </p:cNvSpPr>
          <p:nvPr/>
        </p:nvSpPr>
        <p:spPr bwMode="auto">
          <a:xfrm>
            <a:off x="6254751" y="2471738"/>
            <a:ext cx="5937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101,300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87"/>
          <p:cNvSpPr>
            <a:spLocks noChangeArrowheads="1"/>
          </p:cNvSpPr>
          <p:nvPr/>
        </p:nvSpPr>
        <p:spPr bwMode="auto">
          <a:xfrm>
            <a:off x="2368551" y="2654300"/>
            <a:ext cx="12350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Dept. mgr. salary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88"/>
          <p:cNvSpPr>
            <a:spLocks noChangeArrowheads="1"/>
          </p:cNvSpPr>
          <p:nvPr/>
        </p:nvSpPr>
        <p:spPr bwMode="auto">
          <a:xfrm>
            <a:off x="3813176" y="2654300"/>
            <a:ext cx="5937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60,000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89"/>
          <p:cNvSpPr>
            <a:spLocks noChangeArrowheads="1"/>
          </p:cNvSpPr>
          <p:nvPr/>
        </p:nvSpPr>
        <p:spPr bwMode="auto">
          <a:xfrm>
            <a:off x="4635501" y="2654300"/>
            <a:ext cx="5857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56,000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90"/>
          <p:cNvSpPr>
            <a:spLocks noChangeArrowheads="1"/>
          </p:cNvSpPr>
          <p:nvPr/>
        </p:nvSpPr>
        <p:spPr bwMode="auto">
          <a:xfrm>
            <a:off x="5440363" y="2654300"/>
            <a:ext cx="5937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60,000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91"/>
          <p:cNvSpPr>
            <a:spLocks noChangeArrowheads="1"/>
          </p:cNvSpPr>
          <p:nvPr/>
        </p:nvSpPr>
        <p:spPr bwMode="auto">
          <a:xfrm>
            <a:off x="6264276" y="2654300"/>
            <a:ext cx="5857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56,000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92"/>
          <p:cNvSpPr>
            <a:spLocks noChangeArrowheads="1"/>
          </p:cNvSpPr>
          <p:nvPr/>
        </p:nvSpPr>
        <p:spPr bwMode="auto">
          <a:xfrm>
            <a:off x="2368551" y="2836863"/>
            <a:ext cx="12065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Rent and utilities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93"/>
          <p:cNvSpPr>
            <a:spLocks noChangeArrowheads="1"/>
          </p:cNvSpPr>
          <p:nvPr/>
        </p:nvSpPr>
        <p:spPr bwMode="auto">
          <a:xfrm>
            <a:off x="3905251" y="2836863"/>
            <a:ext cx="4937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9,000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94"/>
          <p:cNvSpPr>
            <a:spLocks noChangeArrowheads="1"/>
          </p:cNvSpPr>
          <p:nvPr/>
        </p:nvSpPr>
        <p:spPr bwMode="auto">
          <a:xfrm>
            <a:off x="4672013" y="2836863"/>
            <a:ext cx="5492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12,000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95"/>
          <p:cNvSpPr>
            <a:spLocks noChangeArrowheads="1"/>
          </p:cNvSpPr>
          <p:nvPr/>
        </p:nvSpPr>
        <p:spPr bwMode="auto">
          <a:xfrm>
            <a:off x="5541963" y="2836863"/>
            <a:ext cx="4841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8,400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96"/>
          <p:cNvSpPr>
            <a:spLocks noChangeArrowheads="1"/>
          </p:cNvSpPr>
          <p:nvPr/>
        </p:nvSpPr>
        <p:spPr bwMode="auto">
          <a:xfrm>
            <a:off x="6300788" y="2836863"/>
            <a:ext cx="5492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10,900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97"/>
          <p:cNvSpPr>
            <a:spLocks noChangeArrowheads="1"/>
          </p:cNvSpPr>
          <p:nvPr/>
        </p:nvSpPr>
        <p:spPr bwMode="auto">
          <a:xfrm>
            <a:off x="2368551" y="3019425"/>
            <a:ext cx="7588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Overhead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98"/>
          <p:cNvSpPr>
            <a:spLocks noChangeArrowheads="1"/>
          </p:cNvSpPr>
          <p:nvPr/>
        </p:nvSpPr>
        <p:spPr bwMode="auto">
          <a:xfrm>
            <a:off x="3822701" y="3019425"/>
            <a:ext cx="5857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45,000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99"/>
          <p:cNvSpPr>
            <a:spLocks noChangeArrowheads="1"/>
          </p:cNvSpPr>
          <p:nvPr/>
        </p:nvSpPr>
        <p:spPr bwMode="auto">
          <a:xfrm>
            <a:off x="4672013" y="3019425"/>
            <a:ext cx="5492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81,000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100"/>
          <p:cNvSpPr>
            <a:spLocks noChangeArrowheads="1"/>
          </p:cNvSpPr>
          <p:nvPr/>
        </p:nvSpPr>
        <p:spPr bwMode="auto">
          <a:xfrm>
            <a:off x="5459413" y="3019425"/>
            <a:ext cx="5667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47,000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101"/>
          <p:cNvSpPr>
            <a:spLocks noChangeArrowheads="1"/>
          </p:cNvSpPr>
          <p:nvPr/>
        </p:nvSpPr>
        <p:spPr bwMode="auto">
          <a:xfrm>
            <a:off x="6272213" y="3019425"/>
            <a:ext cx="5762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78,000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102"/>
          <p:cNvSpPr>
            <a:spLocks noChangeArrowheads="1"/>
          </p:cNvSpPr>
          <p:nvPr/>
        </p:nvSpPr>
        <p:spPr bwMode="auto">
          <a:xfrm>
            <a:off x="2368551" y="3201988"/>
            <a:ext cx="4937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Totals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103"/>
          <p:cNvSpPr>
            <a:spLocks noChangeArrowheads="1"/>
          </p:cNvSpPr>
          <p:nvPr/>
        </p:nvSpPr>
        <p:spPr bwMode="auto">
          <a:xfrm>
            <a:off x="3657601" y="3201988"/>
            <a:ext cx="7683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$263,000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104"/>
          <p:cNvSpPr>
            <a:spLocks noChangeArrowheads="1"/>
          </p:cNvSpPr>
          <p:nvPr/>
        </p:nvSpPr>
        <p:spPr bwMode="auto">
          <a:xfrm>
            <a:off x="4471988" y="3201988"/>
            <a:ext cx="7683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$392,000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105"/>
          <p:cNvSpPr>
            <a:spLocks noChangeArrowheads="1"/>
          </p:cNvSpPr>
          <p:nvPr/>
        </p:nvSpPr>
        <p:spPr bwMode="auto">
          <a:xfrm>
            <a:off x="5284788" y="3201988"/>
            <a:ext cx="7588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$270,000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106"/>
          <p:cNvSpPr>
            <a:spLocks noChangeArrowheads="1"/>
          </p:cNvSpPr>
          <p:nvPr/>
        </p:nvSpPr>
        <p:spPr bwMode="auto">
          <a:xfrm>
            <a:off x="6089651" y="3201988"/>
            <a:ext cx="7683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Proxima Nova" panose="02000506030000020004" pitchFamily="50" charset="0"/>
              </a:rPr>
              <a:t>$380,000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168"/>
          <p:cNvSpPr>
            <a:spLocks noChangeArrowheads="1"/>
          </p:cNvSpPr>
          <p:nvPr/>
        </p:nvSpPr>
        <p:spPr bwMode="auto">
          <a:xfrm>
            <a:off x="3767138" y="1924050"/>
            <a:ext cx="13811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Proxima Nova" panose="02000506030000020004" pitchFamily="50" charset="0"/>
              </a:rPr>
              <a:t>Budgeted Amount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169"/>
          <p:cNvSpPr>
            <a:spLocks noChangeArrowheads="1"/>
          </p:cNvSpPr>
          <p:nvPr/>
        </p:nvSpPr>
        <p:spPr bwMode="auto">
          <a:xfrm>
            <a:off x="5503863" y="1924050"/>
            <a:ext cx="11430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Proxima Nova" panose="02000506030000020004" pitchFamily="50" charset="0"/>
              </a:rPr>
              <a:t>Actual Amount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176"/>
          <p:cNvSpPr>
            <a:spLocks noChangeShapeType="1"/>
          </p:cNvSpPr>
          <p:nvPr/>
        </p:nvSpPr>
        <p:spPr bwMode="auto">
          <a:xfrm>
            <a:off x="2332038" y="1905000"/>
            <a:ext cx="0" cy="374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177"/>
          <p:cNvSpPr>
            <a:spLocks noChangeArrowheads="1"/>
          </p:cNvSpPr>
          <p:nvPr/>
        </p:nvSpPr>
        <p:spPr bwMode="auto">
          <a:xfrm>
            <a:off x="2332038" y="1905000"/>
            <a:ext cx="9525" cy="374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Line 178"/>
          <p:cNvSpPr>
            <a:spLocks noChangeShapeType="1"/>
          </p:cNvSpPr>
          <p:nvPr/>
        </p:nvSpPr>
        <p:spPr bwMode="auto">
          <a:xfrm>
            <a:off x="6802438" y="1914525"/>
            <a:ext cx="0" cy="3651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179"/>
          <p:cNvSpPr>
            <a:spLocks noChangeArrowheads="1"/>
          </p:cNvSpPr>
          <p:nvPr/>
        </p:nvSpPr>
        <p:spPr bwMode="auto">
          <a:xfrm>
            <a:off x="6802438" y="1914525"/>
            <a:ext cx="9525" cy="365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190"/>
          <p:cNvSpPr>
            <a:spLocks noChangeShapeType="1"/>
          </p:cNvSpPr>
          <p:nvPr/>
        </p:nvSpPr>
        <p:spPr bwMode="auto">
          <a:xfrm>
            <a:off x="5175251" y="1914525"/>
            <a:ext cx="0" cy="14509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191"/>
          <p:cNvSpPr>
            <a:spLocks noChangeArrowheads="1"/>
          </p:cNvSpPr>
          <p:nvPr/>
        </p:nvSpPr>
        <p:spPr bwMode="auto">
          <a:xfrm>
            <a:off x="5175251" y="1914525"/>
            <a:ext cx="9525" cy="1450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Line 194"/>
          <p:cNvSpPr>
            <a:spLocks noChangeShapeType="1"/>
          </p:cNvSpPr>
          <p:nvPr/>
        </p:nvSpPr>
        <p:spPr bwMode="auto">
          <a:xfrm>
            <a:off x="2341563" y="1905000"/>
            <a:ext cx="4470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195"/>
          <p:cNvSpPr>
            <a:spLocks noChangeArrowheads="1"/>
          </p:cNvSpPr>
          <p:nvPr/>
        </p:nvSpPr>
        <p:spPr bwMode="auto">
          <a:xfrm>
            <a:off x="2341563" y="1905000"/>
            <a:ext cx="44704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Line 196"/>
          <p:cNvSpPr>
            <a:spLocks noChangeShapeType="1"/>
          </p:cNvSpPr>
          <p:nvPr/>
        </p:nvSpPr>
        <p:spPr bwMode="auto">
          <a:xfrm>
            <a:off x="3548063" y="2087563"/>
            <a:ext cx="3263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197"/>
          <p:cNvSpPr>
            <a:spLocks noChangeArrowheads="1"/>
          </p:cNvSpPr>
          <p:nvPr/>
        </p:nvSpPr>
        <p:spPr bwMode="auto">
          <a:xfrm>
            <a:off x="3548063" y="2087563"/>
            <a:ext cx="3263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Line 198"/>
          <p:cNvSpPr>
            <a:spLocks noChangeShapeType="1"/>
          </p:cNvSpPr>
          <p:nvPr/>
        </p:nvSpPr>
        <p:spPr bwMode="auto">
          <a:xfrm>
            <a:off x="2341563" y="2270125"/>
            <a:ext cx="4470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199"/>
          <p:cNvSpPr>
            <a:spLocks noChangeArrowheads="1"/>
          </p:cNvSpPr>
          <p:nvPr/>
        </p:nvSpPr>
        <p:spPr bwMode="auto">
          <a:xfrm>
            <a:off x="2341563" y="2270125"/>
            <a:ext cx="44704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Line 200"/>
          <p:cNvSpPr>
            <a:spLocks noChangeShapeType="1"/>
          </p:cNvSpPr>
          <p:nvPr/>
        </p:nvSpPr>
        <p:spPr bwMode="auto">
          <a:xfrm>
            <a:off x="3548063" y="3182938"/>
            <a:ext cx="3263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201"/>
          <p:cNvSpPr>
            <a:spLocks noChangeArrowheads="1"/>
          </p:cNvSpPr>
          <p:nvPr/>
        </p:nvSpPr>
        <p:spPr bwMode="auto">
          <a:xfrm>
            <a:off x="3548063" y="3182938"/>
            <a:ext cx="3263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Line 202"/>
          <p:cNvSpPr>
            <a:spLocks noChangeShapeType="1"/>
          </p:cNvSpPr>
          <p:nvPr/>
        </p:nvSpPr>
        <p:spPr bwMode="auto">
          <a:xfrm>
            <a:off x="3548063" y="3365500"/>
            <a:ext cx="3263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203"/>
          <p:cNvSpPr>
            <a:spLocks noChangeArrowheads="1"/>
          </p:cNvSpPr>
          <p:nvPr/>
        </p:nvSpPr>
        <p:spPr bwMode="auto">
          <a:xfrm>
            <a:off x="3548063" y="3365500"/>
            <a:ext cx="3263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Line 204"/>
          <p:cNvSpPr>
            <a:spLocks noChangeShapeType="1"/>
          </p:cNvSpPr>
          <p:nvPr/>
        </p:nvSpPr>
        <p:spPr bwMode="auto">
          <a:xfrm>
            <a:off x="3548063" y="3384550"/>
            <a:ext cx="3263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205"/>
          <p:cNvSpPr>
            <a:spLocks noChangeArrowheads="1"/>
          </p:cNvSpPr>
          <p:nvPr/>
        </p:nvSpPr>
        <p:spPr bwMode="auto">
          <a:xfrm>
            <a:off x="3548063" y="3384550"/>
            <a:ext cx="3263900"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7" name="Need-to-Know_24.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71487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6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Rectangle 69"/>
          <p:cNvSpPr>
            <a:spLocks noChangeArrowheads="1"/>
          </p:cNvSpPr>
          <p:nvPr/>
        </p:nvSpPr>
        <p:spPr bwMode="auto">
          <a:xfrm>
            <a:off x="2354450" y="1009650"/>
            <a:ext cx="4479925" cy="37465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374" name="Rectangle 70"/>
          <p:cNvSpPr>
            <a:spLocks noChangeArrowheads="1"/>
          </p:cNvSpPr>
          <p:nvPr/>
        </p:nvSpPr>
        <p:spPr bwMode="auto">
          <a:xfrm>
            <a:off x="2354450" y="2651125"/>
            <a:ext cx="4479925" cy="5556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375" name="Rectangle 71"/>
          <p:cNvSpPr>
            <a:spLocks noChangeArrowheads="1"/>
          </p:cNvSpPr>
          <p:nvPr/>
        </p:nvSpPr>
        <p:spPr bwMode="auto">
          <a:xfrm>
            <a:off x="266887" y="4418012"/>
            <a:ext cx="4413251" cy="55721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376" name="Rectangle 72"/>
          <p:cNvSpPr>
            <a:spLocks noChangeArrowheads="1"/>
          </p:cNvSpPr>
          <p:nvPr/>
        </p:nvSpPr>
        <p:spPr bwMode="auto">
          <a:xfrm>
            <a:off x="4656324" y="4419600"/>
            <a:ext cx="4433888" cy="5556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377" name="Rectangle 73"/>
          <p:cNvSpPr>
            <a:spLocks noChangeArrowheads="1"/>
          </p:cNvSpPr>
          <p:nvPr/>
        </p:nvSpPr>
        <p:spPr bwMode="auto">
          <a:xfrm>
            <a:off x="3616513" y="1211263"/>
            <a:ext cx="8683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Motorcycle</a:t>
            </a:r>
            <a:endParaRPr lang="en-US" altLang="en-US">
              <a:solidFill>
                <a:prstClr val="black"/>
              </a:solidFill>
              <a:cs typeface="+mn-cs"/>
            </a:endParaRPr>
          </a:p>
        </p:txBody>
      </p:sp>
      <p:sp>
        <p:nvSpPr>
          <p:cNvPr id="378" name="Rectangle 74"/>
          <p:cNvSpPr>
            <a:spLocks noChangeArrowheads="1"/>
          </p:cNvSpPr>
          <p:nvPr/>
        </p:nvSpPr>
        <p:spPr bwMode="auto">
          <a:xfrm>
            <a:off x="4657913" y="1211263"/>
            <a:ext cx="3937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ATV</a:t>
            </a:r>
            <a:endParaRPr lang="en-US" altLang="en-US">
              <a:solidFill>
                <a:prstClr val="black"/>
              </a:solidFill>
              <a:cs typeface="+mn-cs"/>
            </a:endParaRPr>
          </a:p>
        </p:txBody>
      </p:sp>
      <p:sp>
        <p:nvSpPr>
          <p:cNvPr id="379" name="Rectangle 75"/>
          <p:cNvSpPr>
            <a:spLocks noChangeArrowheads="1"/>
          </p:cNvSpPr>
          <p:nvPr/>
        </p:nvSpPr>
        <p:spPr bwMode="auto">
          <a:xfrm>
            <a:off x="5243700" y="1211263"/>
            <a:ext cx="8683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Motorcycle</a:t>
            </a:r>
            <a:endParaRPr lang="en-US" altLang="en-US">
              <a:solidFill>
                <a:prstClr val="black"/>
              </a:solidFill>
              <a:cs typeface="+mn-cs"/>
            </a:endParaRPr>
          </a:p>
        </p:txBody>
      </p:sp>
      <p:sp>
        <p:nvSpPr>
          <p:cNvPr id="380" name="Rectangle 76"/>
          <p:cNvSpPr>
            <a:spLocks noChangeArrowheads="1"/>
          </p:cNvSpPr>
          <p:nvPr/>
        </p:nvSpPr>
        <p:spPr bwMode="auto">
          <a:xfrm>
            <a:off x="6286688" y="1211263"/>
            <a:ext cx="3937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ATV</a:t>
            </a:r>
            <a:endParaRPr lang="en-US" altLang="en-US">
              <a:solidFill>
                <a:prstClr val="black"/>
              </a:solidFill>
              <a:cs typeface="+mn-cs"/>
            </a:endParaRPr>
          </a:p>
        </p:txBody>
      </p:sp>
      <p:sp>
        <p:nvSpPr>
          <p:cNvPr id="381" name="Rectangle 77"/>
          <p:cNvSpPr>
            <a:spLocks noChangeArrowheads="1"/>
          </p:cNvSpPr>
          <p:nvPr/>
        </p:nvSpPr>
        <p:spPr bwMode="auto">
          <a:xfrm>
            <a:off x="2390963" y="1393825"/>
            <a:ext cx="11430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Direct materials</a:t>
            </a:r>
            <a:endParaRPr lang="en-US" altLang="en-US">
              <a:solidFill>
                <a:prstClr val="black"/>
              </a:solidFill>
              <a:cs typeface="+mn-cs"/>
            </a:endParaRPr>
          </a:p>
        </p:txBody>
      </p:sp>
      <p:sp>
        <p:nvSpPr>
          <p:cNvPr id="382" name="Rectangle 78"/>
          <p:cNvSpPr>
            <a:spLocks noChangeArrowheads="1"/>
          </p:cNvSpPr>
          <p:nvPr/>
        </p:nvSpPr>
        <p:spPr bwMode="auto">
          <a:xfrm>
            <a:off x="3772088" y="1393825"/>
            <a:ext cx="6667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$97,000</a:t>
            </a:r>
            <a:endParaRPr lang="en-US" altLang="en-US">
              <a:solidFill>
                <a:prstClr val="black"/>
              </a:solidFill>
              <a:cs typeface="+mn-cs"/>
            </a:endParaRPr>
          </a:p>
        </p:txBody>
      </p:sp>
      <p:sp>
        <p:nvSpPr>
          <p:cNvPr id="383" name="Rectangle 79"/>
          <p:cNvSpPr>
            <a:spLocks noChangeArrowheads="1"/>
          </p:cNvSpPr>
          <p:nvPr/>
        </p:nvSpPr>
        <p:spPr bwMode="auto">
          <a:xfrm>
            <a:off x="4530913" y="1393825"/>
            <a:ext cx="7223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$138,000</a:t>
            </a:r>
            <a:endParaRPr lang="en-US" altLang="en-US">
              <a:solidFill>
                <a:prstClr val="black"/>
              </a:solidFill>
              <a:cs typeface="+mn-cs"/>
            </a:endParaRPr>
          </a:p>
        </p:txBody>
      </p:sp>
      <p:sp>
        <p:nvSpPr>
          <p:cNvPr id="403" name="Rectangle 80"/>
          <p:cNvSpPr>
            <a:spLocks noChangeArrowheads="1"/>
          </p:cNvSpPr>
          <p:nvPr/>
        </p:nvSpPr>
        <p:spPr bwMode="auto">
          <a:xfrm>
            <a:off x="5399275" y="1393825"/>
            <a:ext cx="6762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$98,500</a:t>
            </a:r>
            <a:endParaRPr lang="en-US" altLang="en-US">
              <a:solidFill>
                <a:prstClr val="black"/>
              </a:solidFill>
              <a:cs typeface="+mn-cs"/>
            </a:endParaRPr>
          </a:p>
        </p:txBody>
      </p:sp>
      <p:sp>
        <p:nvSpPr>
          <p:cNvPr id="404" name="Rectangle 81"/>
          <p:cNvSpPr>
            <a:spLocks noChangeArrowheads="1"/>
          </p:cNvSpPr>
          <p:nvPr/>
        </p:nvSpPr>
        <p:spPr bwMode="auto">
          <a:xfrm>
            <a:off x="6167625" y="1393825"/>
            <a:ext cx="7223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$133,800</a:t>
            </a:r>
            <a:endParaRPr lang="en-US" altLang="en-US">
              <a:solidFill>
                <a:prstClr val="black"/>
              </a:solidFill>
              <a:cs typeface="+mn-cs"/>
            </a:endParaRPr>
          </a:p>
        </p:txBody>
      </p:sp>
      <p:sp>
        <p:nvSpPr>
          <p:cNvPr id="407" name="Rectangle 82"/>
          <p:cNvSpPr>
            <a:spLocks noChangeArrowheads="1"/>
          </p:cNvSpPr>
          <p:nvPr/>
        </p:nvSpPr>
        <p:spPr bwMode="auto">
          <a:xfrm>
            <a:off x="2390963" y="1576388"/>
            <a:ext cx="8778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Direct labor</a:t>
            </a:r>
            <a:endParaRPr lang="en-US" altLang="en-US">
              <a:solidFill>
                <a:prstClr val="black"/>
              </a:solidFill>
              <a:cs typeface="+mn-cs"/>
            </a:endParaRPr>
          </a:p>
        </p:txBody>
      </p:sp>
      <p:sp>
        <p:nvSpPr>
          <p:cNvPr id="408" name="Rectangle 83"/>
          <p:cNvSpPr>
            <a:spLocks noChangeArrowheads="1"/>
          </p:cNvSpPr>
          <p:nvPr/>
        </p:nvSpPr>
        <p:spPr bwMode="auto">
          <a:xfrm>
            <a:off x="3845113" y="1576388"/>
            <a:ext cx="5857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52,000</a:t>
            </a:r>
            <a:endParaRPr lang="en-US" altLang="en-US">
              <a:solidFill>
                <a:prstClr val="black"/>
              </a:solidFill>
              <a:cs typeface="+mn-cs"/>
            </a:endParaRPr>
          </a:p>
        </p:txBody>
      </p:sp>
      <p:sp>
        <p:nvSpPr>
          <p:cNvPr id="409" name="Rectangle 84"/>
          <p:cNvSpPr>
            <a:spLocks noChangeArrowheads="1"/>
          </p:cNvSpPr>
          <p:nvPr/>
        </p:nvSpPr>
        <p:spPr bwMode="auto">
          <a:xfrm>
            <a:off x="4603938" y="1576388"/>
            <a:ext cx="6397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105,000</a:t>
            </a:r>
            <a:endParaRPr lang="en-US" altLang="en-US">
              <a:solidFill>
                <a:prstClr val="black"/>
              </a:solidFill>
              <a:cs typeface="+mn-cs"/>
            </a:endParaRPr>
          </a:p>
        </p:txBody>
      </p:sp>
      <p:sp>
        <p:nvSpPr>
          <p:cNvPr id="410" name="Rectangle 85"/>
          <p:cNvSpPr>
            <a:spLocks noChangeArrowheads="1"/>
          </p:cNvSpPr>
          <p:nvPr/>
        </p:nvSpPr>
        <p:spPr bwMode="auto">
          <a:xfrm>
            <a:off x="5518338" y="1576388"/>
            <a:ext cx="5492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56,100</a:t>
            </a:r>
            <a:endParaRPr lang="en-US" altLang="en-US">
              <a:solidFill>
                <a:prstClr val="black"/>
              </a:solidFill>
              <a:cs typeface="+mn-cs"/>
            </a:endParaRPr>
          </a:p>
        </p:txBody>
      </p:sp>
      <p:sp>
        <p:nvSpPr>
          <p:cNvPr id="411" name="Rectangle 86"/>
          <p:cNvSpPr>
            <a:spLocks noChangeArrowheads="1"/>
          </p:cNvSpPr>
          <p:nvPr/>
        </p:nvSpPr>
        <p:spPr bwMode="auto">
          <a:xfrm>
            <a:off x="6277163" y="1576388"/>
            <a:ext cx="5937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101,300</a:t>
            </a:r>
            <a:endParaRPr lang="en-US" altLang="en-US">
              <a:solidFill>
                <a:prstClr val="black"/>
              </a:solidFill>
              <a:cs typeface="+mn-cs"/>
            </a:endParaRPr>
          </a:p>
        </p:txBody>
      </p:sp>
      <p:sp>
        <p:nvSpPr>
          <p:cNvPr id="412" name="Rectangle 87"/>
          <p:cNvSpPr>
            <a:spLocks noChangeArrowheads="1"/>
          </p:cNvSpPr>
          <p:nvPr/>
        </p:nvSpPr>
        <p:spPr bwMode="auto">
          <a:xfrm>
            <a:off x="2390963" y="1758950"/>
            <a:ext cx="12350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Dept. mgr. salary</a:t>
            </a:r>
            <a:endParaRPr lang="en-US" altLang="en-US">
              <a:solidFill>
                <a:prstClr val="black"/>
              </a:solidFill>
              <a:cs typeface="+mn-cs"/>
            </a:endParaRPr>
          </a:p>
        </p:txBody>
      </p:sp>
      <p:sp>
        <p:nvSpPr>
          <p:cNvPr id="413" name="Rectangle 88"/>
          <p:cNvSpPr>
            <a:spLocks noChangeArrowheads="1"/>
          </p:cNvSpPr>
          <p:nvPr/>
        </p:nvSpPr>
        <p:spPr bwMode="auto">
          <a:xfrm>
            <a:off x="3835588" y="1758950"/>
            <a:ext cx="5937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60,000</a:t>
            </a:r>
            <a:endParaRPr lang="en-US" altLang="en-US">
              <a:solidFill>
                <a:prstClr val="black"/>
              </a:solidFill>
              <a:cs typeface="+mn-cs"/>
            </a:endParaRPr>
          </a:p>
        </p:txBody>
      </p:sp>
      <p:sp>
        <p:nvSpPr>
          <p:cNvPr id="414" name="Rectangle 89"/>
          <p:cNvSpPr>
            <a:spLocks noChangeArrowheads="1"/>
          </p:cNvSpPr>
          <p:nvPr/>
        </p:nvSpPr>
        <p:spPr bwMode="auto">
          <a:xfrm>
            <a:off x="4657913" y="1758950"/>
            <a:ext cx="5857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56,000</a:t>
            </a:r>
            <a:endParaRPr lang="en-US" altLang="en-US">
              <a:solidFill>
                <a:prstClr val="black"/>
              </a:solidFill>
              <a:cs typeface="+mn-cs"/>
            </a:endParaRPr>
          </a:p>
        </p:txBody>
      </p:sp>
      <p:sp>
        <p:nvSpPr>
          <p:cNvPr id="415" name="Rectangle 90"/>
          <p:cNvSpPr>
            <a:spLocks noChangeArrowheads="1"/>
          </p:cNvSpPr>
          <p:nvPr/>
        </p:nvSpPr>
        <p:spPr bwMode="auto">
          <a:xfrm>
            <a:off x="5462775" y="1758950"/>
            <a:ext cx="5937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60,000</a:t>
            </a:r>
            <a:endParaRPr lang="en-US" altLang="en-US">
              <a:solidFill>
                <a:prstClr val="black"/>
              </a:solidFill>
              <a:cs typeface="+mn-cs"/>
            </a:endParaRPr>
          </a:p>
        </p:txBody>
      </p:sp>
      <p:sp>
        <p:nvSpPr>
          <p:cNvPr id="416" name="Rectangle 91"/>
          <p:cNvSpPr>
            <a:spLocks noChangeArrowheads="1"/>
          </p:cNvSpPr>
          <p:nvPr/>
        </p:nvSpPr>
        <p:spPr bwMode="auto">
          <a:xfrm>
            <a:off x="6286688" y="1758950"/>
            <a:ext cx="5857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56,000</a:t>
            </a:r>
            <a:endParaRPr lang="en-US" altLang="en-US">
              <a:solidFill>
                <a:prstClr val="black"/>
              </a:solidFill>
              <a:cs typeface="+mn-cs"/>
            </a:endParaRPr>
          </a:p>
        </p:txBody>
      </p:sp>
      <p:sp>
        <p:nvSpPr>
          <p:cNvPr id="417" name="Rectangle 92"/>
          <p:cNvSpPr>
            <a:spLocks noChangeArrowheads="1"/>
          </p:cNvSpPr>
          <p:nvPr/>
        </p:nvSpPr>
        <p:spPr bwMode="auto">
          <a:xfrm>
            <a:off x="2390963" y="1941513"/>
            <a:ext cx="12065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Rent and utilities</a:t>
            </a:r>
            <a:endParaRPr lang="en-US" altLang="en-US">
              <a:solidFill>
                <a:prstClr val="black"/>
              </a:solidFill>
              <a:cs typeface="+mn-cs"/>
            </a:endParaRPr>
          </a:p>
        </p:txBody>
      </p:sp>
      <p:sp>
        <p:nvSpPr>
          <p:cNvPr id="418" name="Rectangle 93"/>
          <p:cNvSpPr>
            <a:spLocks noChangeArrowheads="1"/>
          </p:cNvSpPr>
          <p:nvPr/>
        </p:nvSpPr>
        <p:spPr bwMode="auto">
          <a:xfrm>
            <a:off x="3927663" y="1941513"/>
            <a:ext cx="4937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9,000</a:t>
            </a:r>
            <a:endParaRPr lang="en-US" altLang="en-US">
              <a:solidFill>
                <a:prstClr val="black"/>
              </a:solidFill>
              <a:cs typeface="+mn-cs"/>
            </a:endParaRPr>
          </a:p>
        </p:txBody>
      </p:sp>
      <p:sp>
        <p:nvSpPr>
          <p:cNvPr id="419" name="Rectangle 94"/>
          <p:cNvSpPr>
            <a:spLocks noChangeArrowheads="1"/>
          </p:cNvSpPr>
          <p:nvPr/>
        </p:nvSpPr>
        <p:spPr bwMode="auto">
          <a:xfrm>
            <a:off x="4694425" y="1941513"/>
            <a:ext cx="5492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12,000</a:t>
            </a:r>
            <a:endParaRPr lang="en-US" altLang="en-US">
              <a:solidFill>
                <a:prstClr val="black"/>
              </a:solidFill>
              <a:cs typeface="+mn-cs"/>
            </a:endParaRPr>
          </a:p>
        </p:txBody>
      </p:sp>
      <p:sp>
        <p:nvSpPr>
          <p:cNvPr id="420" name="Rectangle 95"/>
          <p:cNvSpPr>
            <a:spLocks noChangeArrowheads="1"/>
          </p:cNvSpPr>
          <p:nvPr/>
        </p:nvSpPr>
        <p:spPr bwMode="auto">
          <a:xfrm>
            <a:off x="5564375" y="1941513"/>
            <a:ext cx="4841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8,400</a:t>
            </a:r>
            <a:endParaRPr lang="en-US" altLang="en-US">
              <a:solidFill>
                <a:prstClr val="black"/>
              </a:solidFill>
              <a:cs typeface="+mn-cs"/>
            </a:endParaRPr>
          </a:p>
        </p:txBody>
      </p:sp>
      <p:sp>
        <p:nvSpPr>
          <p:cNvPr id="421" name="Rectangle 96"/>
          <p:cNvSpPr>
            <a:spLocks noChangeArrowheads="1"/>
          </p:cNvSpPr>
          <p:nvPr/>
        </p:nvSpPr>
        <p:spPr bwMode="auto">
          <a:xfrm>
            <a:off x="6323200" y="1941513"/>
            <a:ext cx="5492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10,900</a:t>
            </a:r>
            <a:endParaRPr lang="en-US" altLang="en-US">
              <a:solidFill>
                <a:prstClr val="black"/>
              </a:solidFill>
              <a:cs typeface="+mn-cs"/>
            </a:endParaRPr>
          </a:p>
        </p:txBody>
      </p:sp>
      <p:sp>
        <p:nvSpPr>
          <p:cNvPr id="422" name="Rectangle 97"/>
          <p:cNvSpPr>
            <a:spLocks noChangeArrowheads="1"/>
          </p:cNvSpPr>
          <p:nvPr/>
        </p:nvSpPr>
        <p:spPr bwMode="auto">
          <a:xfrm>
            <a:off x="2390963" y="2124075"/>
            <a:ext cx="7588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Overhead</a:t>
            </a:r>
            <a:endParaRPr lang="en-US" altLang="en-US">
              <a:solidFill>
                <a:prstClr val="black"/>
              </a:solidFill>
              <a:cs typeface="+mn-cs"/>
            </a:endParaRPr>
          </a:p>
        </p:txBody>
      </p:sp>
      <p:sp>
        <p:nvSpPr>
          <p:cNvPr id="423" name="Rectangle 98"/>
          <p:cNvSpPr>
            <a:spLocks noChangeArrowheads="1"/>
          </p:cNvSpPr>
          <p:nvPr/>
        </p:nvSpPr>
        <p:spPr bwMode="auto">
          <a:xfrm>
            <a:off x="3845113" y="2124075"/>
            <a:ext cx="5857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45,000</a:t>
            </a:r>
            <a:endParaRPr lang="en-US" altLang="en-US">
              <a:solidFill>
                <a:prstClr val="black"/>
              </a:solidFill>
              <a:cs typeface="+mn-cs"/>
            </a:endParaRPr>
          </a:p>
        </p:txBody>
      </p:sp>
      <p:sp>
        <p:nvSpPr>
          <p:cNvPr id="424" name="Rectangle 99"/>
          <p:cNvSpPr>
            <a:spLocks noChangeArrowheads="1"/>
          </p:cNvSpPr>
          <p:nvPr/>
        </p:nvSpPr>
        <p:spPr bwMode="auto">
          <a:xfrm>
            <a:off x="4694425" y="2124075"/>
            <a:ext cx="5492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81,000</a:t>
            </a:r>
            <a:endParaRPr lang="en-US" altLang="en-US">
              <a:solidFill>
                <a:prstClr val="black"/>
              </a:solidFill>
              <a:cs typeface="+mn-cs"/>
            </a:endParaRPr>
          </a:p>
        </p:txBody>
      </p:sp>
      <p:sp>
        <p:nvSpPr>
          <p:cNvPr id="425" name="Rectangle 100"/>
          <p:cNvSpPr>
            <a:spLocks noChangeArrowheads="1"/>
          </p:cNvSpPr>
          <p:nvPr/>
        </p:nvSpPr>
        <p:spPr bwMode="auto">
          <a:xfrm>
            <a:off x="5481825" y="2124075"/>
            <a:ext cx="5667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47,000</a:t>
            </a:r>
            <a:endParaRPr lang="en-US" altLang="en-US">
              <a:solidFill>
                <a:prstClr val="black"/>
              </a:solidFill>
              <a:cs typeface="+mn-cs"/>
            </a:endParaRPr>
          </a:p>
        </p:txBody>
      </p:sp>
      <p:sp>
        <p:nvSpPr>
          <p:cNvPr id="426" name="Rectangle 101"/>
          <p:cNvSpPr>
            <a:spLocks noChangeArrowheads="1"/>
          </p:cNvSpPr>
          <p:nvPr/>
        </p:nvSpPr>
        <p:spPr bwMode="auto">
          <a:xfrm>
            <a:off x="6294625" y="2124075"/>
            <a:ext cx="5762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78,000</a:t>
            </a:r>
            <a:endParaRPr lang="en-US" altLang="en-US">
              <a:solidFill>
                <a:prstClr val="black"/>
              </a:solidFill>
              <a:cs typeface="+mn-cs"/>
            </a:endParaRPr>
          </a:p>
        </p:txBody>
      </p:sp>
      <p:sp>
        <p:nvSpPr>
          <p:cNvPr id="427" name="Rectangle 102"/>
          <p:cNvSpPr>
            <a:spLocks noChangeArrowheads="1"/>
          </p:cNvSpPr>
          <p:nvPr/>
        </p:nvSpPr>
        <p:spPr bwMode="auto">
          <a:xfrm>
            <a:off x="2390963" y="2306638"/>
            <a:ext cx="4937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Totals</a:t>
            </a:r>
            <a:endParaRPr lang="en-US" altLang="en-US">
              <a:solidFill>
                <a:prstClr val="black"/>
              </a:solidFill>
              <a:cs typeface="+mn-cs"/>
            </a:endParaRPr>
          </a:p>
        </p:txBody>
      </p:sp>
      <p:sp>
        <p:nvSpPr>
          <p:cNvPr id="428" name="Rectangle 103"/>
          <p:cNvSpPr>
            <a:spLocks noChangeArrowheads="1"/>
          </p:cNvSpPr>
          <p:nvPr/>
        </p:nvSpPr>
        <p:spPr bwMode="auto">
          <a:xfrm>
            <a:off x="3680013" y="2306638"/>
            <a:ext cx="7683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$263,000</a:t>
            </a:r>
            <a:endParaRPr lang="en-US" altLang="en-US">
              <a:solidFill>
                <a:prstClr val="black"/>
              </a:solidFill>
              <a:cs typeface="+mn-cs"/>
            </a:endParaRPr>
          </a:p>
        </p:txBody>
      </p:sp>
      <p:sp>
        <p:nvSpPr>
          <p:cNvPr id="433" name="Rectangle 104"/>
          <p:cNvSpPr>
            <a:spLocks noChangeArrowheads="1"/>
          </p:cNvSpPr>
          <p:nvPr/>
        </p:nvSpPr>
        <p:spPr bwMode="auto">
          <a:xfrm>
            <a:off x="4494400" y="2306638"/>
            <a:ext cx="7683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$392,000</a:t>
            </a:r>
            <a:endParaRPr lang="en-US" altLang="en-US">
              <a:solidFill>
                <a:prstClr val="black"/>
              </a:solidFill>
              <a:cs typeface="+mn-cs"/>
            </a:endParaRPr>
          </a:p>
        </p:txBody>
      </p:sp>
      <p:sp>
        <p:nvSpPr>
          <p:cNvPr id="434" name="Rectangle 105"/>
          <p:cNvSpPr>
            <a:spLocks noChangeArrowheads="1"/>
          </p:cNvSpPr>
          <p:nvPr/>
        </p:nvSpPr>
        <p:spPr bwMode="auto">
          <a:xfrm>
            <a:off x="5307200" y="2306638"/>
            <a:ext cx="7588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$270,000</a:t>
            </a:r>
            <a:endParaRPr lang="en-US" altLang="en-US">
              <a:solidFill>
                <a:prstClr val="black"/>
              </a:solidFill>
              <a:cs typeface="+mn-cs"/>
            </a:endParaRPr>
          </a:p>
        </p:txBody>
      </p:sp>
      <p:sp>
        <p:nvSpPr>
          <p:cNvPr id="435" name="Rectangle 106"/>
          <p:cNvSpPr>
            <a:spLocks noChangeArrowheads="1"/>
          </p:cNvSpPr>
          <p:nvPr/>
        </p:nvSpPr>
        <p:spPr bwMode="auto">
          <a:xfrm>
            <a:off x="6112063" y="2306638"/>
            <a:ext cx="7683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$380,000</a:t>
            </a:r>
            <a:endParaRPr lang="en-US" altLang="en-US">
              <a:solidFill>
                <a:prstClr val="black"/>
              </a:solidFill>
              <a:cs typeface="+mn-cs"/>
            </a:endParaRPr>
          </a:p>
        </p:txBody>
      </p:sp>
      <p:sp>
        <p:nvSpPr>
          <p:cNvPr id="436" name="Rectangle 107"/>
          <p:cNvSpPr>
            <a:spLocks noChangeArrowheads="1"/>
          </p:cNvSpPr>
          <p:nvPr/>
        </p:nvSpPr>
        <p:spPr bwMode="auto">
          <a:xfrm>
            <a:off x="3662550" y="3033712"/>
            <a:ext cx="7778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Budgeted</a:t>
            </a:r>
            <a:endParaRPr lang="en-US" altLang="en-US">
              <a:solidFill>
                <a:prstClr val="black"/>
              </a:solidFill>
              <a:cs typeface="+mn-cs"/>
            </a:endParaRPr>
          </a:p>
        </p:txBody>
      </p:sp>
      <p:sp>
        <p:nvSpPr>
          <p:cNvPr id="437" name="Rectangle 108"/>
          <p:cNvSpPr>
            <a:spLocks noChangeArrowheads="1"/>
          </p:cNvSpPr>
          <p:nvPr/>
        </p:nvSpPr>
        <p:spPr bwMode="auto">
          <a:xfrm>
            <a:off x="4584888" y="3033712"/>
            <a:ext cx="5397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000000"/>
                </a:solidFill>
                <a:latin typeface="Proxima Nova" panose="02000506030000020004" pitchFamily="50" charset="0"/>
                <a:cs typeface="+mn-cs"/>
              </a:rPr>
              <a:t>Actual</a:t>
            </a:r>
            <a:endParaRPr lang="en-US" altLang="en-US" dirty="0">
              <a:solidFill>
                <a:prstClr val="black"/>
              </a:solidFill>
              <a:cs typeface="+mn-cs"/>
            </a:endParaRPr>
          </a:p>
        </p:txBody>
      </p:sp>
      <p:sp>
        <p:nvSpPr>
          <p:cNvPr id="438" name="Rectangle 109"/>
          <p:cNvSpPr>
            <a:spLocks noChangeArrowheads="1"/>
          </p:cNvSpPr>
          <p:nvPr/>
        </p:nvSpPr>
        <p:spPr bwMode="auto">
          <a:xfrm>
            <a:off x="5234175" y="3033712"/>
            <a:ext cx="15541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000000"/>
                </a:solidFill>
                <a:latin typeface="Proxima Nova" panose="02000506030000020004" pitchFamily="50" charset="0"/>
                <a:cs typeface="+mn-cs"/>
              </a:rPr>
              <a:t>Over (Under) Budget</a:t>
            </a:r>
            <a:endParaRPr lang="en-US" altLang="en-US" dirty="0">
              <a:solidFill>
                <a:prstClr val="black"/>
              </a:solidFill>
              <a:cs typeface="+mn-cs"/>
            </a:endParaRPr>
          </a:p>
        </p:txBody>
      </p:sp>
      <p:sp>
        <p:nvSpPr>
          <p:cNvPr id="439" name="Rectangle 110"/>
          <p:cNvSpPr>
            <a:spLocks noChangeArrowheads="1"/>
          </p:cNvSpPr>
          <p:nvPr/>
        </p:nvSpPr>
        <p:spPr bwMode="auto">
          <a:xfrm>
            <a:off x="2390963" y="3216275"/>
            <a:ext cx="12350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Dept. mgr. salary</a:t>
            </a:r>
            <a:endParaRPr lang="en-US" altLang="en-US" dirty="0">
              <a:solidFill>
                <a:prstClr val="black"/>
              </a:solidFill>
              <a:cs typeface="+mn-cs"/>
            </a:endParaRPr>
          </a:p>
        </p:txBody>
      </p:sp>
      <p:sp>
        <p:nvSpPr>
          <p:cNvPr id="440" name="Rectangle 111"/>
          <p:cNvSpPr>
            <a:spLocks noChangeArrowheads="1"/>
          </p:cNvSpPr>
          <p:nvPr/>
        </p:nvSpPr>
        <p:spPr bwMode="auto">
          <a:xfrm>
            <a:off x="3753038" y="3216275"/>
            <a:ext cx="6953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$116,000</a:t>
            </a:r>
            <a:endParaRPr lang="en-US" altLang="en-US">
              <a:solidFill>
                <a:prstClr val="black"/>
              </a:solidFill>
              <a:cs typeface="+mn-cs"/>
            </a:endParaRPr>
          </a:p>
        </p:txBody>
      </p:sp>
      <p:sp>
        <p:nvSpPr>
          <p:cNvPr id="441" name="Rectangle 112"/>
          <p:cNvSpPr>
            <a:spLocks noChangeArrowheads="1"/>
          </p:cNvSpPr>
          <p:nvPr/>
        </p:nvSpPr>
        <p:spPr bwMode="auto">
          <a:xfrm>
            <a:off x="4567425" y="3216275"/>
            <a:ext cx="6953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$116,000</a:t>
            </a:r>
            <a:endParaRPr lang="en-US" altLang="en-US">
              <a:solidFill>
                <a:prstClr val="black"/>
              </a:solidFill>
              <a:cs typeface="+mn-cs"/>
            </a:endParaRPr>
          </a:p>
        </p:txBody>
      </p:sp>
      <p:sp>
        <p:nvSpPr>
          <p:cNvPr id="442" name="Rectangle 113"/>
          <p:cNvSpPr>
            <a:spLocks noChangeArrowheads="1"/>
          </p:cNvSpPr>
          <p:nvPr/>
        </p:nvSpPr>
        <p:spPr bwMode="auto">
          <a:xfrm>
            <a:off x="5773925" y="3216275"/>
            <a:ext cx="2651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$0</a:t>
            </a:r>
            <a:endParaRPr lang="en-US" altLang="en-US">
              <a:solidFill>
                <a:prstClr val="black"/>
              </a:solidFill>
              <a:cs typeface="+mn-cs"/>
            </a:endParaRPr>
          </a:p>
        </p:txBody>
      </p:sp>
      <p:sp>
        <p:nvSpPr>
          <p:cNvPr id="443" name="Rectangle 114"/>
          <p:cNvSpPr>
            <a:spLocks noChangeArrowheads="1"/>
          </p:cNvSpPr>
          <p:nvPr/>
        </p:nvSpPr>
        <p:spPr bwMode="auto">
          <a:xfrm>
            <a:off x="2390963" y="3398837"/>
            <a:ext cx="12065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Rent and utilities</a:t>
            </a:r>
            <a:endParaRPr lang="en-US" altLang="en-US">
              <a:solidFill>
                <a:prstClr val="black"/>
              </a:solidFill>
              <a:cs typeface="+mn-cs"/>
            </a:endParaRPr>
          </a:p>
        </p:txBody>
      </p:sp>
      <p:sp>
        <p:nvSpPr>
          <p:cNvPr id="444" name="Rectangle 115"/>
          <p:cNvSpPr>
            <a:spLocks noChangeArrowheads="1"/>
          </p:cNvSpPr>
          <p:nvPr/>
        </p:nvSpPr>
        <p:spPr bwMode="auto">
          <a:xfrm>
            <a:off x="3881625" y="3398837"/>
            <a:ext cx="5492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21,000</a:t>
            </a:r>
            <a:endParaRPr lang="en-US" altLang="en-US">
              <a:solidFill>
                <a:prstClr val="black"/>
              </a:solidFill>
              <a:cs typeface="+mn-cs"/>
            </a:endParaRPr>
          </a:p>
        </p:txBody>
      </p:sp>
      <p:sp>
        <p:nvSpPr>
          <p:cNvPr id="445" name="Rectangle 116"/>
          <p:cNvSpPr>
            <a:spLocks noChangeArrowheads="1"/>
          </p:cNvSpPr>
          <p:nvPr/>
        </p:nvSpPr>
        <p:spPr bwMode="auto">
          <a:xfrm>
            <a:off x="4703950" y="3398837"/>
            <a:ext cx="5397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19,300</a:t>
            </a:r>
            <a:endParaRPr lang="en-US" altLang="en-US">
              <a:solidFill>
                <a:prstClr val="black"/>
              </a:solidFill>
              <a:cs typeface="+mn-cs"/>
            </a:endParaRPr>
          </a:p>
        </p:txBody>
      </p:sp>
      <p:sp>
        <p:nvSpPr>
          <p:cNvPr id="446" name="Rectangle 117"/>
          <p:cNvSpPr>
            <a:spLocks noChangeArrowheads="1"/>
          </p:cNvSpPr>
          <p:nvPr/>
        </p:nvSpPr>
        <p:spPr bwMode="auto">
          <a:xfrm>
            <a:off x="5572313" y="3398837"/>
            <a:ext cx="5207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(1,700)</a:t>
            </a:r>
            <a:endParaRPr lang="en-US" altLang="en-US">
              <a:solidFill>
                <a:prstClr val="black"/>
              </a:solidFill>
              <a:cs typeface="+mn-cs"/>
            </a:endParaRPr>
          </a:p>
        </p:txBody>
      </p:sp>
      <p:sp>
        <p:nvSpPr>
          <p:cNvPr id="447" name="Rectangle 118"/>
          <p:cNvSpPr>
            <a:spLocks noChangeArrowheads="1"/>
          </p:cNvSpPr>
          <p:nvPr/>
        </p:nvSpPr>
        <p:spPr bwMode="auto">
          <a:xfrm>
            <a:off x="2390963" y="3581400"/>
            <a:ext cx="11317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C00000"/>
                </a:solidFill>
                <a:latin typeface="Proxima Nova" panose="02000506030000020004" pitchFamily="50" charset="0"/>
                <a:cs typeface="+mn-cs"/>
              </a:rPr>
              <a:t>Motorcycle dept.</a:t>
            </a:r>
            <a:endParaRPr lang="en-US" altLang="en-US" dirty="0">
              <a:solidFill>
                <a:srgbClr val="C00000"/>
              </a:solidFill>
              <a:cs typeface="+mn-cs"/>
            </a:endParaRPr>
          </a:p>
        </p:txBody>
      </p:sp>
      <p:sp>
        <p:nvSpPr>
          <p:cNvPr id="480" name="Rectangle 119"/>
          <p:cNvSpPr>
            <a:spLocks noChangeArrowheads="1"/>
          </p:cNvSpPr>
          <p:nvPr/>
        </p:nvSpPr>
        <p:spPr bwMode="auto">
          <a:xfrm>
            <a:off x="3799075" y="3581400"/>
            <a:ext cx="5498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C00000"/>
                </a:solidFill>
                <a:latin typeface="Proxima Nova" panose="02000506030000020004" pitchFamily="50" charset="0"/>
                <a:cs typeface="+mn-cs"/>
              </a:rPr>
              <a:t>194,000</a:t>
            </a:r>
            <a:endParaRPr lang="en-US" altLang="en-US" dirty="0">
              <a:solidFill>
                <a:srgbClr val="C00000"/>
              </a:solidFill>
              <a:cs typeface="+mn-cs"/>
            </a:endParaRPr>
          </a:p>
        </p:txBody>
      </p:sp>
      <p:sp>
        <p:nvSpPr>
          <p:cNvPr id="481" name="Rectangle 120"/>
          <p:cNvSpPr>
            <a:spLocks noChangeArrowheads="1"/>
          </p:cNvSpPr>
          <p:nvPr/>
        </p:nvSpPr>
        <p:spPr bwMode="auto">
          <a:xfrm>
            <a:off x="4613463" y="3581400"/>
            <a:ext cx="5530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C00000"/>
                </a:solidFill>
                <a:latin typeface="Proxima Nova" panose="02000506030000020004" pitchFamily="50" charset="0"/>
                <a:cs typeface="+mn-cs"/>
              </a:rPr>
              <a:t>201,600</a:t>
            </a:r>
            <a:endParaRPr lang="en-US" altLang="en-US">
              <a:solidFill>
                <a:srgbClr val="C00000"/>
              </a:solidFill>
              <a:cs typeface="+mn-cs"/>
            </a:endParaRPr>
          </a:p>
        </p:txBody>
      </p:sp>
      <p:sp>
        <p:nvSpPr>
          <p:cNvPr id="482" name="Rectangle 121"/>
          <p:cNvSpPr>
            <a:spLocks noChangeArrowheads="1"/>
          </p:cNvSpPr>
          <p:nvPr/>
        </p:nvSpPr>
        <p:spPr bwMode="auto">
          <a:xfrm>
            <a:off x="5572313" y="3581400"/>
            <a:ext cx="3943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C00000"/>
                </a:solidFill>
                <a:latin typeface="Proxima Nova" panose="02000506030000020004" pitchFamily="50" charset="0"/>
                <a:cs typeface="+mn-cs"/>
              </a:rPr>
              <a:t>7,600</a:t>
            </a:r>
            <a:endParaRPr lang="en-US" altLang="en-US" dirty="0">
              <a:solidFill>
                <a:srgbClr val="C00000"/>
              </a:solidFill>
              <a:cs typeface="+mn-cs"/>
            </a:endParaRPr>
          </a:p>
        </p:txBody>
      </p:sp>
      <p:sp>
        <p:nvSpPr>
          <p:cNvPr id="483" name="Rectangle 122"/>
          <p:cNvSpPr>
            <a:spLocks noChangeArrowheads="1"/>
          </p:cNvSpPr>
          <p:nvPr/>
        </p:nvSpPr>
        <p:spPr bwMode="auto">
          <a:xfrm>
            <a:off x="2390963" y="3763962"/>
            <a:ext cx="6732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C00000"/>
                </a:solidFill>
                <a:latin typeface="Proxima Nova" panose="02000506030000020004" pitchFamily="50" charset="0"/>
                <a:cs typeface="+mn-cs"/>
              </a:rPr>
              <a:t>ATV dept.</a:t>
            </a:r>
            <a:endParaRPr lang="en-US" altLang="en-US" dirty="0">
              <a:solidFill>
                <a:srgbClr val="C00000"/>
              </a:solidFill>
              <a:cs typeface="+mn-cs"/>
            </a:endParaRPr>
          </a:p>
        </p:txBody>
      </p:sp>
      <p:sp>
        <p:nvSpPr>
          <p:cNvPr id="484" name="Rectangle 123"/>
          <p:cNvSpPr>
            <a:spLocks noChangeArrowheads="1"/>
          </p:cNvSpPr>
          <p:nvPr/>
        </p:nvSpPr>
        <p:spPr bwMode="auto">
          <a:xfrm>
            <a:off x="3762563" y="3763962"/>
            <a:ext cx="580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C00000"/>
                </a:solidFill>
                <a:latin typeface="Proxima Nova" panose="02000506030000020004" pitchFamily="50" charset="0"/>
                <a:cs typeface="+mn-cs"/>
              </a:rPr>
              <a:t>324,000</a:t>
            </a:r>
            <a:endParaRPr lang="en-US" altLang="en-US">
              <a:solidFill>
                <a:srgbClr val="C00000"/>
              </a:solidFill>
              <a:cs typeface="+mn-cs"/>
            </a:endParaRPr>
          </a:p>
        </p:txBody>
      </p:sp>
      <p:sp>
        <p:nvSpPr>
          <p:cNvPr id="485" name="Rectangle 124"/>
          <p:cNvSpPr>
            <a:spLocks noChangeArrowheads="1"/>
          </p:cNvSpPr>
          <p:nvPr/>
        </p:nvSpPr>
        <p:spPr bwMode="auto">
          <a:xfrm>
            <a:off x="4657913" y="3763962"/>
            <a:ext cx="500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C00000"/>
                </a:solidFill>
                <a:latin typeface="Proxima Nova" panose="02000506030000020004" pitchFamily="50" charset="0"/>
                <a:cs typeface="+mn-cs"/>
              </a:rPr>
              <a:t>313,100</a:t>
            </a:r>
            <a:endParaRPr lang="en-US" altLang="en-US">
              <a:solidFill>
                <a:srgbClr val="C00000"/>
              </a:solidFill>
              <a:cs typeface="+mn-cs"/>
            </a:endParaRPr>
          </a:p>
        </p:txBody>
      </p:sp>
      <p:sp>
        <p:nvSpPr>
          <p:cNvPr id="486" name="Rectangle 125"/>
          <p:cNvSpPr>
            <a:spLocks noChangeArrowheads="1"/>
          </p:cNvSpPr>
          <p:nvPr/>
        </p:nvSpPr>
        <p:spPr bwMode="auto">
          <a:xfrm>
            <a:off x="5472300" y="3763962"/>
            <a:ext cx="5402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C00000"/>
                </a:solidFill>
                <a:latin typeface="Proxima Nova" panose="02000506030000020004" pitchFamily="50" charset="0"/>
                <a:cs typeface="+mn-cs"/>
              </a:rPr>
              <a:t>(10,900)</a:t>
            </a:r>
            <a:endParaRPr lang="en-US" altLang="en-US">
              <a:solidFill>
                <a:srgbClr val="C00000"/>
              </a:solidFill>
              <a:cs typeface="+mn-cs"/>
            </a:endParaRPr>
          </a:p>
        </p:txBody>
      </p:sp>
      <p:sp>
        <p:nvSpPr>
          <p:cNvPr id="487" name="Rectangle 126"/>
          <p:cNvSpPr>
            <a:spLocks noChangeArrowheads="1"/>
          </p:cNvSpPr>
          <p:nvPr/>
        </p:nvSpPr>
        <p:spPr bwMode="auto">
          <a:xfrm>
            <a:off x="2390963" y="3946525"/>
            <a:ext cx="4937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Totals</a:t>
            </a:r>
            <a:endParaRPr lang="en-US" altLang="en-US">
              <a:solidFill>
                <a:prstClr val="black"/>
              </a:solidFill>
              <a:cs typeface="+mn-cs"/>
            </a:endParaRPr>
          </a:p>
        </p:txBody>
      </p:sp>
      <p:sp>
        <p:nvSpPr>
          <p:cNvPr id="488" name="Rectangle 127"/>
          <p:cNvSpPr>
            <a:spLocks noChangeArrowheads="1"/>
          </p:cNvSpPr>
          <p:nvPr/>
        </p:nvSpPr>
        <p:spPr bwMode="auto">
          <a:xfrm>
            <a:off x="3680013" y="3946525"/>
            <a:ext cx="7778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$655,000</a:t>
            </a:r>
            <a:endParaRPr lang="en-US" altLang="en-US" dirty="0">
              <a:solidFill>
                <a:prstClr val="black"/>
              </a:solidFill>
              <a:cs typeface="+mn-cs"/>
            </a:endParaRPr>
          </a:p>
        </p:txBody>
      </p:sp>
      <p:sp>
        <p:nvSpPr>
          <p:cNvPr id="489" name="Rectangle 128"/>
          <p:cNvSpPr>
            <a:spLocks noChangeArrowheads="1"/>
          </p:cNvSpPr>
          <p:nvPr/>
        </p:nvSpPr>
        <p:spPr bwMode="auto">
          <a:xfrm>
            <a:off x="4484875" y="3946525"/>
            <a:ext cx="7778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$650,000</a:t>
            </a:r>
            <a:endParaRPr lang="en-US" altLang="en-US">
              <a:solidFill>
                <a:prstClr val="black"/>
              </a:solidFill>
              <a:cs typeface="+mn-cs"/>
            </a:endParaRPr>
          </a:p>
        </p:txBody>
      </p:sp>
      <p:sp>
        <p:nvSpPr>
          <p:cNvPr id="490" name="Rectangle 129"/>
          <p:cNvSpPr>
            <a:spLocks noChangeArrowheads="1"/>
          </p:cNvSpPr>
          <p:nvPr/>
        </p:nvSpPr>
        <p:spPr bwMode="auto">
          <a:xfrm>
            <a:off x="5435788" y="3946525"/>
            <a:ext cx="6667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($5,000)</a:t>
            </a:r>
            <a:endParaRPr lang="en-US" altLang="en-US">
              <a:solidFill>
                <a:prstClr val="black"/>
              </a:solidFill>
              <a:cs typeface="+mn-cs"/>
            </a:endParaRPr>
          </a:p>
        </p:txBody>
      </p:sp>
      <p:sp>
        <p:nvSpPr>
          <p:cNvPr id="491" name="Rectangle 130"/>
          <p:cNvSpPr>
            <a:spLocks noChangeArrowheads="1"/>
          </p:cNvSpPr>
          <p:nvPr/>
        </p:nvSpPr>
        <p:spPr bwMode="auto">
          <a:xfrm>
            <a:off x="1574987" y="4802187"/>
            <a:ext cx="7778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Budgeted</a:t>
            </a:r>
            <a:endParaRPr lang="en-US" altLang="en-US">
              <a:solidFill>
                <a:prstClr val="black"/>
              </a:solidFill>
              <a:cs typeface="+mn-cs"/>
            </a:endParaRPr>
          </a:p>
        </p:txBody>
      </p:sp>
      <p:sp>
        <p:nvSpPr>
          <p:cNvPr id="492" name="Rectangle 131"/>
          <p:cNvSpPr>
            <a:spLocks noChangeArrowheads="1"/>
          </p:cNvSpPr>
          <p:nvPr/>
        </p:nvSpPr>
        <p:spPr bwMode="auto">
          <a:xfrm>
            <a:off x="2497325" y="4802187"/>
            <a:ext cx="5397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Actual</a:t>
            </a:r>
            <a:endParaRPr lang="en-US" altLang="en-US">
              <a:solidFill>
                <a:prstClr val="black"/>
              </a:solidFill>
              <a:cs typeface="+mn-cs"/>
            </a:endParaRPr>
          </a:p>
        </p:txBody>
      </p:sp>
      <p:sp>
        <p:nvSpPr>
          <p:cNvPr id="493" name="Rectangle 132"/>
          <p:cNvSpPr>
            <a:spLocks noChangeArrowheads="1"/>
          </p:cNvSpPr>
          <p:nvPr/>
        </p:nvSpPr>
        <p:spPr bwMode="auto">
          <a:xfrm>
            <a:off x="3146612" y="4802187"/>
            <a:ext cx="15541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000000"/>
                </a:solidFill>
                <a:latin typeface="Proxima Nova" panose="02000506030000020004" pitchFamily="50" charset="0"/>
                <a:cs typeface="+mn-cs"/>
              </a:rPr>
              <a:t>Over (Under) Budget</a:t>
            </a:r>
            <a:endParaRPr lang="en-US" altLang="en-US" dirty="0">
              <a:solidFill>
                <a:prstClr val="black"/>
              </a:solidFill>
              <a:cs typeface="+mn-cs"/>
            </a:endParaRPr>
          </a:p>
        </p:txBody>
      </p:sp>
      <p:sp>
        <p:nvSpPr>
          <p:cNvPr id="494" name="Rectangle 133"/>
          <p:cNvSpPr>
            <a:spLocks noChangeArrowheads="1"/>
          </p:cNvSpPr>
          <p:nvPr/>
        </p:nvSpPr>
        <p:spPr bwMode="auto">
          <a:xfrm>
            <a:off x="303400" y="4984749"/>
            <a:ext cx="11430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Direct materials</a:t>
            </a:r>
            <a:endParaRPr lang="en-US" altLang="en-US" dirty="0">
              <a:solidFill>
                <a:prstClr val="black"/>
              </a:solidFill>
              <a:cs typeface="+mn-cs"/>
            </a:endParaRPr>
          </a:p>
        </p:txBody>
      </p:sp>
      <p:sp>
        <p:nvSpPr>
          <p:cNvPr id="495" name="Rectangle 134"/>
          <p:cNvSpPr>
            <a:spLocks noChangeArrowheads="1"/>
          </p:cNvSpPr>
          <p:nvPr/>
        </p:nvSpPr>
        <p:spPr bwMode="auto">
          <a:xfrm>
            <a:off x="1684525" y="4984749"/>
            <a:ext cx="6667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$97,000</a:t>
            </a:r>
            <a:endParaRPr lang="en-US" altLang="en-US">
              <a:solidFill>
                <a:prstClr val="black"/>
              </a:solidFill>
              <a:cs typeface="+mn-cs"/>
            </a:endParaRPr>
          </a:p>
        </p:txBody>
      </p:sp>
      <p:sp>
        <p:nvSpPr>
          <p:cNvPr id="496" name="Rectangle 135"/>
          <p:cNvSpPr>
            <a:spLocks noChangeArrowheads="1"/>
          </p:cNvSpPr>
          <p:nvPr/>
        </p:nvSpPr>
        <p:spPr bwMode="auto">
          <a:xfrm>
            <a:off x="2497325" y="4984749"/>
            <a:ext cx="6762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$98,500</a:t>
            </a:r>
            <a:endParaRPr lang="en-US" altLang="en-US">
              <a:solidFill>
                <a:prstClr val="black"/>
              </a:solidFill>
              <a:cs typeface="+mn-cs"/>
            </a:endParaRPr>
          </a:p>
        </p:txBody>
      </p:sp>
      <p:sp>
        <p:nvSpPr>
          <p:cNvPr id="497" name="Rectangle 136"/>
          <p:cNvSpPr>
            <a:spLocks noChangeArrowheads="1"/>
          </p:cNvSpPr>
          <p:nvPr/>
        </p:nvSpPr>
        <p:spPr bwMode="auto">
          <a:xfrm>
            <a:off x="3430775" y="4984749"/>
            <a:ext cx="5492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$1,500</a:t>
            </a:r>
            <a:endParaRPr lang="en-US" altLang="en-US">
              <a:solidFill>
                <a:prstClr val="black"/>
              </a:solidFill>
              <a:cs typeface="+mn-cs"/>
            </a:endParaRPr>
          </a:p>
        </p:txBody>
      </p:sp>
      <p:sp>
        <p:nvSpPr>
          <p:cNvPr id="498" name="Rectangle 137"/>
          <p:cNvSpPr>
            <a:spLocks noChangeArrowheads="1"/>
          </p:cNvSpPr>
          <p:nvPr/>
        </p:nvSpPr>
        <p:spPr bwMode="auto">
          <a:xfrm>
            <a:off x="303400" y="5167312"/>
            <a:ext cx="8778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latin typeface="Proxima Nova" panose="02000506030000020004" pitchFamily="50" charset="0"/>
                <a:cs typeface="+mn-cs"/>
              </a:rPr>
              <a:t>Direct labor</a:t>
            </a:r>
            <a:endParaRPr lang="en-US" altLang="en-US" dirty="0">
              <a:solidFill>
                <a:prstClr val="black"/>
              </a:solidFill>
              <a:cs typeface="+mn-cs"/>
            </a:endParaRPr>
          </a:p>
        </p:txBody>
      </p:sp>
      <p:sp>
        <p:nvSpPr>
          <p:cNvPr id="499" name="Rectangle 138"/>
          <p:cNvSpPr>
            <a:spLocks noChangeArrowheads="1"/>
          </p:cNvSpPr>
          <p:nvPr/>
        </p:nvSpPr>
        <p:spPr bwMode="auto">
          <a:xfrm>
            <a:off x="1757550" y="5167312"/>
            <a:ext cx="5857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52,000</a:t>
            </a:r>
            <a:endParaRPr lang="en-US" altLang="en-US">
              <a:solidFill>
                <a:prstClr val="black"/>
              </a:solidFill>
              <a:cs typeface="+mn-cs"/>
            </a:endParaRPr>
          </a:p>
        </p:txBody>
      </p:sp>
      <p:sp>
        <p:nvSpPr>
          <p:cNvPr id="500" name="Rectangle 139"/>
          <p:cNvSpPr>
            <a:spLocks noChangeArrowheads="1"/>
          </p:cNvSpPr>
          <p:nvPr/>
        </p:nvSpPr>
        <p:spPr bwMode="auto">
          <a:xfrm>
            <a:off x="2616387" y="5167312"/>
            <a:ext cx="5492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56,100</a:t>
            </a:r>
            <a:endParaRPr lang="en-US" altLang="en-US">
              <a:solidFill>
                <a:prstClr val="black"/>
              </a:solidFill>
              <a:cs typeface="+mn-cs"/>
            </a:endParaRPr>
          </a:p>
        </p:txBody>
      </p:sp>
      <p:sp>
        <p:nvSpPr>
          <p:cNvPr id="501" name="Rectangle 140"/>
          <p:cNvSpPr>
            <a:spLocks noChangeArrowheads="1"/>
          </p:cNvSpPr>
          <p:nvPr/>
        </p:nvSpPr>
        <p:spPr bwMode="auto">
          <a:xfrm>
            <a:off x="3513325" y="5167312"/>
            <a:ext cx="4476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4,100</a:t>
            </a:r>
            <a:endParaRPr lang="en-US" altLang="en-US">
              <a:solidFill>
                <a:prstClr val="black"/>
              </a:solidFill>
              <a:cs typeface="+mn-cs"/>
            </a:endParaRPr>
          </a:p>
        </p:txBody>
      </p:sp>
      <p:sp>
        <p:nvSpPr>
          <p:cNvPr id="502" name="Rectangle 141"/>
          <p:cNvSpPr>
            <a:spLocks noChangeArrowheads="1"/>
          </p:cNvSpPr>
          <p:nvPr/>
        </p:nvSpPr>
        <p:spPr bwMode="auto">
          <a:xfrm>
            <a:off x="303400" y="5349874"/>
            <a:ext cx="7588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Overhead</a:t>
            </a:r>
            <a:endParaRPr lang="en-US" altLang="en-US">
              <a:solidFill>
                <a:prstClr val="black"/>
              </a:solidFill>
              <a:cs typeface="+mn-cs"/>
            </a:endParaRPr>
          </a:p>
        </p:txBody>
      </p:sp>
      <p:sp>
        <p:nvSpPr>
          <p:cNvPr id="503" name="Rectangle 142"/>
          <p:cNvSpPr>
            <a:spLocks noChangeArrowheads="1"/>
          </p:cNvSpPr>
          <p:nvPr/>
        </p:nvSpPr>
        <p:spPr bwMode="auto">
          <a:xfrm>
            <a:off x="1757550" y="5349874"/>
            <a:ext cx="5857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45,000</a:t>
            </a:r>
            <a:endParaRPr lang="en-US" altLang="en-US">
              <a:solidFill>
                <a:prstClr val="black"/>
              </a:solidFill>
              <a:cs typeface="+mn-cs"/>
            </a:endParaRPr>
          </a:p>
        </p:txBody>
      </p:sp>
      <p:sp>
        <p:nvSpPr>
          <p:cNvPr id="504" name="Rectangle 143"/>
          <p:cNvSpPr>
            <a:spLocks noChangeArrowheads="1"/>
          </p:cNvSpPr>
          <p:nvPr/>
        </p:nvSpPr>
        <p:spPr bwMode="auto">
          <a:xfrm>
            <a:off x="2579875" y="5349874"/>
            <a:ext cx="5667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47,000</a:t>
            </a:r>
            <a:endParaRPr lang="en-US" altLang="en-US">
              <a:solidFill>
                <a:prstClr val="black"/>
              </a:solidFill>
              <a:cs typeface="+mn-cs"/>
            </a:endParaRPr>
          </a:p>
        </p:txBody>
      </p:sp>
      <p:sp>
        <p:nvSpPr>
          <p:cNvPr id="505" name="Rectangle 144"/>
          <p:cNvSpPr>
            <a:spLocks noChangeArrowheads="1"/>
          </p:cNvSpPr>
          <p:nvPr/>
        </p:nvSpPr>
        <p:spPr bwMode="auto">
          <a:xfrm>
            <a:off x="3467287" y="5349874"/>
            <a:ext cx="4937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2,000</a:t>
            </a:r>
            <a:endParaRPr lang="en-US" altLang="en-US">
              <a:solidFill>
                <a:prstClr val="black"/>
              </a:solidFill>
              <a:cs typeface="+mn-cs"/>
            </a:endParaRPr>
          </a:p>
        </p:txBody>
      </p:sp>
      <p:sp>
        <p:nvSpPr>
          <p:cNvPr id="506" name="Rectangle 145"/>
          <p:cNvSpPr>
            <a:spLocks noChangeArrowheads="1"/>
          </p:cNvSpPr>
          <p:nvPr/>
        </p:nvSpPr>
        <p:spPr bwMode="auto">
          <a:xfrm>
            <a:off x="303400" y="5532437"/>
            <a:ext cx="4103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C00000"/>
                </a:solidFill>
                <a:latin typeface="Proxima Nova" panose="02000506030000020004" pitchFamily="50" charset="0"/>
                <a:cs typeface="+mn-cs"/>
              </a:rPr>
              <a:t>Totals</a:t>
            </a:r>
            <a:endParaRPr lang="en-US" altLang="en-US" dirty="0">
              <a:solidFill>
                <a:srgbClr val="C00000"/>
              </a:solidFill>
              <a:cs typeface="+mn-cs"/>
            </a:endParaRPr>
          </a:p>
        </p:txBody>
      </p:sp>
      <p:sp>
        <p:nvSpPr>
          <p:cNvPr id="507" name="Rectangle 146"/>
          <p:cNvSpPr>
            <a:spLocks noChangeArrowheads="1"/>
          </p:cNvSpPr>
          <p:nvPr/>
        </p:nvSpPr>
        <p:spPr bwMode="auto">
          <a:xfrm>
            <a:off x="1628962" y="5532437"/>
            <a:ext cx="6412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C00000"/>
                </a:solidFill>
                <a:latin typeface="Proxima Nova" panose="02000506030000020004" pitchFamily="50" charset="0"/>
                <a:cs typeface="+mn-cs"/>
              </a:rPr>
              <a:t>$194,000</a:t>
            </a:r>
            <a:endParaRPr lang="en-US" altLang="en-US" dirty="0">
              <a:solidFill>
                <a:srgbClr val="C00000"/>
              </a:solidFill>
              <a:cs typeface="+mn-cs"/>
            </a:endParaRPr>
          </a:p>
        </p:txBody>
      </p:sp>
      <p:sp>
        <p:nvSpPr>
          <p:cNvPr id="508" name="Rectangle 147"/>
          <p:cNvSpPr>
            <a:spLocks noChangeArrowheads="1"/>
          </p:cNvSpPr>
          <p:nvPr/>
        </p:nvSpPr>
        <p:spPr bwMode="auto">
          <a:xfrm>
            <a:off x="2443350" y="5532437"/>
            <a:ext cx="6444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C00000"/>
                </a:solidFill>
                <a:latin typeface="Proxima Nova" panose="02000506030000020004" pitchFamily="50" charset="0"/>
                <a:cs typeface="+mn-cs"/>
              </a:rPr>
              <a:t>$201,600</a:t>
            </a:r>
            <a:endParaRPr lang="en-US" altLang="en-US">
              <a:solidFill>
                <a:srgbClr val="C00000"/>
              </a:solidFill>
              <a:cs typeface="+mn-cs"/>
            </a:endParaRPr>
          </a:p>
        </p:txBody>
      </p:sp>
      <p:sp>
        <p:nvSpPr>
          <p:cNvPr id="509" name="Rectangle 148"/>
          <p:cNvSpPr>
            <a:spLocks noChangeArrowheads="1"/>
          </p:cNvSpPr>
          <p:nvPr/>
        </p:nvSpPr>
        <p:spPr bwMode="auto">
          <a:xfrm>
            <a:off x="3402200" y="5532437"/>
            <a:ext cx="4857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C00000"/>
                </a:solidFill>
                <a:latin typeface="Proxima Nova" panose="02000506030000020004" pitchFamily="50" charset="0"/>
                <a:cs typeface="+mn-cs"/>
              </a:rPr>
              <a:t>$7,600</a:t>
            </a:r>
            <a:endParaRPr lang="en-US" altLang="en-US">
              <a:solidFill>
                <a:srgbClr val="C00000"/>
              </a:solidFill>
              <a:cs typeface="+mn-cs"/>
            </a:endParaRPr>
          </a:p>
        </p:txBody>
      </p:sp>
      <p:sp>
        <p:nvSpPr>
          <p:cNvPr id="510" name="Rectangle 149"/>
          <p:cNvSpPr>
            <a:spLocks noChangeArrowheads="1"/>
          </p:cNvSpPr>
          <p:nvPr/>
        </p:nvSpPr>
        <p:spPr bwMode="auto">
          <a:xfrm>
            <a:off x="5918387" y="4802187"/>
            <a:ext cx="7778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000000"/>
                </a:solidFill>
                <a:latin typeface="Proxima Nova" panose="02000506030000020004" pitchFamily="50" charset="0"/>
                <a:cs typeface="+mn-cs"/>
              </a:rPr>
              <a:t>Budgeted</a:t>
            </a:r>
            <a:endParaRPr lang="en-US" altLang="en-US" dirty="0">
              <a:solidFill>
                <a:prstClr val="black"/>
              </a:solidFill>
              <a:cs typeface="+mn-cs"/>
            </a:endParaRPr>
          </a:p>
        </p:txBody>
      </p:sp>
      <p:sp>
        <p:nvSpPr>
          <p:cNvPr id="511" name="Rectangle 150"/>
          <p:cNvSpPr>
            <a:spLocks noChangeArrowheads="1"/>
          </p:cNvSpPr>
          <p:nvPr/>
        </p:nvSpPr>
        <p:spPr bwMode="auto">
          <a:xfrm>
            <a:off x="6840725" y="4802187"/>
            <a:ext cx="5397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Actual</a:t>
            </a:r>
            <a:endParaRPr lang="en-US" altLang="en-US">
              <a:solidFill>
                <a:prstClr val="black"/>
              </a:solidFill>
              <a:cs typeface="+mn-cs"/>
            </a:endParaRPr>
          </a:p>
        </p:txBody>
      </p:sp>
      <p:sp>
        <p:nvSpPr>
          <p:cNvPr id="512" name="Rectangle 151"/>
          <p:cNvSpPr>
            <a:spLocks noChangeArrowheads="1"/>
          </p:cNvSpPr>
          <p:nvPr/>
        </p:nvSpPr>
        <p:spPr bwMode="auto">
          <a:xfrm>
            <a:off x="7490012" y="4802187"/>
            <a:ext cx="15541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000000"/>
                </a:solidFill>
                <a:latin typeface="Proxima Nova" panose="02000506030000020004" pitchFamily="50" charset="0"/>
                <a:cs typeface="+mn-cs"/>
              </a:rPr>
              <a:t>Over (Under) Budget</a:t>
            </a:r>
            <a:endParaRPr lang="en-US" altLang="en-US" dirty="0">
              <a:solidFill>
                <a:prstClr val="black"/>
              </a:solidFill>
              <a:cs typeface="+mn-cs"/>
            </a:endParaRPr>
          </a:p>
        </p:txBody>
      </p:sp>
      <p:sp>
        <p:nvSpPr>
          <p:cNvPr id="513" name="Rectangle 152"/>
          <p:cNvSpPr>
            <a:spLocks noChangeArrowheads="1"/>
          </p:cNvSpPr>
          <p:nvPr/>
        </p:nvSpPr>
        <p:spPr bwMode="auto">
          <a:xfrm>
            <a:off x="4746812" y="4984750"/>
            <a:ext cx="11430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Direct materials</a:t>
            </a:r>
            <a:endParaRPr lang="en-US" altLang="en-US">
              <a:solidFill>
                <a:prstClr val="black"/>
              </a:solidFill>
              <a:cs typeface="+mn-cs"/>
            </a:endParaRPr>
          </a:p>
        </p:txBody>
      </p:sp>
      <p:sp>
        <p:nvSpPr>
          <p:cNvPr id="514" name="Rectangle 153"/>
          <p:cNvSpPr>
            <a:spLocks noChangeArrowheads="1"/>
          </p:cNvSpPr>
          <p:nvPr/>
        </p:nvSpPr>
        <p:spPr bwMode="auto">
          <a:xfrm>
            <a:off x="5972362" y="4984750"/>
            <a:ext cx="7223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$138,000</a:t>
            </a:r>
            <a:endParaRPr lang="en-US" altLang="en-US">
              <a:solidFill>
                <a:prstClr val="black"/>
              </a:solidFill>
              <a:cs typeface="+mn-cs"/>
            </a:endParaRPr>
          </a:p>
        </p:txBody>
      </p:sp>
      <p:sp>
        <p:nvSpPr>
          <p:cNvPr id="515" name="Rectangle 154"/>
          <p:cNvSpPr>
            <a:spLocks noChangeArrowheads="1"/>
          </p:cNvSpPr>
          <p:nvPr/>
        </p:nvSpPr>
        <p:spPr bwMode="auto">
          <a:xfrm>
            <a:off x="6794687" y="4984750"/>
            <a:ext cx="7223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$133,800</a:t>
            </a:r>
            <a:endParaRPr lang="en-US" altLang="en-US">
              <a:solidFill>
                <a:prstClr val="black"/>
              </a:solidFill>
              <a:cs typeface="+mn-cs"/>
            </a:endParaRPr>
          </a:p>
        </p:txBody>
      </p:sp>
      <p:sp>
        <p:nvSpPr>
          <p:cNvPr id="516" name="Rectangle 155"/>
          <p:cNvSpPr>
            <a:spLocks noChangeArrowheads="1"/>
          </p:cNvSpPr>
          <p:nvPr/>
        </p:nvSpPr>
        <p:spPr bwMode="auto">
          <a:xfrm>
            <a:off x="7701150" y="4984750"/>
            <a:ext cx="6588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($4,200)</a:t>
            </a:r>
            <a:endParaRPr lang="en-US" altLang="en-US">
              <a:solidFill>
                <a:prstClr val="black"/>
              </a:solidFill>
              <a:cs typeface="+mn-cs"/>
            </a:endParaRPr>
          </a:p>
        </p:txBody>
      </p:sp>
      <p:sp>
        <p:nvSpPr>
          <p:cNvPr id="517" name="Rectangle 156"/>
          <p:cNvSpPr>
            <a:spLocks noChangeArrowheads="1"/>
          </p:cNvSpPr>
          <p:nvPr/>
        </p:nvSpPr>
        <p:spPr bwMode="auto">
          <a:xfrm>
            <a:off x="4746812" y="5167312"/>
            <a:ext cx="8778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Direct labor</a:t>
            </a:r>
            <a:endParaRPr lang="en-US" altLang="en-US">
              <a:solidFill>
                <a:prstClr val="black"/>
              </a:solidFill>
              <a:cs typeface="+mn-cs"/>
            </a:endParaRPr>
          </a:p>
        </p:txBody>
      </p:sp>
      <p:sp>
        <p:nvSpPr>
          <p:cNvPr id="518" name="Rectangle 157"/>
          <p:cNvSpPr>
            <a:spLocks noChangeArrowheads="1"/>
          </p:cNvSpPr>
          <p:nvPr/>
        </p:nvSpPr>
        <p:spPr bwMode="auto">
          <a:xfrm>
            <a:off x="6045387" y="5167312"/>
            <a:ext cx="6397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105,000</a:t>
            </a:r>
            <a:endParaRPr lang="en-US" altLang="en-US">
              <a:solidFill>
                <a:prstClr val="black"/>
              </a:solidFill>
              <a:cs typeface="+mn-cs"/>
            </a:endParaRPr>
          </a:p>
        </p:txBody>
      </p:sp>
      <p:sp>
        <p:nvSpPr>
          <p:cNvPr id="519" name="Rectangle 158"/>
          <p:cNvSpPr>
            <a:spLocks noChangeArrowheads="1"/>
          </p:cNvSpPr>
          <p:nvPr/>
        </p:nvSpPr>
        <p:spPr bwMode="auto">
          <a:xfrm>
            <a:off x="6905812" y="5167312"/>
            <a:ext cx="5937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101,300</a:t>
            </a:r>
            <a:endParaRPr lang="en-US" altLang="en-US">
              <a:solidFill>
                <a:prstClr val="black"/>
              </a:solidFill>
              <a:cs typeface="+mn-cs"/>
            </a:endParaRPr>
          </a:p>
        </p:txBody>
      </p:sp>
      <p:sp>
        <p:nvSpPr>
          <p:cNvPr id="520" name="Rectangle 159"/>
          <p:cNvSpPr>
            <a:spLocks noChangeArrowheads="1"/>
          </p:cNvSpPr>
          <p:nvPr/>
        </p:nvSpPr>
        <p:spPr bwMode="auto">
          <a:xfrm>
            <a:off x="7791637" y="5167312"/>
            <a:ext cx="5492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(3,700)</a:t>
            </a:r>
            <a:endParaRPr lang="en-US" altLang="en-US">
              <a:solidFill>
                <a:prstClr val="black"/>
              </a:solidFill>
              <a:cs typeface="+mn-cs"/>
            </a:endParaRPr>
          </a:p>
        </p:txBody>
      </p:sp>
      <p:sp>
        <p:nvSpPr>
          <p:cNvPr id="521" name="Rectangle 160"/>
          <p:cNvSpPr>
            <a:spLocks noChangeArrowheads="1"/>
          </p:cNvSpPr>
          <p:nvPr/>
        </p:nvSpPr>
        <p:spPr bwMode="auto">
          <a:xfrm>
            <a:off x="4746812" y="5349875"/>
            <a:ext cx="7588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Overhead</a:t>
            </a:r>
            <a:endParaRPr lang="en-US" altLang="en-US">
              <a:solidFill>
                <a:prstClr val="black"/>
              </a:solidFill>
              <a:cs typeface="+mn-cs"/>
            </a:endParaRPr>
          </a:p>
        </p:txBody>
      </p:sp>
      <p:sp>
        <p:nvSpPr>
          <p:cNvPr id="522" name="Rectangle 161"/>
          <p:cNvSpPr>
            <a:spLocks noChangeArrowheads="1"/>
          </p:cNvSpPr>
          <p:nvPr/>
        </p:nvSpPr>
        <p:spPr bwMode="auto">
          <a:xfrm>
            <a:off x="6137462" y="5349875"/>
            <a:ext cx="5492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81,000</a:t>
            </a:r>
            <a:endParaRPr lang="en-US" altLang="en-US">
              <a:solidFill>
                <a:prstClr val="black"/>
              </a:solidFill>
              <a:cs typeface="+mn-cs"/>
            </a:endParaRPr>
          </a:p>
        </p:txBody>
      </p:sp>
      <p:sp>
        <p:nvSpPr>
          <p:cNvPr id="523" name="Rectangle 162"/>
          <p:cNvSpPr>
            <a:spLocks noChangeArrowheads="1"/>
          </p:cNvSpPr>
          <p:nvPr/>
        </p:nvSpPr>
        <p:spPr bwMode="auto">
          <a:xfrm>
            <a:off x="6923275" y="5349875"/>
            <a:ext cx="5762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78,000</a:t>
            </a:r>
            <a:endParaRPr lang="en-US" altLang="en-US">
              <a:solidFill>
                <a:prstClr val="black"/>
              </a:solidFill>
              <a:cs typeface="+mn-cs"/>
            </a:endParaRPr>
          </a:p>
        </p:txBody>
      </p:sp>
      <p:sp>
        <p:nvSpPr>
          <p:cNvPr id="524" name="Rectangle 163"/>
          <p:cNvSpPr>
            <a:spLocks noChangeArrowheads="1"/>
          </p:cNvSpPr>
          <p:nvPr/>
        </p:nvSpPr>
        <p:spPr bwMode="auto">
          <a:xfrm>
            <a:off x="7774175" y="5349875"/>
            <a:ext cx="5667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latin typeface="Proxima Nova" panose="02000506030000020004" pitchFamily="50" charset="0"/>
                <a:cs typeface="+mn-cs"/>
              </a:rPr>
              <a:t>(3,000)</a:t>
            </a:r>
            <a:endParaRPr lang="en-US" altLang="en-US">
              <a:solidFill>
                <a:prstClr val="black"/>
              </a:solidFill>
              <a:cs typeface="+mn-cs"/>
            </a:endParaRPr>
          </a:p>
        </p:txBody>
      </p:sp>
      <p:sp>
        <p:nvSpPr>
          <p:cNvPr id="525" name="Rectangle 164"/>
          <p:cNvSpPr>
            <a:spLocks noChangeArrowheads="1"/>
          </p:cNvSpPr>
          <p:nvPr/>
        </p:nvSpPr>
        <p:spPr bwMode="auto">
          <a:xfrm>
            <a:off x="4746812" y="5532437"/>
            <a:ext cx="4103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C00000"/>
                </a:solidFill>
                <a:latin typeface="Proxima Nova" panose="02000506030000020004" pitchFamily="50" charset="0"/>
                <a:cs typeface="+mn-cs"/>
              </a:rPr>
              <a:t>Totals</a:t>
            </a:r>
            <a:endParaRPr lang="en-US" altLang="en-US">
              <a:solidFill>
                <a:srgbClr val="C00000"/>
              </a:solidFill>
              <a:cs typeface="+mn-cs"/>
            </a:endParaRPr>
          </a:p>
        </p:txBody>
      </p:sp>
      <p:sp>
        <p:nvSpPr>
          <p:cNvPr id="526" name="Rectangle 165"/>
          <p:cNvSpPr>
            <a:spLocks noChangeArrowheads="1"/>
          </p:cNvSpPr>
          <p:nvPr/>
        </p:nvSpPr>
        <p:spPr bwMode="auto">
          <a:xfrm>
            <a:off x="5935850" y="5532437"/>
            <a:ext cx="6716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C00000"/>
                </a:solidFill>
                <a:latin typeface="Proxima Nova" panose="02000506030000020004" pitchFamily="50" charset="0"/>
                <a:cs typeface="+mn-cs"/>
              </a:rPr>
              <a:t>$324,000</a:t>
            </a:r>
            <a:endParaRPr lang="en-US" altLang="en-US" dirty="0">
              <a:solidFill>
                <a:srgbClr val="C00000"/>
              </a:solidFill>
              <a:cs typeface="+mn-cs"/>
            </a:endParaRPr>
          </a:p>
        </p:txBody>
      </p:sp>
      <p:sp>
        <p:nvSpPr>
          <p:cNvPr id="527" name="Rectangle 166"/>
          <p:cNvSpPr>
            <a:spLocks noChangeArrowheads="1"/>
          </p:cNvSpPr>
          <p:nvPr/>
        </p:nvSpPr>
        <p:spPr bwMode="auto">
          <a:xfrm>
            <a:off x="6832787" y="5532437"/>
            <a:ext cx="5915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C00000"/>
                </a:solidFill>
                <a:latin typeface="Proxima Nova" panose="02000506030000020004" pitchFamily="50" charset="0"/>
                <a:cs typeface="+mn-cs"/>
              </a:rPr>
              <a:t>$313,100</a:t>
            </a:r>
            <a:endParaRPr lang="en-US" altLang="en-US" dirty="0">
              <a:solidFill>
                <a:srgbClr val="C00000"/>
              </a:solidFill>
              <a:cs typeface="+mn-cs"/>
            </a:endParaRPr>
          </a:p>
        </p:txBody>
      </p:sp>
      <p:sp>
        <p:nvSpPr>
          <p:cNvPr id="528" name="Rectangle 167"/>
          <p:cNvSpPr>
            <a:spLocks noChangeArrowheads="1"/>
          </p:cNvSpPr>
          <p:nvPr/>
        </p:nvSpPr>
        <p:spPr bwMode="auto">
          <a:xfrm>
            <a:off x="7645587" y="5532437"/>
            <a:ext cx="6315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C00000"/>
                </a:solidFill>
                <a:latin typeface="Proxima Nova" panose="02000506030000020004" pitchFamily="50" charset="0"/>
                <a:cs typeface="+mn-cs"/>
              </a:rPr>
              <a:t>($10,900)</a:t>
            </a:r>
            <a:endParaRPr lang="en-US" altLang="en-US">
              <a:solidFill>
                <a:srgbClr val="C00000"/>
              </a:solidFill>
              <a:cs typeface="+mn-cs"/>
            </a:endParaRPr>
          </a:p>
        </p:txBody>
      </p:sp>
      <p:sp>
        <p:nvSpPr>
          <p:cNvPr id="529" name="Rectangle 168"/>
          <p:cNvSpPr>
            <a:spLocks noChangeArrowheads="1"/>
          </p:cNvSpPr>
          <p:nvPr/>
        </p:nvSpPr>
        <p:spPr bwMode="auto">
          <a:xfrm>
            <a:off x="3789550" y="1028700"/>
            <a:ext cx="13811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Budgeted Amount</a:t>
            </a:r>
            <a:endParaRPr lang="en-US" altLang="en-US">
              <a:solidFill>
                <a:prstClr val="black"/>
              </a:solidFill>
              <a:cs typeface="+mn-cs"/>
            </a:endParaRPr>
          </a:p>
        </p:txBody>
      </p:sp>
      <p:sp>
        <p:nvSpPr>
          <p:cNvPr id="530" name="Rectangle 169"/>
          <p:cNvSpPr>
            <a:spLocks noChangeArrowheads="1"/>
          </p:cNvSpPr>
          <p:nvPr/>
        </p:nvSpPr>
        <p:spPr bwMode="auto">
          <a:xfrm>
            <a:off x="5526275" y="1028700"/>
            <a:ext cx="11430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Actual Amount</a:t>
            </a:r>
            <a:endParaRPr lang="en-US" altLang="en-US">
              <a:solidFill>
                <a:prstClr val="black"/>
              </a:solidFill>
              <a:cs typeface="+mn-cs"/>
            </a:endParaRPr>
          </a:p>
        </p:txBody>
      </p:sp>
      <p:sp>
        <p:nvSpPr>
          <p:cNvPr id="531" name="Rectangle 170"/>
          <p:cNvSpPr>
            <a:spLocks noChangeArrowheads="1"/>
          </p:cNvSpPr>
          <p:nvPr/>
        </p:nvSpPr>
        <p:spPr bwMode="auto">
          <a:xfrm>
            <a:off x="5323075" y="4437062"/>
            <a:ext cx="33734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Responsibility Accounting Performance Report</a:t>
            </a:r>
            <a:endParaRPr lang="en-US" altLang="en-US">
              <a:solidFill>
                <a:prstClr val="black"/>
              </a:solidFill>
              <a:cs typeface="+mn-cs"/>
            </a:endParaRPr>
          </a:p>
        </p:txBody>
      </p:sp>
      <p:sp>
        <p:nvSpPr>
          <p:cNvPr id="532" name="Rectangle 171"/>
          <p:cNvSpPr>
            <a:spLocks noChangeArrowheads="1"/>
          </p:cNvSpPr>
          <p:nvPr/>
        </p:nvSpPr>
        <p:spPr bwMode="auto">
          <a:xfrm>
            <a:off x="5551675" y="4619625"/>
            <a:ext cx="28527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Department Manager, ATV Department</a:t>
            </a:r>
            <a:endParaRPr lang="en-US" altLang="en-US">
              <a:solidFill>
                <a:prstClr val="black"/>
              </a:solidFill>
              <a:cs typeface="+mn-cs"/>
            </a:endParaRPr>
          </a:p>
        </p:txBody>
      </p:sp>
      <p:sp>
        <p:nvSpPr>
          <p:cNvPr id="533" name="Rectangle 172"/>
          <p:cNvSpPr>
            <a:spLocks noChangeArrowheads="1"/>
          </p:cNvSpPr>
          <p:nvPr/>
        </p:nvSpPr>
        <p:spPr bwMode="auto">
          <a:xfrm>
            <a:off x="979675" y="4437062"/>
            <a:ext cx="33734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Responsibility Accounting Performance Report</a:t>
            </a:r>
            <a:endParaRPr lang="en-US" altLang="en-US">
              <a:solidFill>
                <a:prstClr val="black"/>
              </a:solidFill>
              <a:cs typeface="+mn-cs"/>
            </a:endParaRPr>
          </a:p>
        </p:txBody>
      </p:sp>
      <p:sp>
        <p:nvSpPr>
          <p:cNvPr id="534" name="Rectangle 173"/>
          <p:cNvSpPr>
            <a:spLocks noChangeArrowheads="1"/>
          </p:cNvSpPr>
          <p:nvPr/>
        </p:nvSpPr>
        <p:spPr bwMode="auto">
          <a:xfrm>
            <a:off x="989200" y="4619624"/>
            <a:ext cx="33369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Department Manager, Motorcycle Department</a:t>
            </a:r>
            <a:endParaRPr lang="en-US" altLang="en-US">
              <a:solidFill>
                <a:prstClr val="black"/>
              </a:solidFill>
              <a:cs typeface="+mn-cs"/>
            </a:endParaRPr>
          </a:p>
        </p:txBody>
      </p:sp>
      <p:sp>
        <p:nvSpPr>
          <p:cNvPr id="535" name="Rectangle 174"/>
          <p:cNvSpPr>
            <a:spLocks noChangeArrowheads="1"/>
          </p:cNvSpPr>
          <p:nvPr/>
        </p:nvSpPr>
        <p:spPr bwMode="auto">
          <a:xfrm>
            <a:off x="3067238" y="2668587"/>
            <a:ext cx="33734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Responsibility Accounting Performance Report</a:t>
            </a:r>
            <a:endParaRPr lang="en-US" altLang="en-US">
              <a:solidFill>
                <a:prstClr val="black"/>
              </a:solidFill>
              <a:cs typeface="+mn-cs"/>
            </a:endParaRPr>
          </a:p>
        </p:txBody>
      </p:sp>
      <p:sp>
        <p:nvSpPr>
          <p:cNvPr id="536" name="Rectangle 175"/>
          <p:cNvSpPr>
            <a:spLocks noChangeArrowheads="1"/>
          </p:cNvSpPr>
          <p:nvPr/>
        </p:nvSpPr>
        <p:spPr bwMode="auto">
          <a:xfrm>
            <a:off x="3551425" y="2851150"/>
            <a:ext cx="23225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latin typeface="Proxima Nova" panose="02000506030000020004" pitchFamily="50" charset="0"/>
                <a:cs typeface="+mn-cs"/>
              </a:rPr>
              <a:t>Plant Manager, Western Region</a:t>
            </a:r>
            <a:endParaRPr lang="en-US" altLang="en-US">
              <a:solidFill>
                <a:prstClr val="black"/>
              </a:solidFill>
              <a:cs typeface="+mn-cs"/>
            </a:endParaRPr>
          </a:p>
        </p:txBody>
      </p:sp>
      <p:sp>
        <p:nvSpPr>
          <p:cNvPr id="537" name="Line 176"/>
          <p:cNvSpPr>
            <a:spLocks noChangeShapeType="1"/>
          </p:cNvSpPr>
          <p:nvPr/>
        </p:nvSpPr>
        <p:spPr bwMode="auto">
          <a:xfrm>
            <a:off x="2354450" y="1009650"/>
            <a:ext cx="0" cy="374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38" name="Rectangle 177"/>
          <p:cNvSpPr>
            <a:spLocks noChangeArrowheads="1"/>
          </p:cNvSpPr>
          <p:nvPr/>
        </p:nvSpPr>
        <p:spPr bwMode="auto">
          <a:xfrm>
            <a:off x="2354450" y="1009650"/>
            <a:ext cx="9525" cy="374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39" name="Line 178"/>
          <p:cNvSpPr>
            <a:spLocks noChangeShapeType="1"/>
          </p:cNvSpPr>
          <p:nvPr/>
        </p:nvSpPr>
        <p:spPr bwMode="auto">
          <a:xfrm>
            <a:off x="6824850" y="1019175"/>
            <a:ext cx="0" cy="3651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40" name="Rectangle 179"/>
          <p:cNvSpPr>
            <a:spLocks noChangeArrowheads="1"/>
          </p:cNvSpPr>
          <p:nvPr/>
        </p:nvSpPr>
        <p:spPr bwMode="auto">
          <a:xfrm>
            <a:off x="6824850" y="1019175"/>
            <a:ext cx="9525" cy="365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41" name="Line 180"/>
          <p:cNvSpPr>
            <a:spLocks noChangeShapeType="1"/>
          </p:cNvSpPr>
          <p:nvPr/>
        </p:nvSpPr>
        <p:spPr bwMode="auto">
          <a:xfrm>
            <a:off x="2354450" y="2651125"/>
            <a:ext cx="0" cy="555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42" name="Rectangle 181"/>
          <p:cNvSpPr>
            <a:spLocks noChangeArrowheads="1"/>
          </p:cNvSpPr>
          <p:nvPr/>
        </p:nvSpPr>
        <p:spPr bwMode="auto">
          <a:xfrm>
            <a:off x="2354450" y="2651125"/>
            <a:ext cx="9525" cy="555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43" name="Line 182"/>
          <p:cNvSpPr>
            <a:spLocks noChangeShapeType="1"/>
          </p:cNvSpPr>
          <p:nvPr/>
        </p:nvSpPr>
        <p:spPr bwMode="auto">
          <a:xfrm>
            <a:off x="6824850" y="2659062"/>
            <a:ext cx="0" cy="547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44" name="Rectangle 183"/>
          <p:cNvSpPr>
            <a:spLocks noChangeArrowheads="1"/>
          </p:cNvSpPr>
          <p:nvPr/>
        </p:nvSpPr>
        <p:spPr bwMode="auto">
          <a:xfrm>
            <a:off x="6824850" y="2659062"/>
            <a:ext cx="9525" cy="547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45" name="Line 184"/>
          <p:cNvSpPr>
            <a:spLocks noChangeShapeType="1"/>
          </p:cNvSpPr>
          <p:nvPr/>
        </p:nvSpPr>
        <p:spPr bwMode="auto">
          <a:xfrm>
            <a:off x="266887" y="4418012"/>
            <a:ext cx="0" cy="5572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46" name="Rectangle 185"/>
          <p:cNvSpPr>
            <a:spLocks noChangeArrowheads="1"/>
          </p:cNvSpPr>
          <p:nvPr/>
        </p:nvSpPr>
        <p:spPr bwMode="auto">
          <a:xfrm>
            <a:off x="266887" y="4418012"/>
            <a:ext cx="9525" cy="557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47" name="Line 186"/>
          <p:cNvSpPr>
            <a:spLocks noChangeShapeType="1"/>
          </p:cNvSpPr>
          <p:nvPr/>
        </p:nvSpPr>
        <p:spPr bwMode="auto">
          <a:xfrm>
            <a:off x="4686487" y="4427537"/>
            <a:ext cx="0" cy="547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48" name="Rectangle 187"/>
          <p:cNvSpPr>
            <a:spLocks noChangeArrowheads="1"/>
          </p:cNvSpPr>
          <p:nvPr/>
        </p:nvSpPr>
        <p:spPr bwMode="auto">
          <a:xfrm>
            <a:off x="4686487" y="4427537"/>
            <a:ext cx="9525" cy="547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49" name="Line 188"/>
          <p:cNvSpPr>
            <a:spLocks noChangeShapeType="1"/>
          </p:cNvSpPr>
          <p:nvPr/>
        </p:nvSpPr>
        <p:spPr bwMode="auto">
          <a:xfrm>
            <a:off x="4686487" y="4419600"/>
            <a:ext cx="0" cy="555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50" name="Rectangle 189"/>
          <p:cNvSpPr>
            <a:spLocks noChangeArrowheads="1"/>
          </p:cNvSpPr>
          <p:nvPr/>
        </p:nvSpPr>
        <p:spPr bwMode="auto">
          <a:xfrm>
            <a:off x="4686487" y="4419600"/>
            <a:ext cx="9525" cy="555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51" name="Line 190"/>
          <p:cNvSpPr>
            <a:spLocks noChangeShapeType="1"/>
          </p:cNvSpPr>
          <p:nvPr/>
        </p:nvSpPr>
        <p:spPr bwMode="auto">
          <a:xfrm>
            <a:off x="5197663" y="1019175"/>
            <a:ext cx="0" cy="14509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52" name="Rectangle 191"/>
          <p:cNvSpPr>
            <a:spLocks noChangeArrowheads="1"/>
          </p:cNvSpPr>
          <p:nvPr/>
        </p:nvSpPr>
        <p:spPr bwMode="auto">
          <a:xfrm>
            <a:off x="5197663" y="1019175"/>
            <a:ext cx="9525" cy="1450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53" name="Line 192"/>
          <p:cNvSpPr>
            <a:spLocks noChangeShapeType="1"/>
          </p:cNvSpPr>
          <p:nvPr/>
        </p:nvSpPr>
        <p:spPr bwMode="auto">
          <a:xfrm>
            <a:off x="9080687" y="4427537"/>
            <a:ext cx="0" cy="547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54" name="Rectangle 193"/>
          <p:cNvSpPr>
            <a:spLocks noChangeArrowheads="1"/>
          </p:cNvSpPr>
          <p:nvPr/>
        </p:nvSpPr>
        <p:spPr bwMode="auto">
          <a:xfrm>
            <a:off x="9080687" y="4427537"/>
            <a:ext cx="9525" cy="547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55" name="Line 194"/>
          <p:cNvSpPr>
            <a:spLocks noChangeShapeType="1"/>
          </p:cNvSpPr>
          <p:nvPr/>
        </p:nvSpPr>
        <p:spPr bwMode="auto">
          <a:xfrm>
            <a:off x="2363975" y="1009650"/>
            <a:ext cx="4470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56" name="Rectangle 195"/>
          <p:cNvSpPr>
            <a:spLocks noChangeArrowheads="1"/>
          </p:cNvSpPr>
          <p:nvPr/>
        </p:nvSpPr>
        <p:spPr bwMode="auto">
          <a:xfrm>
            <a:off x="2363975" y="1009650"/>
            <a:ext cx="44704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57" name="Line 196"/>
          <p:cNvSpPr>
            <a:spLocks noChangeShapeType="1"/>
          </p:cNvSpPr>
          <p:nvPr/>
        </p:nvSpPr>
        <p:spPr bwMode="auto">
          <a:xfrm>
            <a:off x="3570475" y="1192213"/>
            <a:ext cx="3263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58" name="Rectangle 197"/>
          <p:cNvSpPr>
            <a:spLocks noChangeArrowheads="1"/>
          </p:cNvSpPr>
          <p:nvPr/>
        </p:nvSpPr>
        <p:spPr bwMode="auto">
          <a:xfrm>
            <a:off x="3570475" y="1192213"/>
            <a:ext cx="3263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59" name="Line 198"/>
          <p:cNvSpPr>
            <a:spLocks noChangeShapeType="1"/>
          </p:cNvSpPr>
          <p:nvPr/>
        </p:nvSpPr>
        <p:spPr bwMode="auto">
          <a:xfrm>
            <a:off x="2363975" y="1374775"/>
            <a:ext cx="4470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60" name="Rectangle 199"/>
          <p:cNvSpPr>
            <a:spLocks noChangeArrowheads="1"/>
          </p:cNvSpPr>
          <p:nvPr/>
        </p:nvSpPr>
        <p:spPr bwMode="auto">
          <a:xfrm>
            <a:off x="2363975" y="1374775"/>
            <a:ext cx="44704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61" name="Line 200"/>
          <p:cNvSpPr>
            <a:spLocks noChangeShapeType="1"/>
          </p:cNvSpPr>
          <p:nvPr/>
        </p:nvSpPr>
        <p:spPr bwMode="auto">
          <a:xfrm>
            <a:off x="3570475" y="2287588"/>
            <a:ext cx="3263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62" name="Rectangle 201"/>
          <p:cNvSpPr>
            <a:spLocks noChangeArrowheads="1"/>
          </p:cNvSpPr>
          <p:nvPr/>
        </p:nvSpPr>
        <p:spPr bwMode="auto">
          <a:xfrm>
            <a:off x="3570475" y="2287588"/>
            <a:ext cx="3263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63" name="Line 202"/>
          <p:cNvSpPr>
            <a:spLocks noChangeShapeType="1"/>
          </p:cNvSpPr>
          <p:nvPr/>
        </p:nvSpPr>
        <p:spPr bwMode="auto">
          <a:xfrm>
            <a:off x="3570475" y="2470150"/>
            <a:ext cx="3263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64" name="Rectangle 203"/>
          <p:cNvSpPr>
            <a:spLocks noChangeArrowheads="1"/>
          </p:cNvSpPr>
          <p:nvPr/>
        </p:nvSpPr>
        <p:spPr bwMode="auto">
          <a:xfrm>
            <a:off x="3570475" y="2470150"/>
            <a:ext cx="3263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65" name="Line 204"/>
          <p:cNvSpPr>
            <a:spLocks noChangeShapeType="1"/>
          </p:cNvSpPr>
          <p:nvPr/>
        </p:nvSpPr>
        <p:spPr bwMode="auto">
          <a:xfrm>
            <a:off x="3570475" y="2489200"/>
            <a:ext cx="3263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66" name="Rectangle 205"/>
          <p:cNvSpPr>
            <a:spLocks noChangeArrowheads="1"/>
          </p:cNvSpPr>
          <p:nvPr/>
        </p:nvSpPr>
        <p:spPr bwMode="auto">
          <a:xfrm>
            <a:off x="3570475" y="2489200"/>
            <a:ext cx="3263900"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67" name="Line 206"/>
          <p:cNvSpPr>
            <a:spLocks noChangeShapeType="1"/>
          </p:cNvSpPr>
          <p:nvPr/>
        </p:nvSpPr>
        <p:spPr bwMode="auto">
          <a:xfrm>
            <a:off x="2363975" y="2651125"/>
            <a:ext cx="4470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68" name="Rectangle 207"/>
          <p:cNvSpPr>
            <a:spLocks noChangeArrowheads="1"/>
          </p:cNvSpPr>
          <p:nvPr/>
        </p:nvSpPr>
        <p:spPr bwMode="auto">
          <a:xfrm>
            <a:off x="2363975" y="2651125"/>
            <a:ext cx="4470400"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69" name="Line 208"/>
          <p:cNvSpPr>
            <a:spLocks noChangeShapeType="1"/>
          </p:cNvSpPr>
          <p:nvPr/>
        </p:nvSpPr>
        <p:spPr bwMode="auto">
          <a:xfrm>
            <a:off x="2363975" y="3198812"/>
            <a:ext cx="4470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70" name="Rectangle 209"/>
          <p:cNvSpPr>
            <a:spLocks noChangeArrowheads="1"/>
          </p:cNvSpPr>
          <p:nvPr/>
        </p:nvSpPr>
        <p:spPr bwMode="auto">
          <a:xfrm>
            <a:off x="2363975" y="3198812"/>
            <a:ext cx="4470400"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71" name="Line 210"/>
          <p:cNvSpPr>
            <a:spLocks noChangeShapeType="1"/>
          </p:cNvSpPr>
          <p:nvPr/>
        </p:nvSpPr>
        <p:spPr bwMode="auto">
          <a:xfrm>
            <a:off x="3570475" y="3929062"/>
            <a:ext cx="2451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72" name="Rectangle 211"/>
          <p:cNvSpPr>
            <a:spLocks noChangeArrowheads="1"/>
          </p:cNvSpPr>
          <p:nvPr/>
        </p:nvSpPr>
        <p:spPr bwMode="auto">
          <a:xfrm>
            <a:off x="3570475" y="3929062"/>
            <a:ext cx="2451100"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73" name="Line 212"/>
          <p:cNvSpPr>
            <a:spLocks noChangeShapeType="1"/>
          </p:cNvSpPr>
          <p:nvPr/>
        </p:nvSpPr>
        <p:spPr bwMode="auto">
          <a:xfrm>
            <a:off x="3570475" y="4111625"/>
            <a:ext cx="2451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74" name="Rectangle 213"/>
          <p:cNvSpPr>
            <a:spLocks noChangeArrowheads="1"/>
          </p:cNvSpPr>
          <p:nvPr/>
        </p:nvSpPr>
        <p:spPr bwMode="auto">
          <a:xfrm>
            <a:off x="3570475" y="4111625"/>
            <a:ext cx="2451100"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75" name="Line 214"/>
          <p:cNvSpPr>
            <a:spLocks noChangeShapeType="1"/>
          </p:cNvSpPr>
          <p:nvPr/>
        </p:nvSpPr>
        <p:spPr bwMode="auto">
          <a:xfrm>
            <a:off x="3570475" y="4129087"/>
            <a:ext cx="2451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76" name="Rectangle 215"/>
          <p:cNvSpPr>
            <a:spLocks noChangeArrowheads="1"/>
          </p:cNvSpPr>
          <p:nvPr/>
        </p:nvSpPr>
        <p:spPr bwMode="auto">
          <a:xfrm>
            <a:off x="3570475" y="4129087"/>
            <a:ext cx="24511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77" name="Line 216"/>
          <p:cNvSpPr>
            <a:spLocks noChangeShapeType="1"/>
          </p:cNvSpPr>
          <p:nvPr/>
        </p:nvSpPr>
        <p:spPr bwMode="auto">
          <a:xfrm>
            <a:off x="276412" y="4418012"/>
            <a:ext cx="4470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78" name="Rectangle 217"/>
          <p:cNvSpPr>
            <a:spLocks noChangeArrowheads="1"/>
          </p:cNvSpPr>
          <p:nvPr/>
        </p:nvSpPr>
        <p:spPr bwMode="auto">
          <a:xfrm>
            <a:off x="276412" y="4418012"/>
            <a:ext cx="44704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79" name="Line 218"/>
          <p:cNvSpPr>
            <a:spLocks noChangeShapeType="1"/>
          </p:cNvSpPr>
          <p:nvPr/>
        </p:nvSpPr>
        <p:spPr bwMode="auto">
          <a:xfrm>
            <a:off x="276412" y="4965699"/>
            <a:ext cx="4470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80" name="Rectangle 219"/>
          <p:cNvSpPr>
            <a:spLocks noChangeArrowheads="1"/>
          </p:cNvSpPr>
          <p:nvPr/>
        </p:nvSpPr>
        <p:spPr bwMode="auto">
          <a:xfrm>
            <a:off x="276412" y="4965699"/>
            <a:ext cx="44704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81" name="Line 220"/>
          <p:cNvSpPr>
            <a:spLocks noChangeShapeType="1"/>
          </p:cNvSpPr>
          <p:nvPr/>
        </p:nvSpPr>
        <p:spPr bwMode="auto">
          <a:xfrm>
            <a:off x="1482912" y="5513387"/>
            <a:ext cx="2451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82" name="Rectangle 221"/>
          <p:cNvSpPr>
            <a:spLocks noChangeArrowheads="1"/>
          </p:cNvSpPr>
          <p:nvPr/>
        </p:nvSpPr>
        <p:spPr bwMode="auto">
          <a:xfrm>
            <a:off x="1482912" y="5513387"/>
            <a:ext cx="24511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83" name="Line 222"/>
          <p:cNvSpPr>
            <a:spLocks noChangeShapeType="1"/>
          </p:cNvSpPr>
          <p:nvPr/>
        </p:nvSpPr>
        <p:spPr bwMode="auto">
          <a:xfrm>
            <a:off x="1482912" y="5695949"/>
            <a:ext cx="2451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84" name="Rectangle 223"/>
          <p:cNvSpPr>
            <a:spLocks noChangeArrowheads="1"/>
          </p:cNvSpPr>
          <p:nvPr/>
        </p:nvSpPr>
        <p:spPr bwMode="auto">
          <a:xfrm>
            <a:off x="1482912" y="5695949"/>
            <a:ext cx="24511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85" name="Line 224"/>
          <p:cNvSpPr>
            <a:spLocks noChangeShapeType="1"/>
          </p:cNvSpPr>
          <p:nvPr/>
        </p:nvSpPr>
        <p:spPr bwMode="auto">
          <a:xfrm>
            <a:off x="1482912" y="5714999"/>
            <a:ext cx="2451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86" name="Rectangle 225"/>
          <p:cNvSpPr>
            <a:spLocks noChangeArrowheads="1"/>
          </p:cNvSpPr>
          <p:nvPr/>
        </p:nvSpPr>
        <p:spPr bwMode="auto">
          <a:xfrm>
            <a:off x="1482912" y="5714999"/>
            <a:ext cx="2451100"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87" name="Line 226"/>
          <p:cNvSpPr>
            <a:spLocks noChangeShapeType="1"/>
          </p:cNvSpPr>
          <p:nvPr/>
        </p:nvSpPr>
        <p:spPr bwMode="auto">
          <a:xfrm>
            <a:off x="4619812" y="4419600"/>
            <a:ext cx="4470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88" name="Rectangle 227"/>
          <p:cNvSpPr>
            <a:spLocks noChangeArrowheads="1"/>
          </p:cNvSpPr>
          <p:nvPr/>
        </p:nvSpPr>
        <p:spPr bwMode="auto">
          <a:xfrm>
            <a:off x="4619812" y="4419600"/>
            <a:ext cx="4470400"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89" name="Line 228"/>
          <p:cNvSpPr>
            <a:spLocks noChangeShapeType="1"/>
          </p:cNvSpPr>
          <p:nvPr/>
        </p:nvSpPr>
        <p:spPr bwMode="auto">
          <a:xfrm>
            <a:off x="4619812" y="4967287"/>
            <a:ext cx="4470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90" name="Rectangle 229"/>
          <p:cNvSpPr>
            <a:spLocks noChangeArrowheads="1"/>
          </p:cNvSpPr>
          <p:nvPr/>
        </p:nvSpPr>
        <p:spPr bwMode="auto">
          <a:xfrm>
            <a:off x="4619812" y="4967287"/>
            <a:ext cx="4470400"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91" name="Line 230"/>
          <p:cNvSpPr>
            <a:spLocks noChangeShapeType="1"/>
          </p:cNvSpPr>
          <p:nvPr/>
        </p:nvSpPr>
        <p:spPr bwMode="auto">
          <a:xfrm>
            <a:off x="5826312" y="5514975"/>
            <a:ext cx="2451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92" name="Rectangle 231"/>
          <p:cNvSpPr>
            <a:spLocks noChangeArrowheads="1"/>
          </p:cNvSpPr>
          <p:nvPr/>
        </p:nvSpPr>
        <p:spPr bwMode="auto">
          <a:xfrm>
            <a:off x="5826312" y="5514975"/>
            <a:ext cx="2451100"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93" name="Line 232"/>
          <p:cNvSpPr>
            <a:spLocks noChangeShapeType="1"/>
          </p:cNvSpPr>
          <p:nvPr/>
        </p:nvSpPr>
        <p:spPr bwMode="auto">
          <a:xfrm>
            <a:off x="5826312" y="5697537"/>
            <a:ext cx="2451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94" name="Rectangle 233"/>
          <p:cNvSpPr>
            <a:spLocks noChangeArrowheads="1"/>
          </p:cNvSpPr>
          <p:nvPr/>
        </p:nvSpPr>
        <p:spPr bwMode="auto">
          <a:xfrm>
            <a:off x="5826312" y="5697537"/>
            <a:ext cx="2451100"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95" name="Line 234"/>
          <p:cNvSpPr>
            <a:spLocks noChangeShapeType="1"/>
          </p:cNvSpPr>
          <p:nvPr/>
        </p:nvSpPr>
        <p:spPr bwMode="auto">
          <a:xfrm>
            <a:off x="5826312" y="5715000"/>
            <a:ext cx="2451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596" name="Rectangle 235"/>
          <p:cNvSpPr>
            <a:spLocks noChangeArrowheads="1"/>
          </p:cNvSpPr>
          <p:nvPr/>
        </p:nvSpPr>
        <p:spPr bwMode="auto">
          <a:xfrm>
            <a:off x="5826312" y="5715000"/>
            <a:ext cx="24511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171" name="Rectangle 170"/>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NEED-TO-KNOW 24-1</a:t>
            </a:r>
          </a:p>
        </p:txBody>
      </p:sp>
      <p:sp>
        <p:nvSpPr>
          <p:cNvPr id="172" name="Rounded Rectangle 171"/>
          <p:cNvSpPr/>
          <p:nvPr/>
        </p:nvSpPr>
        <p:spPr>
          <a:xfrm>
            <a:off x="0" y="6632181"/>
            <a:ext cx="6019800" cy="1944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latin typeface="Calibri"/>
              </a:rPr>
              <a:t>Prepare a flexible budget and interpret a flexible budget performance report.</a:t>
            </a:r>
            <a:endParaRPr lang="en-US" sz="1100" dirty="0"/>
          </a:p>
        </p:txBody>
      </p:sp>
    </p:spTree>
    <p:extLst>
      <p:ext uri="{BB962C8B-B14F-4D97-AF65-F5344CB8AC3E}">
        <p14:creationId xmlns:p14="http://schemas.microsoft.com/office/powerpoint/2010/main" val="4230366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500"/>
                                        <p:tgtEl>
                                          <p:spTgt spid="4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4"/>
                                        </p:tgtEl>
                                        <p:attrNameLst>
                                          <p:attrName>style.visibility</p:attrName>
                                        </p:attrNameLst>
                                      </p:cBhvr>
                                      <p:to>
                                        <p:strVal val="visible"/>
                                      </p:to>
                                    </p:set>
                                    <p:animEffect transition="in" filter="fade">
                                      <p:cBhvr>
                                        <p:cTn id="10" dur="500"/>
                                        <p:tgtEl>
                                          <p:spTgt spid="4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5"/>
                                        </p:tgtEl>
                                        <p:attrNameLst>
                                          <p:attrName>style.visibility</p:attrName>
                                        </p:attrNameLst>
                                      </p:cBhvr>
                                      <p:to>
                                        <p:strVal val="visible"/>
                                      </p:to>
                                    </p:set>
                                    <p:animEffect transition="in" filter="fade">
                                      <p:cBhvr>
                                        <p:cTn id="13" dur="500"/>
                                        <p:tgtEl>
                                          <p:spTgt spid="49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8"/>
                                        </p:tgtEl>
                                        <p:attrNameLst>
                                          <p:attrName>style.visibility</p:attrName>
                                        </p:attrNameLst>
                                      </p:cBhvr>
                                      <p:to>
                                        <p:strVal val="visible"/>
                                      </p:to>
                                    </p:set>
                                    <p:animEffect transition="in" filter="fade">
                                      <p:cBhvr>
                                        <p:cTn id="16" dur="500"/>
                                        <p:tgtEl>
                                          <p:spTgt spid="49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9"/>
                                        </p:tgtEl>
                                        <p:attrNameLst>
                                          <p:attrName>style.visibility</p:attrName>
                                        </p:attrNameLst>
                                      </p:cBhvr>
                                      <p:to>
                                        <p:strVal val="visible"/>
                                      </p:to>
                                    </p:set>
                                    <p:animEffect transition="in" filter="fade">
                                      <p:cBhvr>
                                        <p:cTn id="19" dur="500"/>
                                        <p:tgtEl>
                                          <p:spTgt spid="49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2"/>
                                        </p:tgtEl>
                                        <p:attrNameLst>
                                          <p:attrName>style.visibility</p:attrName>
                                        </p:attrNameLst>
                                      </p:cBhvr>
                                      <p:to>
                                        <p:strVal val="visible"/>
                                      </p:to>
                                    </p:set>
                                    <p:animEffect transition="in" filter="fade">
                                      <p:cBhvr>
                                        <p:cTn id="22" dur="500"/>
                                        <p:tgtEl>
                                          <p:spTgt spid="50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3"/>
                                        </p:tgtEl>
                                        <p:attrNameLst>
                                          <p:attrName>style.visibility</p:attrName>
                                        </p:attrNameLst>
                                      </p:cBhvr>
                                      <p:to>
                                        <p:strVal val="visible"/>
                                      </p:to>
                                    </p:set>
                                    <p:animEffect transition="in" filter="fade">
                                      <p:cBhvr>
                                        <p:cTn id="25" dur="500"/>
                                        <p:tgtEl>
                                          <p:spTgt spid="50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6"/>
                                        </p:tgtEl>
                                        <p:attrNameLst>
                                          <p:attrName>style.visibility</p:attrName>
                                        </p:attrNameLst>
                                      </p:cBhvr>
                                      <p:to>
                                        <p:strVal val="visible"/>
                                      </p:to>
                                    </p:set>
                                    <p:animEffect transition="in" filter="fade">
                                      <p:cBhvr>
                                        <p:cTn id="28" dur="500"/>
                                        <p:tgtEl>
                                          <p:spTgt spid="50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07"/>
                                        </p:tgtEl>
                                        <p:attrNameLst>
                                          <p:attrName>style.visibility</p:attrName>
                                        </p:attrNameLst>
                                      </p:cBhvr>
                                      <p:to>
                                        <p:strVal val="visible"/>
                                      </p:to>
                                    </p:set>
                                    <p:animEffect transition="in" filter="fade">
                                      <p:cBhvr>
                                        <p:cTn id="33" dur="500"/>
                                        <p:tgtEl>
                                          <p:spTgt spid="50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1"/>
                                        </p:tgtEl>
                                        <p:attrNameLst>
                                          <p:attrName>style.visibility</p:attrName>
                                        </p:attrNameLst>
                                      </p:cBhvr>
                                      <p:to>
                                        <p:strVal val="visible"/>
                                      </p:to>
                                    </p:set>
                                    <p:animEffect transition="in" filter="fade">
                                      <p:cBhvr>
                                        <p:cTn id="36" dur="500"/>
                                        <p:tgtEl>
                                          <p:spTgt spid="58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82"/>
                                        </p:tgtEl>
                                        <p:attrNameLst>
                                          <p:attrName>style.visibility</p:attrName>
                                        </p:attrNameLst>
                                      </p:cBhvr>
                                      <p:to>
                                        <p:strVal val="visible"/>
                                      </p:to>
                                    </p:set>
                                    <p:animEffect transition="in" filter="fade">
                                      <p:cBhvr>
                                        <p:cTn id="39" dur="500"/>
                                        <p:tgtEl>
                                          <p:spTgt spid="58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83"/>
                                        </p:tgtEl>
                                        <p:attrNameLst>
                                          <p:attrName>style.visibility</p:attrName>
                                        </p:attrNameLst>
                                      </p:cBhvr>
                                      <p:to>
                                        <p:strVal val="visible"/>
                                      </p:to>
                                    </p:set>
                                    <p:animEffect transition="in" filter="fade">
                                      <p:cBhvr>
                                        <p:cTn id="42" dur="500"/>
                                        <p:tgtEl>
                                          <p:spTgt spid="58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84"/>
                                        </p:tgtEl>
                                        <p:attrNameLst>
                                          <p:attrName>style.visibility</p:attrName>
                                        </p:attrNameLst>
                                      </p:cBhvr>
                                      <p:to>
                                        <p:strVal val="visible"/>
                                      </p:to>
                                    </p:set>
                                    <p:animEffect transition="in" filter="fade">
                                      <p:cBhvr>
                                        <p:cTn id="45" dur="500"/>
                                        <p:tgtEl>
                                          <p:spTgt spid="58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85"/>
                                        </p:tgtEl>
                                        <p:attrNameLst>
                                          <p:attrName>style.visibility</p:attrName>
                                        </p:attrNameLst>
                                      </p:cBhvr>
                                      <p:to>
                                        <p:strVal val="visible"/>
                                      </p:to>
                                    </p:set>
                                    <p:animEffect transition="in" filter="fade">
                                      <p:cBhvr>
                                        <p:cTn id="48" dur="500"/>
                                        <p:tgtEl>
                                          <p:spTgt spid="58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86"/>
                                        </p:tgtEl>
                                        <p:attrNameLst>
                                          <p:attrName>style.visibility</p:attrName>
                                        </p:attrNameLst>
                                      </p:cBhvr>
                                      <p:to>
                                        <p:strVal val="visible"/>
                                      </p:to>
                                    </p:set>
                                    <p:animEffect transition="in" filter="fade">
                                      <p:cBhvr>
                                        <p:cTn id="51" dur="500"/>
                                        <p:tgtEl>
                                          <p:spTgt spid="58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92"/>
                                        </p:tgtEl>
                                        <p:attrNameLst>
                                          <p:attrName>style.visibility</p:attrName>
                                        </p:attrNameLst>
                                      </p:cBhvr>
                                      <p:to>
                                        <p:strVal val="visible"/>
                                      </p:to>
                                    </p:set>
                                    <p:animEffect transition="in" filter="fade">
                                      <p:cBhvr>
                                        <p:cTn id="56" dur="500"/>
                                        <p:tgtEl>
                                          <p:spTgt spid="49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96"/>
                                        </p:tgtEl>
                                        <p:attrNameLst>
                                          <p:attrName>style.visibility</p:attrName>
                                        </p:attrNameLst>
                                      </p:cBhvr>
                                      <p:to>
                                        <p:strVal val="visible"/>
                                      </p:to>
                                    </p:set>
                                    <p:animEffect transition="in" filter="fade">
                                      <p:cBhvr>
                                        <p:cTn id="59" dur="500"/>
                                        <p:tgtEl>
                                          <p:spTgt spid="49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00"/>
                                        </p:tgtEl>
                                        <p:attrNameLst>
                                          <p:attrName>style.visibility</p:attrName>
                                        </p:attrNameLst>
                                      </p:cBhvr>
                                      <p:to>
                                        <p:strVal val="visible"/>
                                      </p:to>
                                    </p:set>
                                    <p:animEffect transition="in" filter="fade">
                                      <p:cBhvr>
                                        <p:cTn id="62" dur="500"/>
                                        <p:tgtEl>
                                          <p:spTgt spid="50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04"/>
                                        </p:tgtEl>
                                        <p:attrNameLst>
                                          <p:attrName>style.visibility</p:attrName>
                                        </p:attrNameLst>
                                      </p:cBhvr>
                                      <p:to>
                                        <p:strVal val="visible"/>
                                      </p:to>
                                    </p:set>
                                    <p:animEffect transition="in" filter="fade">
                                      <p:cBhvr>
                                        <p:cTn id="65" dur="500"/>
                                        <p:tgtEl>
                                          <p:spTgt spid="50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08"/>
                                        </p:tgtEl>
                                        <p:attrNameLst>
                                          <p:attrName>style.visibility</p:attrName>
                                        </p:attrNameLst>
                                      </p:cBhvr>
                                      <p:to>
                                        <p:strVal val="visible"/>
                                      </p:to>
                                    </p:set>
                                    <p:animEffect transition="in" filter="fade">
                                      <p:cBhvr>
                                        <p:cTn id="70" dur="500"/>
                                        <p:tgtEl>
                                          <p:spTgt spid="50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10"/>
                                        </p:tgtEl>
                                        <p:attrNameLst>
                                          <p:attrName>style.visibility</p:attrName>
                                        </p:attrNameLst>
                                      </p:cBhvr>
                                      <p:to>
                                        <p:strVal val="visible"/>
                                      </p:to>
                                    </p:set>
                                    <p:animEffect transition="in" filter="fade">
                                      <p:cBhvr>
                                        <p:cTn id="75" dur="500"/>
                                        <p:tgtEl>
                                          <p:spTgt spid="51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13"/>
                                        </p:tgtEl>
                                        <p:attrNameLst>
                                          <p:attrName>style.visibility</p:attrName>
                                        </p:attrNameLst>
                                      </p:cBhvr>
                                      <p:to>
                                        <p:strVal val="visible"/>
                                      </p:to>
                                    </p:set>
                                    <p:animEffect transition="in" filter="fade">
                                      <p:cBhvr>
                                        <p:cTn id="78" dur="500"/>
                                        <p:tgtEl>
                                          <p:spTgt spid="51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14"/>
                                        </p:tgtEl>
                                        <p:attrNameLst>
                                          <p:attrName>style.visibility</p:attrName>
                                        </p:attrNameLst>
                                      </p:cBhvr>
                                      <p:to>
                                        <p:strVal val="visible"/>
                                      </p:to>
                                    </p:set>
                                    <p:animEffect transition="in" filter="fade">
                                      <p:cBhvr>
                                        <p:cTn id="81" dur="500"/>
                                        <p:tgtEl>
                                          <p:spTgt spid="51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17"/>
                                        </p:tgtEl>
                                        <p:attrNameLst>
                                          <p:attrName>style.visibility</p:attrName>
                                        </p:attrNameLst>
                                      </p:cBhvr>
                                      <p:to>
                                        <p:strVal val="visible"/>
                                      </p:to>
                                    </p:set>
                                    <p:animEffect transition="in" filter="fade">
                                      <p:cBhvr>
                                        <p:cTn id="84" dur="500"/>
                                        <p:tgtEl>
                                          <p:spTgt spid="51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18"/>
                                        </p:tgtEl>
                                        <p:attrNameLst>
                                          <p:attrName>style.visibility</p:attrName>
                                        </p:attrNameLst>
                                      </p:cBhvr>
                                      <p:to>
                                        <p:strVal val="visible"/>
                                      </p:to>
                                    </p:set>
                                    <p:animEffect transition="in" filter="fade">
                                      <p:cBhvr>
                                        <p:cTn id="87" dur="500"/>
                                        <p:tgtEl>
                                          <p:spTgt spid="51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21"/>
                                        </p:tgtEl>
                                        <p:attrNameLst>
                                          <p:attrName>style.visibility</p:attrName>
                                        </p:attrNameLst>
                                      </p:cBhvr>
                                      <p:to>
                                        <p:strVal val="visible"/>
                                      </p:to>
                                    </p:set>
                                    <p:animEffect transition="in" filter="fade">
                                      <p:cBhvr>
                                        <p:cTn id="90" dur="500"/>
                                        <p:tgtEl>
                                          <p:spTgt spid="52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22"/>
                                        </p:tgtEl>
                                        <p:attrNameLst>
                                          <p:attrName>style.visibility</p:attrName>
                                        </p:attrNameLst>
                                      </p:cBhvr>
                                      <p:to>
                                        <p:strVal val="visible"/>
                                      </p:to>
                                    </p:set>
                                    <p:animEffect transition="in" filter="fade">
                                      <p:cBhvr>
                                        <p:cTn id="93" dur="500"/>
                                        <p:tgtEl>
                                          <p:spTgt spid="52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25"/>
                                        </p:tgtEl>
                                        <p:attrNameLst>
                                          <p:attrName>style.visibility</p:attrName>
                                        </p:attrNameLst>
                                      </p:cBhvr>
                                      <p:to>
                                        <p:strVal val="visible"/>
                                      </p:to>
                                    </p:set>
                                    <p:animEffect transition="in" filter="fade">
                                      <p:cBhvr>
                                        <p:cTn id="96" dur="500"/>
                                        <p:tgtEl>
                                          <p:spTgt spid="5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91"/>
                                        </p:tgtEl>
                                        <p:attrNameLst>
                                          <p:attrName>style.visibility</p:attrName>
                                        </p:attrNameLst>
                                      </p:cBhvr>
                                      <p:to>
                                        <p:strVal val="visible"/>
                                      </p:to>
                                    </p:set>
                                    <p:animEffect transition="in" filter="fade">
                                      <p:cBhvr>
                                        <p:cTn id="99" dur="500"/>
                                        <p:tgtEl>
                                          <p:spTgt spid="59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92"/>
                                        </p:tgtEl>
                                        <p:attrNameLst>
                                          <p:attrName>style.visibility</p:attrName>
                                        </p:attrNameLst>
                                      </p:cBhvr>
                                      <p:to>
                                        <p:strVal val="visible"/>
                                      </p:to>
                                    </p:set>
                                    <p:animEffect transition="in" filter="fade">
                                      <p:cBhvr>
                                        <p:cTn id="102" dur="500"/>
                                        <p:tgtEl>
                                          <p:spTgt spid="59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93"/>
                                        </p:tgtEl>
                                        <p:attrNameLst>
                                          <p:attrName>style.visibility</p:attrName>
                                        </p:attrNameLst>
                                      </p:cBhvr>
                                      <p:to>
                                        <p:strVal val="visible"/>
                                      </p:to>
                                    </p:set>
                                    <p:animEffect transition="in" filter="fade">
                                      <p:cBhvr>
                                        <p:cTn id="105" dur="500"/>
                                        <p:tgtEl>
                                          <p:spTgt spid="59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94"/>
                                        </p:tgtEl>
                                        <p:attrNameLst>
                                          <p:attrName>style.visibility</p:attrName>
                                        </p:attrNameLst>
                                      </p:cBhvr>
                                      <p:to>
                                        <p:strVal val="visible"/>
                                      </p:to>
                                    </p:set>
                                    <p:animEffect transition="in" filter="fade">
                                      <p:cBhvr>
                                        <p:cTn id="108" dur="500"/>
                                        <p:tgtEl>
                                          <p:spTgt spid="59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95"/>
                                        </p:tgtEl>
                                        <p:attrNameLst>
                                          <p:attrName>style.visibility</p:attrName>
                                        </p:attrNameLst>
                                      </p:cBhvr>
                                      <p:to>
                                        <p:strVal val="visible"/>
                                      </p:to>
                                    </p:set>
                                    <p:animEffect transition="in" filter="fade">
                                      <p:cBhvr>
                                        <p:cTn id="111" dur="500"/>
                                        <p:tgtEl>
                                          <p:spTgt spid="59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96"/>
                                        </p:tgtEl>
                                        <p:attrNameLst>
                                          <p:attrName>style.visibility</p:attrName>
                                        </p:attrNameLst>
                                      </p:cBhvr>
                                      <p:to>
                                        <p:strVal val="visible"/>
                                      </p:to>
                                    </p:set>
                                    <p:animEffect transition="in" filter="fade">
                                      <p:cBhvr>
                                        <p:cTn id="114" dur="500"/>
                                        <p:tgtEl>
                                          <p:spTgt spid="59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26"/>
                                        </p:tgtEl>
                                        <p:attrNameLst>
                                          <p:attrName>style.visibility</p:attrName>
                                        </p:attrNameLst>
                                      </p:cBhvr>
                                      <p:to>
                                        <p:strVal val="visible"/>
                                      </p:to>
                                    </p:set>
                                    <p:animEffect transition="in" filter="fade">
                                      <p:cBhvr>
                                        <p:cTn id="119" dur="500"/>
                                        <p:tgtEl>
                                          <p:spTgt spid="52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511"/>
                                        </p:tgtEl>
                                        <p:attrNameLst>
                                          <p:attrName>style.visibility</p:attrName>
                                        </p:attrNameLst>
                                      </p:cBhvr>
                                      <p:to>
                                        <p:strVal val="visible"/>
                                      </p:to>
                                    </p:set>
                                    <p:animEffect transition="in" filter="fade">
                                      <p:cBhvr>
                                        <p:cTn id="124" dur="500"/>
                                        <p:tgtEl>
                                          <p:spTgt spid="51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5"/>
                                        </p:tgtEl>
                                        <p:attrNameLst>
                                          <p:attrName>style.visibility</p:attrName>
                                        </p:attrNameLst>
                                      </p:cBhvr>
                                      <p:to>
                                        <p:strVal val="visible"/>
                                      </p:to>
                                    </p:set>
                                    <p:animEffect transition="in" filter="fade">
                                      <p:cBhvr>
                                        <p:cTn id="127" dur="500"/>
                                        <p:tgtEl>
                                          <p:spTgt spid="51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19"/>
                                        </p:tgtEl>
                                        <p:attrNameLst>
                                          <p:attrName>style.visibility</p:attrName>
                                        </p:attrNameLst>
                                      </p:cBhvr>
                                      <p:to>
                                        <p:strVal val="visible"/>
                                      </p:to>
                                    </p:set>
                                    <p:animEffect transition="in" filter="fade">
                                      <p:cBhvr>
                                        <p:cTn id="130" dur="500"/>
                                        <p:tgtEl>
                                          <p:spTgt spid="51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23"/>
                                        </p:tgtEl>
                                        <p:attrNameLst>
                                          <p:attrName>style.visibility</p:attrName>
                                        </p:attrNameLst>
                                      </p:cBhvr>
                                      <p:to>
                                        <p:strVal val="visible"/>
                                      </p:to>
                                    </p:set>
                                    <p:animEffect transition="in" filter="fade">
                                      <p:cBhvr>
                                        <p:cTn id="133" dur="500"/>
                                        <p:tgtEl>
                                          <p:spTgt spid="523"/>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527"/>
                                        </p:tgtEl>
                                        <p:attrNameLst>
                                          <p:attrName>style.visibility</p:attrName>
                                        </p:attrNameLst>
                                      </p:cBhvr>
                                      <p:to>
                                        <p:strVal val="visible"/>
                                      </p:to>
                                    </p:set>
                                    <p:animEffect transition="in" filter="fade">
                                      <p:cBhvr>
                                        <p:cTn id="138" dur="500"/>
                                        <p:tgtEl>
                                          <p:spTgt spid="527"/>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439"/>
                                        </p:tgtEl>
                                        <p:attrNameLst>
                                          <p:attrName>style.visibility</p:attrName>
                                        </p:attrNameLst>
                                      </p:cBhvr>
                                      <p:to>
                                        <p:strVal val="visible"/>
                                      </p:to>
                                    </p:set>
                                    <p:animEffect transition="in" filter="fade">
                                      <p:cBhvr>
                                        <p:cTn id="143" dur="500"/>
                                        <p:tgtEl>
                                          <p:spTgt spid="439"/>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443"/>
                                        </p:tgtEl>
                                        <p:attrNameLst>
                                          <p:attrName>style.visibility</p:attrName>
                                        </p:attrNameLst>
                                      </p:cBhvr>
                                      <p:to>
                                        <p:strVal val="visible"/>
                                      </p:to>
                                    </p:set>
                                    <p:animEffect transition="in" filter="fade">
                                      <p:cBhvr>
                                        <p:cTn id="148" dur="500"/>
                                        <p:tgtEl>
                                          <p:spTgt spid="44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436"/>
                                        </p:tgtEl>
                                        <p:attrNameLst>
                                          <p:attrName>style.visibility</p:attrName>
                                        </p:attrNameLst>
                                      </p:cBhvr>
                                      <p:to>
                                        <p:strVal val="visible"/>
                                      </p:to>
                                    </p:set>
                                    <p:animEffect transition="in" filter="fade">
                                      <p:cBhvr>
                                        <p:cTn id="153" dur="500"/>
                                        <p:tgtEl>
                                          <p:spTgt spid="436"/>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440"/>
                                        </p:tgtEl>
                                        <p:attrNameLst>
                                          <p:attrName>style.visibility</p:attrName>
                                        </p:attrNameLst>
                                      </p:cBhvr>
                                      <p:to>
                                        <p:strVal val="visible"/>
                                      </p:to>
                                    </p:set>
                                    <p:animEffect transition="in" filter="fade">
                                      <p:cBhvr>
                                        <p:cTn id="156" dur="500"/>
                                        <p:tgtEl>
                                          <p:spTgt spid="44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444"/>
                                        </p:tgtEl>
                                        <p:attrNameLst>
                                          <p:attrName>style.visibility</p:attrName>
                                        </p:attrNameLst>
                                      </p:cBhvr>
                                      <p:to>
                                        <p:strVal val="visible"/>
                                      </p:to>
                                    </p:set>
                                    <p:animEffect transition="in" filter="fade">
                                      <p:cBhvr>
                                        <p:cTn id="159" dur="500"/>
                                        <p:tgtEl>
                                          <p:spTgt spid="444"/>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437"/>
                                        </p:tgtEl>
                                        <p:attrNameLst>
                                          <p:attrName>style.visibility</p:attrName>
                                        </p:attrNameLst>
                                      </p:cBhvr>
                                      <p:to>
                                        <p:strVal val="visible"/>
                                      </p:to>
                                    </p:set>
                                    <p:animEffect transition="in" filter="fade">
                                      <p:cBhvr>
                                        <p:cTn id="164" dur="500"/>
                                        <p:tgtEl>
                                          <p:spTgt spid="437"/>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41"/>
                                        </p:tgtEl>
                                        <p:attrNameLst>
                                          <p:attrName>style.visibility</p:attrName>
                                        </p:attrNameLst>
                                      </p:cBhvr>
                                      <p:to>
                                        <p:strVal val="visible"/>
                                      </p:to>
                                    </p:set>
                                    <p:animEffect transition="in" filter="fade">
                                      <p:cBhvr>
                                        <p:cTn id="167" dur="500"/>
                                        <p:tgtEl>
                                          <p:spTgt spid="44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45"/>
                                        </p:tgtEl>
                                        <p:attrNameLst>
                                          <p:attrName>style.visibility</p:attrName>
                                        </p:attrNameLst>
                                      </p:cBhvr>
                                      <p:to>
                                        <p:strVal val="visible"/>
                                      </p:to>
                                    </p:set>
                                    <p:animEffect transition="in" filter="fade">
                                      <p:cBhvr>
                                        <p:cTn id="170" dur="500"/>
                                        <p:tgtEl>
                                          <p:spTgt spid="445"/>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493"/>
                                        </p:tgtEl>
                                        <p:attrNameLst>
                                          <p:attrName>style.visibility</p:attrName>
                                        </p:attrNameLst>
                                      </p:cBhvr>
                                      <p:to>
                                        <p:strVal val="visible"/>
                                      </p:to>
                                    </p:set>
                                    <p:animEffect transition="in" filter="fade">
                                      <p:cBhvr>
                                        <p:cTn id="175" dur="500"/>
                                        <p:tgtEl>
                                          <p:spTgt spid="493"/>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497"/>
                                        </p:tgtEl>
                                        <p:attrNameLst>
                                          <p:attrName>style.visibility</p:attrName>
                                        </p:attrNameLst>
                                      </p:cBhvr>
                                      <p:to>
                                        <p:strVal val="visible"/>
                                      </p:to>
                                    </p:set>
                                    <p:animEffect transition="in" filter="fade">
                                      <p:cBhvr>
                                        <p:cTn id="180" dur="500"/>
                                        <p:tgtEl>
                                          <p:spTgt spid="497"/>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501"/>
                                        </p:tgtEl>
                                        <p:attrNameLst>
                                          <p:attrName>style.visibility</p:attrName>
                                        </p:attrNameLst>
                                      </p:cBhvr>
                                      <p:to>
                                        <p:strVal val="visible"/>
                                      </p:to>
                                    </p:set>
                                    <p:animEffect transition="in" filter="fade">
                                      <p:cBhvr>
                                        <p:cTn id="185" dur="500"/>
                                        <p:tgtEl>
                                          <p:spTgt spid="501"/>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505"/>
                                        </p:tgtEl>
                                        <p:attrNameLst>
                                          <p:attrName>style.visibility</p:attrName>
                                        </p:attrNameLst>
                                      </p:cBhvr>
                                      <p:to>
                                        <p:strVal val="visible"/>
                                      </p:to>
                                    </p:set>
                                    <p:animEffect transition="in" filter="fade">
                                      <p:cBhvr>
                                        <p:cTn id="190" dur="500"/>
                                        <p:tgtEl>
                                          <p:spTgt spid="505"/>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509"/>
                                        </p:tgtEl>
                                        <p:attrNameLst>
                                          <p:attrName>style.visibility</p:attrName>
                                        </p:attrNameLst>
                                      </p:cBhvr>
                                      <p:to>
                                        <p:strVal val="visible"/>
                                      </p:to>
                                    </p:set>
                                    <p:animEffect transition="in" filter="fade">
                                      <p:cBhvr>
                                        <p:cTn id="195" dur="500"/>
                                        <p:tgtEl>
                                          <p:spTgt spid="509"/>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512"/>
                                        </p:tgtEl>
                                        <p:attrNameLst>
                                          <p:attrName>style.visibility</p:attrName>
                                        </p:attrNameLst>
                                      </p:cBhvr>
                                      <p:to>
                                        <p:strVal val="visible"/>
                                      </p:to>
                                    </p:set>
                                    <p:animEffect transition="in" filter="fade">
                                      <p:cBhvr>
                                        <p:cTn id="200" dur="500"/>
                                        <p:tgtEl>
                                          <p:spTgt spid="512"/>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516"/>
                                        </p:tgtEl>
                                        <p:attrNameLst>
                                          <p:attrName>style.visibility</p:attrName>
                                        </p:attrNameLst>
                                      </p:cBhvr>
                                      <p:to>
                                        <p:strVal val="visible"/>
                                      </p:to>
                                    </p:set>
                                    <p:animEffect transition="in" filter="fade">
                                      <p:cBhvr>
                                        <p:cTn id="205" dur="500"/>
                                        <p:tgtEl>
                                          <p:spTgt spid="516"/>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520"/>
                                        </p:tgtEl>
                                        <p:attrNameLst>
                                          <p:attrName>style.visibility</p:attrName>
                                        </p:attrNameLst>
                                      </p:cBhvr>
                                      <p:to>
                                        <p:strVal val="visible"/>
                                      </p:to>
                                    </p:set>
                                    <p:animEffect transition="in" filter="fade">
                                      <p:cBhvr>
                                        <p:cTn id="210" dur="500"/>
                                        <p:tgtEl>
                                          <p:spTgt spid="520"/>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524"/>
                                        </p:tgtEl>
                                        <p:attrNameLst>
                                          <p:attrName>style.visibility</p:attrName>
                                        </p:attrNameLst>
                                      </p:cBhvr>
                                      <p:to>
                                        <p:strVal val="visible"/>
                                      </p:to>
                                    </p:set>
                                    <p:animEffect transition="in" filter="fade">
                                      <p:cBhvr>
                                        <p:cTn id="215" dur="500"/>
                                        <p:tgtEl>
                                          <p:spTgt spid="524"/>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528"/>
                                        </p:tgtEl>
                                        <p:attrNameLst>
                                          <p:attrName>style.visibility</p:attrName>
                                        </p:attrNameLst>
                                      </p:cBhvr>
                                      <p:to>
                                        <p:strVal val="visible"/>
                                      </p:to>
                                    </p:set>
                                    <p:animEffect transition="in" filter="fade">
                                      <p:cBhvr>
                                        <p:cTn id="220" dur="500"/>
                                        <p:tgtEl>
                                          <p:spTgt spid="528"/>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438"/>
                                        </p:tgtEl>
                                        <p:attrNameLst>
                                          <p:attrName>style.visibility</p:attrName>
                                        </p:attrNameLst>
                                      </p:cBhvr>
                                      <p:to>
                                        <p:strVal val="visible"/>
                                      </p:to>
                                    </p:set>
                                    <p:animEffect transition="in" filter="fade">
                                      <p:cBhvr>
                                        <p:cTn id="225" dur="500"/>
                                        <p:tgtEl>
                                          <p:spTgt spid="438"/>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442"/>
                                        </p:tgtEl>
                                        <p:attrNameLst>
                                          <p:attrName>style.visibility</p:attrName>
                                        </p:attrNameLst>
                                      </p:cBhvr>
                                      <p:to>
                                        <p:strVal val="visible"/>
                                      </p:to>
                                    </p:set>
                                    <p:animEffect transition="in" filter="fade">
                                      <p:cBhvr>
                                        <p:cTn id="230" dur="500"/>
                                        <p:tgtEl>
                                          <p:spTgt spid="442"/>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0" nodeType="clickEffect">
                                  <p:stCondLst>
                                    <p:cond delay="0"/>
                                  </p:stCondLst>
                                  <p:childTnLst>
                                    <p:set>
                                      <p:cBhvr>
                                        <p:cTn id="234" dur="1" fill="hold">
                                          <p:stCondLst>
                                            <p:cond delay="0"/>
                                          </p:stCondLst>
                                        </p:cTn>
                                        <p:tgtEl>
                                          <p:spTgt spid="446"/>
                                        </p:tgtEl>
                                        <p:attrNameLst>
                                          <p:attrName>style.visibility</p:attrName>
                                        </p:attrNameLst>
                                      </p:cBhvr>
                                      <p:to>
                                        <p:strVal val="visible"/>
                                      </p:to>
                                    </p:set>
                                    <p:animEffect transition="in" filter="fade">
                                      <p:cBhvr>
                                        <p:cTn id="235" dur="500"/>
                                        <p:tgtEl>
                                          <p:spTgt spid="446"/>
                                        </p:tgtEl>
                                      </p:cBhvr>
                                    </p:animEffec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grpId="0" nodeType="clickEffect">
                                  <p:stCondLst>
                                    <p:cond delay="0"/>
                                  </p:stCondLst>
                                  <p:childTnLst>
                                    <p:set>
                                      <p:cBhvr>
                                        <p:cTn id="239" dur="1" fill="hold">
                                          <p:stCondLst>
                                            <p:cond delay="0"/>
                                          </p:stCondLst>
                                        </p:cTn>
                                        <p:tgtEl>
                                          <p:spTgt spid="447"/>
                                        </p:tgtEl>
                                        <p:attrNameLst>
                                          <p:attrName>style.visibility</p:attrName>
                                        </p:attrNameLst>
                                      </p:cBhvr>
                                      <p:to>
                                        <p:strVal val="visible"/>
                                      </p:to>
                                    </p:set>
                                    <p:animEffect transition="in" filter="fade">
                                      <p:cBhvr>
                                        <p:cTn id="240" dur="500"/>
                                        <p:tgtEl>
                                          <p:spTgt spid="447"/>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480"/>
                                        </p:tgtEl>
                                        <p:attrNameLst>
                                          <p:attrName>style.visibility</p:attrName>
                                        </p:attrNameLst>
                                      </p:cBhvr>
                                      <p:to>
                                        <p:strVal val="visible"/>
                                      </p:to>
                                    </p:set>
                                    <p:animEffect transition="in" filter="fade">
                                      <p:cBhvr>
                                        <p:cTn id="243" dur="500"/>
                                        <p:tgtEl>
                                          <p:spTgt spid="480"/>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481"/>
                                        </p:tgtEl>
                                        <p:attrNameLst>
                                          <p:attrName>style.visibility</p:attrName>
                                        </p:attrNameLst>
                                      </p:cBhvr>
                                      <p:to>
                                        <p:strVal val="visible"/>
                                      </p:to>
                                    </p:set>
                                    <p:animEffect transition="in" filter="fade">
                                      <p:cBhvr>
                                        <p:cTn id="246" dur="500"/>
                                        <p:tgtEl>
                                          <p:spTgt spid="481"/>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482"/>
                                        </p:tgtEl>
                                        <p:attrNameLst>
                                          <p:attrName>style.visibility</p:attrName>
                                        </p:attrNameLst>
                                      </p:cBhvr>
                                      <p:to>
                                        <p:strVal val="visible"/>
                                      </p:to>
                                    </p:set>
                                    <p:animEffect transition="in" filter="fade">
                                      <p:cBhvr>
                                        <p:cTn id="249" dur="500"/>
                                        <p:tgtEl>
                                          <p:spTgt spid="482"/>
                                        </p:tgtEl>
                                      </p:cBhvr>
                                    </p:animEffec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grpId="0" nodeType="clickEffect">
                                  <p:stCondLst>
                                    <p:cond delay="0"/>
                                  </p:stCondLst>
                                  <p:childTnLst>
                                    <p:set>
                                      <p:cBhvr>
                                        <p:cTn id="253" dur="1" fill="hold">
                                          <p:stCondLst>
                                            <p:cond delay="0"/>
                                          </p:stCondLst>
                                        </p:cTn>
                                        <p:tgtEl>
                                          <p:spTgt spid="483"/>
                                        </p:tgtEl>
                                        <p:attrNameLst>
                                          <p:attrName>style.visibility</p:attrName>
                                        </p:attrNameLst>
                                      </p:cBhvr>
                                      <p:to>
                                        <p:strVal val="visible"/>
                                      </p:to>
                                    </p:set>
                                    <p:animEffect transition="in" filter="fade">
                                      <p:cBhvr>
                                        <p:cTn id="254" dur="500"/>
                                        <p:tgtEl>
                                          <p:spTgt spid="483"/>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484"/>
                                        </p:tgtEl>
                                        <p:attrNameLst>
                                          <p:attrName>style.visibility</p:attrName>
                                        </p:attrNameLst>
                                      </p:cBhvr>
                                      <p:to>
                                        <p:strVal val="visible"/>
                                      </p:to>
                                    </p:set>
                                    <p:animEffect transition="in" filter="fade">
                                      <p:cBhvr>
                                        <p:cTn id="257" dur="500"/>
                                        <p:tgtEl>
                                          <p:spTgt spid="484"/>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485"/>
                                        </p:tgtEl>
                                        <p:attrNameLst>
                                          <p:attrName>style.visibility</p:attrName>
                                        </p:attrNameLst>
                                      </p:cBhvr>
                                      <p:to>
                                        <p:strVal val="visible"/>
                                      </p:to>
                                    </p:set>
                                    <p:animEffect transition="in" filter="fade">
                                      <p:cBhvr>
                                        <p:cTn id="260" dur="500"/>
                                        <p:tgtEl>
                                          <p:spTgt spid="485"/>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486"/>
                                        </p:tgtEl>
                                        <p:attrNameLst>
                                          <p:attrName>style.visibility</p:attrName>
                                        </p:attrNameLst>
                                      </p:cBhvr>
                                      <p:to>
                                        <p:strVal val="visible"/>
                                      </p:to>
                                    </p:set>
                                    <p:animEffect transition="in" filter="fade">
                                      <p:cBhvr>
                                        <p:cTn id="263" dur="500"/>
                                        <p:tgtEl>
                                          <p:spTgt spid="486"/>
                                        </p:tgtEl>
                                      </p:cBhvr>
                                    </p:animEffect>
                                  </p:childTnLst>
                                </p:cTn>
                              </p:par>
                            </p:childTnLst>
                          </p:cTn>
                        </p:par>
                      </p:childTnLst>
                    </p:cTn>
                  </p:par>
                  <p:par>
                    <p:cTn id="264" fill="hold">
                      <p:stCondLst>
                        <p:cond delay="indefinite"/>
                      </p:stCondLst>
                      <p:childTnLst>
                        <p:par>
                          <p:cTn id="265" fill="hold">
                            <p:stCondLst>
                              <p:cond delay="0"/>
                            </p:stCondLst>
                            <p:childTnLst>
                              <p:par>
                                <p:cTn id="266" presetID="10" presetClass="entr" presetSubtype="0" fill="hold" grpId="0" nodeType="clickEffect">
                                  <p:stCondLst>
                                    <p:cond delay="0"/>
                                  </p:stCondLst>
                                  <p:childTnLst>
                                    <p:set>
                                      <p:cBhvr>
                                        <p:cTn id="267" dur="1" fill="hold">
                                          <p:stCondLst>
                                            <p:cond delay="0"/>
                                          </p:stCondLst>
                                        </p:cTn>
                                        <p:tgtEl>
                                          <p:spTgt spid="487"/>
                                        </p:tgtEl>
                                        <p:attrNameLst>
                                          <p:attrName>style.visibility</p:attrName>
                                        </p:attrNameLst>
                                      </p:cBhvr>
                                      <p:to>
                                        <p:strVal val="visible"/>
                                      </p:to>
                                    </p:set>
                                    <p:animEffect transition="in" filter="fade">
                                      <p:cBhvr>
                                        <p:cTn id="268" dur="500"/>
                                        <p:tgtEl>
                                          <p:spTgt spid="487"/>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488"/>
                                        </p:tgtEl>
                                        <p:attrNameLst>
                                          <p:attrName>style.visibility</p:attrName>
                                        </p:attrNameLst>
                                      </p:cBhvr>
                                      <p:to>
                                        <p:strVal val="visible"/>
                                      </p:to>
                                    </p:set>
                                    <p:animEffect transition="in" filter="fade">
                                      <p:cBhvr>
                                        <p:cTn id="271" dur="500"/>
                                        <p:tgtEl>
                                          <p:spTgt spid="488"/>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489"/>
                                        </p:tgtEl>
                                        <p:attrNameLst>
                                          <p:attrName>style.visibility</p:attrName>
                                        </p:attrNameLst>
                                      </p:cBhvr>
                                      <p:to>
                                        <p:strVal val="visible"/>
                                      </p:to>
                                    </p:set>
                                    <p:animEffect transition="in" filter="fade">
                                      <p:cBhvr>
                                        <p:cTn id="274" dur="500"/>
                                        <p:tgtEl>
                                          <p:spTgt spid="489"/>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490"/>
                                        </p:tgtEl>
                                        <p:attrNameLst>
                                          <p:attrName>style.visibility</p:attrName>
                                        </p:attrNameLst>
                                      </p:cBhvr>
                                      <p:to>
                                        <p:strVal val="visible"/>
                                      </p:to>
                                    </p:set>
                                    <p:animEffect transition="in" filter="fade">
                                      <p:cBhvr>
                                        <p:cTn id="277" dur="500"/>
                                        <p:tgtEl>
                                          <p:spTgt spid="490"/>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571"/>
                                        </p:tgtEl>
                                        <p:attrNameLst>
                                          <p:attrName>style.visibility</p:attrName>
                                        </p:attrNameLst>
                                      </p:cBhvr>
                                      <p:to>
                                        <p:strVal val="visible"/>
                                      </p:to>
                                    </p:set>
                                    <p:animEffect transition="in" filter="fade">
                                      <p:cBhvr>
                                        <p:cTn id="280" dur="500"/>
                                        <p:tgtEl>
                                          <p:spTgt spid="571"/>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572"/>
                                        </p:tgtEl>
                                        <p:attrNameLst>
                                          <p:attrName>style.visibility</p:attrName>
                                        </p:attrNameLst>
                                      </p:cBhvr>
                                      <p:to>
                                        <p:strVal val="visible"/>
                                      </p:to>
                                    </p:set>
                                    <p:animEffect transition="in" filter="fade">
                                      <p:cBhvr>
                                        <p:cTn id="283" dur="500"/>
                                        <p:tgtEl>
                                          <p:spTgt spid="572"/>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573"/>
                                        </p:tgtEl>
                                        <p:attrNameLst>
                                          <p:attrName>style.visibility</p:attrName>
                                        </p:attrNameLst>
                                      </p:cBhvr>
                                      <p:to>
                                        <p:strVal val="visible"/>
                                      </p:to>
                                    </p:set>
                                    <p:animEffect transition="in" filter="fade">
                                      <p:cBhvr>
                                        <p:cTn id="286" dur="500"/>
                                        <p:tgtEl>
                                          <p:spTgt spid="573"/>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574"/>
                                        </p:tgtEl>
                                        <p:attrNameLst>
                                          <p:attrName>style.visibility</p:attrName>
                                        </p:attrNameLst>
                                      </p:cBhvr>
                                      <p:to>
                                        <p:strVal val="visible"/>
                                      </p:to>
                                    </p:set>
                                    <p:animEffect transition="in" filter="fade">
                                      <p:cBhvr>
                                        <p:cTn id="289" dur="500"/>
                                        <p:tgtEl>
                                          <p:spTgt spid="574"/>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575"/>
                                        </p:tgtEl>
                                        <p:attrNameLst>
                                          <p:attrName>style.visibility</p:attrName>
                                        </p:attrNameLst>
                                      </p:cBhvr>
                                      <p:to>
                                        <p:strVal val="visible"/>
                                      </p:to>
                                    </p:set>
                                    <p:animEffect transition="in" filter="fade">
                                      <p:cBhvr>
                                        <p:cTn id="292" dur="500"/>
                                        <p:tgtEl>
                                          <p:spTgt spid="575"/>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576"/>
                                        </p:tgtEl>
                                        <p:attrNameLst>
                                          <p:attrName>style.visibility</p:attrName>
                                        </p:attrNameLst>
                                      </p:cBhvr>
                                      <p:to>
                                        <p:strVal val="visible"/>
                                      </p:to>
                                    </p:set>
                                    <p:animEffect transition="in" filter="fade">
                                      <p:cBhvr>
                                        <p:cTn id="295" dur="500"/>
                                        <p:tgtEl>
                                          <p:spTgt spid="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p:bldP spid="437" grpId="0"/>
      <p:bldP spid="438" grpId="0"/>
      <p:bldP spid="439" grpId="0"/>
      <p:bldP spid="440" grpId="0"/>
      <p:bldP spid="441" grpId="0"/>
      <p:bldP spid="442" grpId="0"/>
      <p:bldP spid="443" grpId="0"/>
      <p:bldP spid="444" grpId="0"/>
      <p:bldP spid="445" grpId="0"/>
      <p:bldP spid="446" grpId="0"/>
      <p:bldP spid="447" grpId="0"/>
      <p:bldP spid="480" grpId="0"/>
      <p:bldP spid="481" grpId="0"/>
      <p:bldP spid="482" grpId="0"/>
      <p:bldP spid="483" grpId="0"/>
      <p:bldP spid="484" grpId="0"/>
      <p:bldP spid="485" grpId="0"/>
      <p:bldP spid="486" grpId="0"/>
      <p:bldP spid="487" grpId="0"/>
      <p:bldP spid="488" grpId="0"/>
      <p:bldP spid="489" grpId="0"/>
      <p:bldP spid="490" grpId="0"/>
      <p:bldP spid="491" grpId="0"/>
      <p:bldP spid="492" grpId="0"/>
      <p:bldP spid="493" grpId="0"/>
      <p:bldP spid="494" grpId="0"/>
      <p:bldP spid="495" grpId="0"/>
      <p:bldP spid="496" grpId="0"/>
      <p:bldP spid="497" grpId="0"/>
      <p:bldP spid="498" grpId="0"/>
      <p:bldP spid="499" grpId="0"/>
      <p:bldP spid="500" grpId="0"/>
      <p:bldP spid="501" grpId="0"/>
      <p:bldP spid="502" grpId="0"/>
      <p:bldP spid="503" grpId="0"/>
      <p:bldP spid="504" grpId="0"/>
      <p:bldP spid="505" grpId="0"/>
      <p:bldP spid="506" grpId="0"/>
      <p:bldP spid="507" grpId="0"/>
      <p:bldP spid="508" grpId="0"/>
      <p:bldP spid="509" grpId="0"/>
      <p:bldP spid="510" grpId="0"/>
      <p:bldP spid="511" grpId="0"/>
      <p:bldP spid="512" grpId="0"/>
      <p:bldP spid="513" grpId="0"/>
      <p:bldP spid="514" grpId="0"/>
      <p:bldP spid="515" grpId="0"/>
      <p:bldP spid="516" grpId="0"/>
      <p:bldP spid="517" grpId="0"/>
      <p:bldP spid="518" grpId="0"/>
      <p:bldP spid="519" grpId="0"/>
      <p:bldP spid="520" grpId="0"/>
      <p:bldP spid="521" grpId="0"/>
      <p:bldP spid="522" grpId="0"/>
      <p:bldP spid="523" grpId="0"/>
      <p:bldP spid="524" grpId="0"/>
      <p:bldP spid="525" grpId="0"/>
      <p:bldP spid="526" grpId="0"/>
      <p:bldP spid="527" grpId="0"/>
      <p:bldP spid="528" grpId="0"/>
      <p:bldP spid="571" grpId="0" animBg="1"/>
      <p:bldP spid="572" grpId="0" animBg="1"/>
      <p:bldP spid="573" grpId="0" animBg="1"/>
      <p:bldP spid="574" grpId="0" animBg="1"/>
      <p:bldP spid="575" grpId="0" animBg="1"/>
      <p:bldP spid="576" grpId="0" animBg="1"/>
      <p:bldP spid="581" grpId="0" animBg="1"/>
      <p:bldP spid="582" grpId="0" animBg="1"/>
      <p:bldP spid="583" grpId="0" animBg="1"/>
      <p:bldP spid="584" grpId="0" animBg="1"/>
      <p:bldP spid="585" grpId="0" animBg="1"/>
      <p:bldP spid="586" grpId="0" animBg="1"/>
      <p:bldP spid="591" grpId="0" animBg="1"/>
      <p:bldP spid="592" grpId="0" animBg="1"/>
      <p:bldP spid="593" grpId="0" animBg="1"/>
      <p:bldP spid="594" grpId="0" animBg="1"/>
      <p:bldP spid="595" grpId="0" animBg="1"/>
      <p:bldP spid="5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ctrTitle"/>
          </p:nvPr>
        </p:nvSpPr>
        <p:spPr>
          <a:xfrm>
            <a:off x="978090" y="2026443"/>
            <a:ext cx="7315200" cy="3124200"/>
          </a:xfrm>
        </p:spPr>
        <p:txBody>
          <a:bodyPr/>
          <a:lstStyle/>
          <a:p>
            <a:r>
              <a:rPr lang="en-US" altLang="en-US" dirty="0" smtClean="0"/>
              <a:t/>
            </a:r>
            <a:br>
              <a:rPr lang="en-US" altLang="en-US" dirty="0" smtClean="0"/>
            </a:br>
            <a:r>
              <a:rPr lang="en-US" altLang="en-US" dirty="0" smtClean="0"/>
              <a:t> </a:t>
            </a:r>
            <a:r>
              <a:rPr lang="en-US" altLang="en-US" sz="4400" dirty="0" smtClean="0"/>
              <a:t>C1:</a:t>
            </a:r>
            <a:r>
              <a:rPr lang="en-US" altLang="en-US" sz="4400" dirty="0"/>
              <a:t> </a:t>
            </a:r>
            <a:r>
              <a:rPr lang="en-US" altLang="en-US" sz="4400" dirty="0" smtClean="0"/>
              <a:t/>
            </a:r>
            <a:br>
              <a:rPr lang="en-US" altLang="en-US" sz="4400" dirty="0" smtClean="0"/>
            </a:br>
            <a:r>
              <a:rPr lang="en-US" sz="4400" dirty="0" smtClean="0">
                <a:solidFill>
                  <a:prstClr val="black"/>
                </a:solidFill>
              </a:rPr>
              <a:t>Distinguish </a:t>
            </a:r>
            <a:r>
              <a:rPr lang="en-US" sz="4400" dirty="0">
                <a:solidFill>
                  <a:prstClr val="black"/>
                </a:solidFill>
              </a:rPr>
              <a:t>between direct and indirect expenses and identify bases for allocating indirect  expenses to </a:t>
            </a:r>
            <a:r>
              <a:rPr lang="en-US" sz="4400" dirty="0" smtClean="0">
                <a:solidFill>
                  <a:prstClr val="black"/>
                </a:solidFill>
              </a:rPr>
              <a:t>departments.</a:t>
            </a:r>
            <a:endParaRPr lang="en-US" sz="4400"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317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836" y="2012303"/>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0" y="5677296"/>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3288B46-37CC-45BD-9676-1FC52C5F8B4C}" type="slidenum">
              <a:rPr lang="en-US" altLang="en-US" sz="1200">
                <a:solidFill>
                  <a:srgbClr val="898989"/>
                </a:solidFill>
                <a:latin typeface="Arial" charset="0"/>
              </a:rPr>
              <a:pPr>
                <a:spcBef>
                  <a:spcPct val="0"/>
                </a:spcBef>
                <a:buFontTx/>
                <a:buNone/>
              </a:pPr>
              <a:t>12</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Grp="1" noChangeArrowheads="1"/>
          </p:cNvSpPr>
          <p:nvPr>
            <p:ph type="title"/>
          </p:nvPr>
        </p:nvSpPr>
        <p:spPr>
          <a:xfrm>
            <a:off x="914400" y="533400"/>
            <a:ext cx="7158038" cy="1184275"/>
          </a:xfrm>
        </p:spPr>
        <p:txBody>
          <a:bodyPr/>
          <a:lstStyle/>
          <a:p>
            <a:r>
              <a:rPr lang="en-US" altLang="en-US" b="1" dirty="0" smtClean="0"/>
              <a:t>Direct and Indirect Expenses</a:t>
            </a:r>
          </a:p>
        </p:txBody>
      </p:sp>
      <p:sp>
        <p:nvSpPr>
          <p:cNvPr id="3379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76CBAC0-A150-4D9B-BCA0-3F33E1BF2B20}" type="slidenum">
              <a:rPr lang="en-US" altLang="en-US" sz="1200">
                <a:solidFill>
                  <a:srgbClr val="898989"/>
                </a:solidFill>
                <a:latin typeface="Arial" charset="0"/>
              </a:rPr>
              <a:pPr>
                <a:spcBef>
                  <a:spcPct val="0"/>
                </a:spcBef>
                <a:buFontTx/>
                <a:buNone/>
              </a:pPr>
              <a:t>13</a:t>
            </a:fld>
            <a:endParaRPr lang="en-US" altLang="en-US" sz="1200" dirty="0">
              <a:solidFill>
                <a:srgbClr val="898989"/>
              </a:solidFill>
              <a:latin typeface="Arial" charset="0"/>
            </a:endParaRPr>
          </a:p>
        </p:txBody>
      </p:sp>
      <p:sp>
        <p:nvSpPr>
          <p:cNvPr id="12" name="Rounded Rectangle 11"/>
          <p:cNvSpPr/>
          <p:nvPr/>
        </p:nvSpPr>
        <p:spPr>
          <a:xfrm>
            <a:off x="0" y="6643687"/>
            <a:ext cx="8229600" cy="18289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lang="en-US" altLang="en-US" sz="1100" b="1" kern="0" noProof="0" dirty="0" smtClean="0">
                <a:solidFill>
                  <a:prstClr val="black"/>
                </a:solidFill>
                <a:latin typeface="Arial Narrow" pitchFamily="34" charset="0"/>
                <a:cs typeface="+mn-cs"/>
              </a:rPr>
              <a:t>1:</a:t>
            </a:r>
            <a:r>
              <a:rPr lang="en-US" sz="1100" dirty="0" smtClean="0">
                <a:solidFill>
                  <a:prstClr val="black"/>
                </a:solidFill>
                <a:latin typeface="Calibri"/>
              </a:rPr>
              <a:t> </a:t>
            </a:r>
            <a:r>
              <a:rPr lang="en-US" sz="1100" dirty="0">
                <a:solidFill>
                  <a:prstClr val="black"/>
                </a:solidFill>
                <a:latin typeface="Calibri"/>
              </a:rPr>
              <a:t>Distinguish between direct and indirect expenses and identify bases for allocating indirect </a:t>
            </a:r>
            <a:r>
              <a:rPr lang="en-US" sz="1100" dirty="0" smtClean="0">
                <a:solidFill>
                  <a:prstClr val="black"/>
                </a:solidFill>
                <a:latin typeface="Calibri"/>
              </a:rPr>
              <a:t> expenses </a:t>
            </a:r>
            <a:r>
              <a:rPr lang="en-US" sz="1100" dirty="0">
                <a:solidFill>
                  <a:prstClr val="black"/>
                </a:solidFill>
                <a:latin typeface="Calibri"/>
              </a:rPr>
              <a:t>to </a:t>
            </a:r>
            <a:r>
              <a:rPr lang="en-US" sz="1100" dirty="0" smtClean="0">
                <a:solidFill>
                  <a:prstClr val="black"/>
                </a:solidFill>
                <a:latin typeface="Calibri"/>
              </a:rPr>
              <a:t>departments.</a:t>
            </a:r>
            <a:endParaRPr lang="en-US" sz="1100" dirty="0"/>
          </a:p>
        </p:txBody>
      </p:sp>
      <p:sp>
        <p:nvSpPr>
          <p:cNvPr id="15" name="TextBox 14"/>
          <p:cNvSpPr txBox="1"/>
          <p:nvPr/>
        </p:nvSpPr>
        <p:spPr>
          <a:xfrm>
            <a:off x="7848600" y="460505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24.4</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471700" y="4599253"/>
            <a:ext cx="7286199" cy="1542636"/>
          </a:xfrm>
          <a:prstGeom prst="rect">
            <a:avLst/>
          </a:prstGeom>
        </p:spPr>
      </p:pic>
      <p:sp>
        <p:nvSpPr>
          <p:cNvPr id="10" name="Rectangle 2"/>
          <p:cNvSpPr>
            <a:spLocks noGrp="1" noChangeArrowheads="1"/>
          </p:cNvSpPr>
          <p:nvPr>
            <p:ph type="body" sz="half" idx="1"/>
          </p:nvPr>
        </p:nvSpPr>
        <p:spPr>
          <a:xfrm>
            <a:off x="150018" y="1696882"/>
            <a:ext cx="4345781" cy="2556065"/>
          </a:xfrm>
        </p:spPr>
        <p:txBody>
          <a:bodyPr lIns="90488" tIns="44450" rIns="90488" bIns="44450"/>
          <a:lstStyle/>
          <a:p>
            <a:pPr algn="ctr">
              <a:lnSpc>
                <a:spcPct val="95000"/>
              </a:lnSpc>
              <a:spcBef>
                <a:spcPct val="50000"/>
              </a:spcBef>
              <a:buFont typeface="Wingdings" pitchFamily="2" charset="2"/>
              <a:buNone/>
            </a:pPr>
            <a:r>
              <a:rPr lang="en-US" altLang="en-US" sz="2800" b="1" dirty="0" smtClean="0">
                <a:solidFill>
                  <a:schemeClr val="hlink"/>
                </a:solidFill>
                <a:latin typeface="Arial" charset="0"/>
                <a:cs typeface="Arial" charset="0"/>
              </a:rPr>
              <a:t>    </a:t>
            </a:r>
            <a:r>
              <a:rPr lang="en-US" altLang="en-US" sz="2800" b="1" dirty="0" smtClean="0">
                <a:solidFill>
                  <a:srgbClr val="FF0000"/>
                </a:solidFill>
                <a:latin typeface="Arial" charset="0"/>
                <a:cs typeface="Arial" charset="0"/>
              </a:rPr>
              <a:t>Direct expenses</a:t>
            </a:r>
            <a:r>
              <a:rPr lang="en-US" altLang="en-US" sz="2800" b="1" dirty="0" smtClean="0">
                <a:solidFill>
                  <a:schemeClr val="hlink"/>
                </a:solidFill>
                <a:latin typeface="Arial" charset="0"/>
                <a:cs typeface="Arial" charset="0"/>
              </a:rPr>
              <a:t> </a:t>
            </a:r>
            <a:r>
              <a:rPr lang="en-US" altLang="en-US" sz="2800" b="1" dirty="0" smtClean="0">
                <a:latin typeface="Arial" charset="0"/>
                <a:cs typeface="Arial" charset="0"/>
              </a:rPr>
              <a:t>are costs traced directly to a department and incurred for that department’s sole benefit.</a:t>
            </a:r>
            <a:br>
              <a:rPr lang="en-US" altLang="en-US" sz="2800" b="1" dirty="0" smtClean="0">
                <a:latin typeface="Arial" charset="0"/>
                <a:cs typeface="Arial" charset="0"/>
              </a:rPr>
            </a:br>
            <a:r>
              <a:rPr lang="en-US" altLang="en-US" sz="2800" b="1" dirty="0" smtClean="0">
                <a:latin typeface="Arial" charset="0"/>
                <a:cs typeface="Arial" charset="0"/>
              </a:rPr>
              <a:t> </a:t>
            </a:r>
          </a:p>
          <a:p>
            <a:pPr algn="ctr">
              <a:lnSpc>
                <a:spcPct val="95000"/>
              </a:lnSpc>
              <a:spcBef>
                <a:spcPct val="50000"/>
              </a:spcBef>
              <a:buFont typeface="Wingdings" pitchFamily="2" charset="2"/>
              <a:buNone/>
            </a:pPr>
            <a:r>
              <a:rPr lang="en-US" altLang="en-US" sz="2800" b="1" dirty="0" smtClean="0">
                <a:solidFill>
                  <a:schemeClr val="hlink"/>
                </a:solidFill>
                <a:latin typeface="Arial" charset="0"/>
                <a:cs typeface="Arial" charset="0"/>
              </a:rPr>
              <a:t>    </a:t>
            </a:r>
            <a:endParaRPr lang="en-US" altLang="en-US" sz="2800" b="1" dirty="0" smtClean="0">
              <a:latin typeface="Arial" charset="0"/>
              <a:cs typeface="Arial" charset="0"/>
            </a:endParaRPr>
          </a:p>
        </p:txBody>
      </p:sp>
      <p:sp>
        <p:nvSpPr>
          <p:cNvPr id="11" name="TextBox 10"/>
          <p:cNvSpPr txBox="1"/>
          <p:nvPr/>
        </p:nvSpPr>
        <p:spPr>
          <a:xfrm>
            <a:off x="4738852" y="1680720"/>
            <a:ext cx="3581400" cy="2677656"/>
          </a:xfrm>
          <a:prstGeom prst="rect">
            <a:avLst/>
          </a:prstGeom>
          <a:noFill/>
        </p:spPr>
        <p:txBody>
          <a:bodyPr wrap="square">
            <a:spAutoFit/>
          </a:bodyPr>
          <a:lstStyle/>
          <a:p>
            <a:pPr algn="ctr">
              <a:defRPr/>
            </a:pPr>
            <a:r>
              <a:rPr lang="en-US" sz="2800" b="1" dirty="0">
                <a:solidFill>
                  <a:srgbClr val="FF0000"/>
                </a:solidFill>
              </a:rPr>
              <a:t>Indirect expenses</a:t>
            </a:r>
            <a:br>
              <a:rPr lang="en-US" sz="2800" b="1" dirty="0">
                <a:solidFill>
                  <a:srgbClr val="FF0000"/>
                </a:solidFill>
              </a:rPr>
            </a:br>
            <a:r>
              <a:rPr lang="en-US" sz="2800" b="1" dirty="0">
                <a:solidFill>
                  <a:schemeClr val="accent2">
                    <a:lumMod val="75000"/>
                  </a:schemeClr>
                </a:solidFill>
              </a:rPr>
              <a:t> </a:t>
            </a:r>
            <a:r>
              <a:rPr lang="en-US" sz="2800" b="1" dirty="0" smtClean="0"/>
              <a:t>are costs incurred for the joint benefit; they cannot be traced to only one department.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ctrTitle"/>
          </p:nvPr>
        </p:nvSpPr>
        <p:spPr>
          <a:xfrm>
            <a:off x="914400" y="1524000"/>
            <a:ext cx="7315200" cy="3124200"/>
          </a:xfrm>
        </p:spPr>
        <p:txBody>
          <a:bodyPr/>
          <a:lstStyle/>
          <a:p>
            <a:r>
              <a:rPr lang="en-US" altLang="en-US" dirty="0" smtClean="0"/>
              <a:t/>
            </a:r>
            <a:br>
              <a:rPr lang="en-US" altLang="en-US" dirty="0" smtClean="0"/>
            </a:br>
            <a:r>
              <a:rPr lang="en-US" altLang="en-US" sz="4400" dirty="0" smtClean="0"/>
              <a:t> P2: </a:t>
            </a:r>
            <a:br>
              <a:rPr lang="en-US" altLang="en-US" sz="4400" dirty="0" smtClean="0"/>
            </a:br>
            <a:r>
              <a:rPr lang="en-US" sz="4400" dirty="0" smtClean="0">
                <a:solidFill>
                  <a:prstClr val="black"/>
                </a:solidFill>
              </a:rPr>
              <a:t>Allocate </a:t>
            </a:r>
            <a:r>
              <a:rPr lang="en-US" sz="4400" dirty="0">
                <a:solidFill>
                  <a:prstClr val="black"/>
                </a:solidFill>
              </a:rPr>
              <a:t>indirect expenses to </a:t>
            </a:r>
            <a:r>
              <a:rPr lang="en-US" sz="4400" dirty="0" smtClean="0">
                <a:solidFill>
                  <a:prstClr val="black"/>
                </a:solidFill>
              </a:rPr>
              <a:t>departments.</a:t>
            </a: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378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224" y="195424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752" y="4572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595E31C-1276-4F99-ACF1-B84FC05F0C8C}" type="slidenum">
              <a:rPr lang="en-US" altLang="en-US" sz="1200">
                <a:solidFill>
                  <a:srgbClr val="898989"/>
                </a:solidFill>
                <a:latin typeface="Arial" charset="0"/>
              </a:rPr>
              <a:pPr>
                <a:spcBef>
                  <a:spcPct val="0"/>
                </a:spcBef>
                <a:buFontTx/>
                <a:buNone/>
              </a:pPr>
              <a:t>14</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p:cNvGraphicFramePr>
          <p:nvPr>
            <p:extLst>
              <p:ext uri="{D42A27DB-BD31-4B8C-83A1-F6EECF244321}">
                <p14:modId xmlns:p14="http://schemas.microsoft.com/office/powerpoint/2010/main" val="88394840"/>
              </p:ext>
            </p:extLst>
          </p:nvPr>
        </p:nvGraphicFramePr>
        <p:xfrm>
          <a:off x="250031" y="3913187"/>
          <a:ext cx="8643937" cy="2443163"/>
        </p:xfrm>
        <a:graphic>
          <a:graphicData uri="http://schemas.openxmlformats.org/presentationml/2006/ole">
            <mc:AlternateContent xmlns:mc="http://schemas.openxmlformats.org/markup-compatibility/2006">
              <mc:Choice xmlns:v="urn:schemas-microsoft-com:vml" Requires="v">
                <p:oleObj spid="_x0000_s42121" name="Worksheet" r:id="rId5" imgW="4095598" imgH="1343178" progId="Excel.Sheet.8">
                  <p:embed/>
                </p:oleObj>
              </mc:Choice>
              <mc:Fallback>
                <p:oleObj name="Worksheet" r:id="rId5" imgW="4095598" imgH="1343178" progId="Excel.Sheet.8">
                  <p:embed/>
                  <p:pic>
                    <p:nvPicPr>
                      <p:cNvPr id="0" name="Picture 14"/>
                      <p:cNvPicPr>
                        <a:picLocks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250031" y="3913187"/>
                        <a:ext cx="8643937" cy="2443163"/>
                      </a:xfrm>
                      <a:prstGeom prst="rect">
                        <a:avLst/>
                      </a:prstGeom>
                      <a:noFill/>
                      <a:ln w="50800">
                        <a:solidFill>
                          <a:srgbClr val="CC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5331" name="Rectangle 3"/>
          <p:cNvSpPr>
            <a:spLocks noGrp="1" noChangeArrowheads="1"/>
          </p:cNvSpPr>
          <p:nvPr>
            <p:ph type="body" idx="1"/>
          </p:nvPr>
        </p:nvSpPr>
        <p:spPr>
          <a:xfrm>
            <a:off x="533400" y="1241821"/>
            <a:ext cx="8077200" cy="1524000"/>
          </a:xfrm>
          <a:solidFill>
            <a:schemeClr val="accent1">
              <a:lumMod val="20000"/>
              <a:lumOff val="80000"/>
            </a:schemeClr>
          </a:solidFill>
          <a:ln>
            <a:solidFill>
              <a:schemeClr val="tx1"/>
            </a:solidFill>
          </a:ln>
        </p:spPr>
        <p:txBody>
          <a:bodyPr lIns="90488" tIns="44450" rIns="90488" bIns="44450" anchor="ctr"/>
          <a:lstStyle/>
          <a:p>
            <a:pPr algn="ctr">
              <a:buFont typeface="Wingdings" pitchFamily="2" charset="2"/>
              <a:buNone/>
              <a:defRPr/>
            </a:pPr>
            <a:r>
              <a:rPr lang="en-US" dirty="0"/>
              <a:t>  Service department costs are shared, indirect expenses that support the activities of two or more production departments.</a:t>
            </a:r>
          </a:p>
        </p:txBody>
      </p:sp>
      <p:sp>
        <p:nvSpPr>
          <p:cNvPr id="4199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3ECA231-D65A-4BD9-AA8E-752EAB5239E5}" type="slidenum">
              <a:rPr lang="en-US" altLang="en-US" sz="1200">
                <a:solidFill>
                  <a:srgbClr val="898989"/>
                </a:solidFill>
                <a:latin typeface="Arial" charset="0"/>
              </a:rPr>
              <a:pPr>
                <a:spcBef>
                  <a:spcPct val="0"/>
                </a:spcBef>
                <a:buFontTx/>
                <a:buNone/>
              </a:pPr>
              <a:t>15</a:t>
            </a:fld>
            <a:endParaRPr lang="en-US" altLang="en-US" sz="1200" dirty="0">
              <a:solidFill>
                <a:srgbClr val="898989"/>
              </a:solidFill>
              <a:latin typeface="Arial" charset="0"/>
            </a:endParaRPr>
          </a:p>
        </p:txBody>
      </p:sp>
      <p:sp>
        <p:nvSpPr>
          <p:cNvPr id="10" name="Rounded Rectangle 9"/>
          <p:cNvSpPr/>
          <p:nvPr/>
        </p:nvSpPr>
        <p:spPr>
          <a:xfrm>
            <a:off x="0" y="6629401"/>
            <a:ext cx="41148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P2:</a:t>
            </a:r>
            <a:r>
              <a:rPr lang="en-US" sz="1100" dirty="0" smtClean="0">
                <a:solidFill>
                  <a:prstClr val="black"/>
                </a:solidFill>
                <a:latin typeface="Calibri"/>
              </a:rPr>
              <a:t> </a:t>
            </a:r>
            <a:r>
              <a:rPr lang="en-US" sz="1100" dirty="0">
                <a:solidFill>
                  <a:prstClr val="black"/>
                </a:solidFill>
              </a:rPr>
              <a:t>Allocate indirect expenses to </a:t>
            </a:r>
            <a:r>
              <a:rPr lang="en-US" sz="1100" dirty="0" smtClean="0">
                <a:solidFill>
                  <a:prstClr val="black"/>
                </a:solidFill>
              </a:rPr>
              <a:t>departments.</a:t>
            </a:r>
            <a:endParaRPr lang="en-US" sz="1100" dirty="0"/>
          </a:p>
        </p:txBody>
      </p:sp>
      <p:sp>
        <p:nvSpPr>
          <p:cNvPr id="11" name="TextBox 10"/>
          <p:cNvSpPr txBox="1"/>
          <p:nvPr/>
        </p:nvSpPr>
        <p:spPr>
          <a:xfrm>
            <a:off x="7543800" y="301633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24.5</a:t>
            </a:r>
            <a:endParaRPr lang="en-US" kern="0" dirty="0">
              <a:latin typeface="Berlin Sans FB" panose="020E0602020502020306" pitchFamily="34" charset="0"/>
            </a:endParaRPr>
          </a:p>
        </p:txBody>
      </p:sp>
      <p:sp>
        <p:nvSpPr>
          <p:cNvPr id="9" name="Rectangle 5"/>
          <p:cNvSpPr>
            <a:spLocks noGrp="1" noChangeArrowheads="1"/>
          </p:cNvSpPr>
          <p:nvPr>
            <p:ph type="title"/>
          </p:nvPr>
        </p:nvSpPr>
        <p:spPr>
          <a:xfrm>
            <a:off x="381000" y="304800"/>
            <a:ext cx="8382000" cy="1143000"/>
          </a:xfrm>
        </p:spPr>
        <p:txBody>
          <a:bodyPr/>
          <a:lstStyle/>
          <a:p>
            <a:r>
              <a:rPr lang="en-US" altLang="en-US" sz="3200" b="1" dirty="0" smtClean="0"/>
              <a:t>Allocating Service Department Expenses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p:cNvGraphicFramePr>
          <p:nvPr/>
        </p:nvGraphicFramePr>
        <p:xfrm>
          <a:off x="80963" y="3810000"/>
          <a:ext cx="8961437" cy="2438400"/>
        </p:xfrm>
        <a:graphic>
          <a:graphicData uri="http://schemas.openxmlformats.org/presentationml/2006/ole">
            <mc:AlternateContent xmlns:mc="http://schemas.openxmlformats.org/markup-compatibility/2006">
              <mc:Choice xmlns:v="urn:schemas-microsoft-com:vml" Requires="v">
                <p:oleObj spid="_x0000_s35976" name="Worksheet" r:id="rId5" imgW="3981298" imgH="1162101" progId="Excel.Sheet.8">
                  <p:embed/>
                </p:oleObj>
              </mc:Choice>
              <mc:Fallback>
                <p:oleObj name="Worksheet" r:id="rId5" imgW="3981298" imgH="1162101" progId="Excel.Sheet.8">
                  <p:embed/>
                  <p:pic>
                    <p:nvPicPr>
                      <p:cNvPr id="0" name="Picture 13"/>
                      <p:cNvPicPr>
                        <a:picLocks noChangeArrowheads="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80963" y="3810000"/>
                        <a:ext cx="8961437" cy="2438400"/>
                      </a:xfrm>
                      <a:prstGeom prst="rect">
                        <a:avLst/>
                      </a:prstGeom>
                      <a:noFill/>
                      <a:ln w="508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3" name="Rectangle 11"/>
          <p:cNvSpPr>
            <a:spLocks noGrp="1" noChangeArrowheads="1"/>
          </p:cNvSpPr>
          <p:nvPr>
            <p:ph type="title"/>
          </p:nvPr>
        </p:nvSpPr>
        <p:spPr>
          <a:xfrm>
            <a:off x="304800" y="533400"/>
            <a:ext cx="8382000" cy="1143000"/>
          </a:xfrm>
        </p:spPr>
        <p:txBody>
          <a:bodyPr/>
          <a:lstStyle/>
          <a:p>
            <a:r>
              <a:rPr lang="en-US" altLang="en-US" b="1" dirty="0" smtClean="0"/>
              <a:t>Illustration of Cost Allocation</a:t>
            </a:r>
          </a:p>
        </p:txBody>
      </p:sp>
      <p:sp>
        <p:nvSpPr>
          <p:cNvPr id="35844" name="Rectangle 2"/>
          <p:cNvSpPr txBox="1">
            <a:spLocks noChangeArrowheads="1"/>
          </p:cNvSpPr>
          <p:nvPr/>
        </p:nvSpPr>
        <p:spPr bwMode="auto">
          <a:xfrm>
            <a:off x="370681" y="1578261"/>
            <a:ext cx="8382000" cy="1371600"/>
          </a:xfrm>
          <a:prstGeom prst="rect">
            <a:avLst/>
          </a:prstGeom>
          <a:solidFill>
            <a:schemeClr val="bg2"/>
          </a:solidFill>
          <a:ln w="9525">
            <a:solidFill>
              <a:schemeClr val="tx1"/>
            </a:solidFill>
            <a:miter lim="800000"/>
            <a:headEnd/>
            <a:tailEnd/>
          </a:ln>
        </p:spPr>
        <p:txBody>
          <a:bodyPr lIns="90488" tIns="44450" rIns="90488" bIns="44450"/>
          <a:lstStyle>
            <a:lvl1pPr marL="273050" indent="-2730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90000"/>
              </a:lnSpc>
              <a:spcBef>
                <a:spcPts val="600"/>
              </a:spcBef>
              <a:buClr>
                <a:schemeClr val="accent1"/>
              </a:buClr>
              <a:buSzPct val="70000"/>
              <a:buFont typeface="Wingdings" pitchFamily="2" charset="2"/>
              <a:buNone/>
            </a:pPr>
            <a:r>
              <a:rPr lang="en-US" altLang="en-US" sz="2800" dirty="0">
                <a:latin typeface="Arial Narrow" pitchFamily="34" charset="0"/>
              </a:rPr>
              <a:t>   Classic Jewelry pays its janitorial service $800 per month to clean its store.  Management allocates this cost to its three departments according to the floor space each occupies.</a:t>
            </a:r>
          </a:p>
        </p:txBody>
      </p:sp>
      <p:sp>
        <p:nvSpPr>
          <p:cNvPr id="358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6B646BA-9FFF-4C33-8A1C-DBE57481990E}" type="slidenum">
              <a:rPr lang="en-US" altLang="en-US" sz="1200">
                <a:solidFill>
                  <a:srgbClr val="898989"/>
                </a:solidFill>
                <a:latin typeface="Arial" charset="0"/>
              </a:rPr>
              <a:pPr>
                <a:spcBef>
                  <a:spcPct val="0"/>
                </a:spcBef>
                <a:buFontTx/>
                <a:buNone/>
              </a:pPr>
              <a:t>16</a:t>
            </a:fld>
            <a:endParaRPr lang="en-US" altLang="en-US" sz="1200" dirty="0">
              <a:solidFill>
                <a:srgbClr val="898989"/>
              </a:solidFill>
              <a:latin typeface="Arial" charset="0"/>
            </a:endParaRPr>
          </a:p>
        </p:txBody>
      </p:sp>
      <p:sp>
        <p:nvSpPr>
          <p:cNvPr id="11" name="Rounded Rectangle 10"/>
          <p:cNvSpPr/>
          <p:nvPr/>
        </p:nvSpPr>
        <p:spPr>
          <a:xfrm>
            <a:off x="0" y="6629401"/>
            <a:ext cx="41148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P2:</a:t>
            </a:r>
            <a:r>
              <a:rPr lang="en-US" sz="1100" dirty="0" smtClean="0">
                <a:solidFill>
                  <a:prstClr val="black"/>
                </a:solidFill>
                <a:latin typeface="Calibri"/>
              </a:rPr>
              <a:t> </a:t>
            </a:r>
            <a:r>
              <a:rPr lang="en-US" sz="1100" dirty="0">
                <a:solidFill>
                  <a:prstClr val="black"/>
                </a:solidFill>
              </a:rPr>
              <a:t>Allocate indirect expenses to </a:t>
            </a:r>
            <a:r>
              <a:rPr lang="en-US" sz="1100" dirty="0" smtClean="0">
                <a:solidFill>
                  <a:prstClr val="black"/>
                </a:solidFill>
              </a:rPr>
              <a:t>departments.</a:t>
            </a:r>
            <a:endParaRPr lang="en-US" sz="1100" dirty="0"/>
          </a:p>
        </p:txBody>
      </p:sp>
      <p:sp>
        <p:nvSpPr>
          <p:cNvPr id="12" name="TextBox 11"/>
          <p:cNvSpPr txBox="1"/>
          <p:nvPr/>
        </p:nvSpPr>
        <p:spPr>
          <a:xfrm>
            <a:off x="7848600" y="305571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24.6</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4"/>
          <p:cNvSpPr>
            <a:spLocks noGrp="1"/>
          </p:cNvSpPr>
          <p:nvPr>
            <p:ph type="ftr" sz="quarter" idx="11"/>
          </p:nvPr>
        </p:nvSpPr>
        <p:spPr>
          <a:xfrm>
            <a:off x="0" y="6629400"/>
            <a:ext cx="3657600" cy="228600"/>
          </a:xfrm>
        </p:spPr>
        <p:txBody>
          <a:bodyPr/>
          <a:lstStyle/>
          <a:p>
            <a:pPr algn="l"/>
            <a:r>
              <a:rPr lang="en-US" dirty="0">
                <a:solidFill>
                  <a:prstClr val="black">
                    <a:tint val="75000"/>
                  </a:prstClr>
                </a:solidFill>
                <a:latin typeface="Arial" pitchFamily="34" charset="0"/>
                <a:cs typeface="Arial" pitchFamily="34" charset="0"/>
              </a:rPr>
              <a:t>Copyright © McGraw-Hill Education</a:t>
            </a:r>
          </a:p>
        </p:txBody>
      </p:sp>
      <p:sp>
        <p:nvSpPr>
          <p:cNvPr id="9" name="Rectangle 8"/>
          <p:cNvSpPr>
            <a:spLocks noChangeArrowheads="1"/>
          </p:cNvSpPr>
          <p:nvPr/>
        </p:nvSpPr>
        <p:spPr bwMode="auto">
          <a:xfrm>
            <a:off x="1068388" y="7926388"/>
            <a:ext cx="6007100" cy="6826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384" name="Rectangle 90"/>
          <p:cNvSpPr>
            <a:spLocks noChangeArrowheads="1"/>
          </p:cNvSpPr>
          <p:nvPr/>
        </p:nvSpPr>
        <p:spPr bwMode="auto">
          <a:xfrm>
            <a:off x="3179763" y="8396288"/>
            <a:ext cx="9540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Budgeted</a:t>
            </a:r>
            <a:endParaRPr lang="en-US" altLang="en-US">
              <a:solidFill>
                <a:prstClr val="black"/>
              </a:solidFill>
              <a:cs typeface="+mn-cs"/>
            </a:endParaRPr>
          </a:p>
        </p:txBody>
      </p:sp>
      <p:sp>
        <p:nvSpPr>
          <p:cNvPr id="385" name="Rectangle 91"/>
          <p:cNvSpPr>
            <a:spLocks noChangeArrowheads="1"/>
          </p:cNvSpPr>
          <p:nvPr/>
        </p:nvSpPr>
        <p:spPr bwMode="auto">
          <a:xfrm>
            <a:off x="4313238" y="8396288"/>
            <a:ext cx="661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Actual</a:t>
            </a:r>
            <a:endParaRPr lang="en-US" altLang="en-US">
              <a:solidFill>
                <a:prstClr val="black"/>
              </a:solidFill>
              <a:cs typeface="+mn-cs"/>
            </a:endParaRPr>
          </a:p>
        </p:txBody>
      </p:sp>
      <p:sp>
        <p:nvSpPr>
          <p:cNvPr id="386" name="Rectangle 92"/>
          <p:cNvSpPr>
            <a:spLocks noChangeArrowheads="1"/>
          </p:cNvSpPr>
          <p:nvPr/>
        </p:nvSpPr>
        <p:spPr bwMode="auto">
          <a:xfrm>
            <a:off x="5111751" y="8396288"/>
            <a:ext cx="18970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Over (Under) Budget</a:t>
            </a:r>
            <a:endParaRPr lang="en-US" altLang="en-US">
              <a:solidFill>
                <a:prstClr val="black"/>
              </a:solidFill>
              <a:cs typeface="+mn-cs"/>
            </a:endParaRPr>
          </a:p>
        </p:txBody>
      </p:sp>
      <p:sp>
        <p:nvSpPr>
          <p:cNvPr id="387" name="Rectangle 93"/>
          <p:cNvSpPr>
            <a:spLocks noChangeArrowheads="1"/>
          </p:cNvSpPr>
          <p:nvPr/>
        </p:nvSpPr>
        <p:spPr bwMode="auto">
          <a:xfrm>
            <a:off x="1112838" y="8620125"/>
            <a:ext cx="1403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Direct materials</a:t>
            </a:r>
            <a:endParaRPr lang="en-US" altLang="en-US">
              <a:solidFill>
                <a:prstClr val="black"/>
              </a:solidFill>
              <a:cs typeface="+mn-cs"/>
            </a:endParaRPr>
          </a:p>
        </p:txBody>
      </p:sp>
      <p:sp>
        <p:nvSpPr>
          <p:cNvPr id="388" name="Rectangle 94"/>
          <p:cNvSpPr>
            <a:spLocks noChangeArrowheads="1"/>
          </p:cNvSpPr>
          <p:nvPr/>
        </p:nvSpPr>
        <p:spPr bwMode="auto">
          <a:xfrm>
            <a:off x="3246438" y="8620125"/>
            <a:ext cx="887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$138,000</a:t>
            </a:r>
            <a:endParaRPr lang="en-US" altLang="en-US">
              <a:solidFill>
                <a:prstClr val="black"/>
              </a:solidFill>
              <a:cs typeface="+mn-cs"/>
            </a:endParaRPr>
          </a:p>
        </p:txBody>
      </p:sp>
      <p:sp>
        <p:nvSpPr>
          <p:cNvPr id="389" name="Rectangle 95"/>
          <p:cNvSpPr>
            <a:spLocks noChangeArrowheads="1"/>
          </p:cNvSpPr>
          <p:nvPr/>
        </p:nvSpPr>
        <p:spPr bwMode="auto">
          <a:xfrm>
            <a:off x="4257676" y="8620125"/>
            <a:ext cx="876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$133,800</a:t>
            </a:r>
            <a:endParaRPr lang="en-US" altLang="en-US">
              <a:solidFill>
                <a:prstClr val="black"/>
              </a:solidFill>
              <a:cs typeface="+mn-cs"/>
            </a:endParaRPr>
          </a:p>
        </p:txBody>
      </p:sp>
      <p:sp>
        <p:nvSpPr>
          <p:cNvPr id="390" name="Rectangle 96"/>
          <p:cNvSpPr>
            <a:spLocks noChangeArrowheads="1"/>
          </p:cNvSpPr>
          <p:nvPr/>
        </p:nvSpPr>
        <p:spPr bwMode="auto">
          <a:xfrm>
            <a:off x="5368926" y="8620125"/>
            <a:ext cx="8080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($4,200)</a:t>
            </a:r>
            <a:endParaRPr lang="en-US" altLang="en-US">
              <a:solidFill>
                <a:prstClr val="black"/>
              </a:solidFill>
              <a:cs typeface="+mn-cs"/>
            </a:endParaRPr>
          </a:p>
        </p:txBody>
      </p:sp>
      <p:sp>
        <p:nvSpPr>
          <p:cNvPr id="391" name="Rectangle 97"/>
          <p:cNvSpPr>
            <a:spLocks noChangeArrowheads="1"/>
          </p:cNvSpPr>
          <p:nvPr/>
        </p:nvSpPr>
        <p:spPr bwMode="auto">
          <a:xfrm>
            <a:off x="1112838" y="8845550"/>
            <a:ext cx="10779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Direct labor</a:t>
            </a:r>
            <a:endParaRPr lang="en-US" altLang="en-US">
              <a:solidFill>
                <a:prstClr val="black"/>
              </a:solidFill>
              <a:cs typeface="+mn-cs"/>
            </a:endParaRPr>
          </a:p>
        </p:txBody>
      </p:sp>
      <p:sp>
        <p:nvSpPr>
          <p:cNvPr id="392" name="Rectangle 98"/>
          <p:cNvSpPr>
            <a:spLocks noChangeArrowheads="1"/>
          </p:cNvSpPr>
          <p:nvPr/>
        </p:nvSpPr>
        <p:spPr bwMode="auto">
          <a:xfrm>
            <a:off x="3336926" y="8845550"/>
            <a:ext cx="785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105,000</a:t>
            </a:r>
            <a:endParaRPr lang="en-US" altLang="en-US">
              <a:solidFill>
                <a:prstClr val="black"/>
              </a:solidFill>
              <a:cs typeface="+mn-cs"/>
            </a:endParaRPr>
          </a:p>
        </p:txBody>
      </p:sp>
      <p:sp>
        <p:nvSpPr>
          <p:cNvPr id="393" name="Rectangle 99"/>
          <p:cNvSpPr>
            <a:spLocks noChangeArrowheads="1"/>
          </p:cNvSpPr>
          <p:nvPr/>
        </p:nvSpPr>
        <p:spPr bwMode="auto">
          <a:xfrm>
            <a:off x="4392613" y="8845550"/>
            <a:ext cx="730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101,300</a:t>
            </a:r>
            <a:endParaRPr lang="en-US" altLang="en-US">
              <a:solidFill>
                <a:prstClr val="black"/>
              </a:solidFill>
              <a:cs typeface="+mn-cs"/>
            </a:endParaRPr>
          </a:p>
        </p:txBody>
      </p:sp>
      <p:sp>
        <p:nvSpPr>
          <p:cNvPr id="394" name="Rectangle 100"/>
          <p:cNvSpPr>
            <a:spLocks noChangeArrowheads="1"/>
          </p:cNvSpPr>
          <p:nvPr/>
        </p:nvSpPr>
        <p:spPr bwMode="auto">
          <a:xfrm>
            <a:off x="5481638" y="8845550"/>
            <a:ext cx="6731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(3,700)</a:t>
            </a:r>
            <a:endParaRPr lang="en-US" altLang="en-US">
              <a:solidFill>
                <a:prstClr val="black"/>
              </a:solidFill>
              <a:cs typeface="+mn-cs"/>
            </a:endParaRPr>
          </a:p>
        </p:txBody>
      </p:sp>
      <p:sp>
        <p:nvSpPr>
          <p:cNvPr id="395" name="Rectangle 101"/>
          <p:cNvSpPr>
            <a:spLocks noChangeArrowheads="1"/>
          </p:cNvSpPr>
          <p:nvPr/>
        </p:nvSpPr>
        <p:spPr bwMode="auto">
          <a:xfrm>
            <a:off x="1112838" y="9069388"/>
            <a:ext cx="931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Overhead</a:t>
            </a:r>
            <a:endParaRPr lang="en-US" altLang="en-US">
              <a:solidFill>
                <a:prstClr val="black"/>
              </a:solidFill>
              <a:cs typeface="+mn-cs"/>
            </a:endParaRPr>
          </a:p>
        </p:txBody>
      </p:sp>
      <p:sp>
        <p:nvSpPr>
          <p:cNvPr id="396" name="Rectangle 102"/>
          <p:cNvSpPr>
            <a:spLocks noChangeArrowheads="1"/>
          </p:cNvSpPr>
          <p:nvPr/>
        </p:nvSpPr>
        <p:spPr bwMode="auto">
          <a:xfrm>
            <a:off x="3449638" y="9069388"/>
            <a:ext cx="6731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81,000</a:t>
            </a:r>
            <a:endParaRPr lang="en-US" altLang="en-US">
              <a:solidFill>
                <a:prstClr val="black"/>
              </a:solidFill>
              <a:cs typeface="+mn-cs"/>
            </a:endParaRPr>
          </a:p>
        </p:txBody>
      </p:sp>
      <p:sp>
        <p:nvSpPr>
          <p:cNvPr id="397" name="Rectangle 103"/>
          <p:cNvSpPr>
            <a:spLocks noChangeArrowheads="1"/>
          </p:cNvSpPr>
          <p:nvPr/>
        </p:nvSpPr>
        <p:spPr bwMode="auto">
          <a:xfrm>
            <a:off x="4414838" y="9069388"/>
            <a:ext cx="708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78,000</a:t>
            </a:r>
            <a:endParaRPr lang="en-US" altLang="en-US">
              <a:solidFill>
                <a:prstClr val="black"/>
              </a:solidFill>
              <a:cs typeface="+mn-cs"/>
            </a:endParaRPr>
          </a:p>
        </p:txBody>
      </p:sp>
      <p:sp>
        <p:nvSpPr>
          <p:cNvPr id="398" name="Rectangle 104"/>
          <p:cNvSpPr>
            <a:spLocks noChangeArrowheads="1"/>
          </p:cNvSpPr>
          <p:nvPr/>
        </p:nvSpPr>
        <p:spPr bwMode="auto">
          <a:xfrm>
            <a:off x="5459413" y="9069388"/>
            <a:ext cx="6969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(3,000)</a:t>
            </a:r>
            <a:endParaRPr lang="en-US" altLang="en-US">
              <a:solidFill>
                <a:prstClr val="black"/>
              </a:solidFill>
              <a:cs typeface="+mn-cs"/>
            </a:endParaRPr>
          </a:p>
        </p:txBody>
      </p:sp>
      <p:sp>
        <p:nvSpPr>
          <p:cNvPr id="399" name="Rectangle 105"/>
          <p:cNvSpPr>
            <a:spLocks noChangeArrowheads="1"/>
          </p:cNvSpPr>
          <p:nvPr/>
        </p:nvSpPr>
        <p:spPr bwMode="auto">
          <a:xfrm>
            <a:off x="1112838" y="9293225"/>
            <a:ext cx="606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Totals</a:t>
            </a:r>
            <a:endParaRPr lang="en-US" altLang="en-US">
              <a:solidFill>
                <a:prstClr val="black"/>
              </a:solidFill>
              <a:cs typeface="+mn-cs"/>
            </a:endParaRPr>
          </a:p>
        </p:txBody>
      </p:sp>
      <p:sp>
        <p:nvSpPr>
          <p:cNvPr id="400" name="Rectangle 106"/>
          <p:cNvSpPr>
            <a:spLocks noChangeArrowheads="1"/>
          </p:cNvSpPr>
          <p:nvPr/>
        </p:nvSpPr>
        <p:spPr bwMode="auto">
          <a:xfrm>
            <a:off x="3201988" y="9293225"/>
            <a:ext cx="931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$324,000</a:t>
            </a:r>
            <a:endParaRPr lang="en-US" altLang="en-US">
              <a:solidFill>
                <a:prstClr val="black"/>
              </a:solidFill>
              <a:cs typeface="+mn-cs"/>
            </a:endParaRPr>
          </a:p>
        </p:txBody>
      </p:sp>
      <p:sp>
        <p:nvSpPr>
          <p:cNvPr id="401" name="Rectangle 107"/>
          <p:cNvSpPr>
            <a:spLocks noChangeArrowheads="1"/>
          </p:cNvSpPr>
          <p:nvPr/>
        </p:nvSpPr>
        <p:spPr bwMode="auto">
          <a:xfrm>
            <a:off x="4302126" y="9293225"/>
            <a:ext cx="8302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$313,100</a:t>
            </a:r>
            <a:endParaRPr lang="en-US" altLang="en-US">
              <a:solidFill>
                <a:prstClr val="black"/>
              </a:solidFill>
              <a:cs typeface="+mn-cs"/>
            </a:endParaRPr>
          </a:p>
        </p:txBody>
      </p:sp>
      <p:sp>
        <p:nvSpPr>
          <p:cNvPr id="402" name="Rectangle 108"/>
          <p:cNvSpPr>
            <a:spLocks noChangeArrowheads="1"/>
          </p:cNvSpPr>
          <p:nvPr/>
        </p:nvSpPr>
        <p:spPr bwMode="auto">
          <a:xfrm>
            <a:off x="5302251" y="9293225"/>
            <a:ext cx="876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($10,900)</a:t>
            </a:r>
            <a:endParaRPr lang="en-US" altLang="en-US">
              <a:solidFill>
                <a:prstClr val="black"/>
              </a:solidFill>
              <a:cs typeface="+mn-cs"/>
            </a:endParaRPr>
          </a:p>
        </p:txBody>
      </p:sp>
      <p:sp>
        <p:nvSpPr>
          <p:cNvPr id="405" name="Rectangle 111"/>
          <p:cNvSpPr>
            <a:spLocks noChangeArrowheads="1"/>
          </p:cNvSpPr>
          <p:nvPr/>
        </p:nvSpPr>
        <p:spPr bwMode="auto">
          <a:xfrm>
            <a:off x="2190751" y="7948613"/>
            <a:ext cx="41322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Responsibility Accounting Performance Report</a:t>
            </a:r>
            <a:endParaRPr lang="en-US" altLang="en-US">
              <a:solidFill>
                <a:prstClr val="black"/>
              </a:solidFill>
              <a:cs typeface="+mn-cs"/>
            </a:endParaRPr>
          </a:p>
        </p:txBody>
      </p:sp>
      <p:sp>
        <p:nvSpPr>
          <p:cNvPr id="406" name="Rectangle 112"/>
          <p:cNvSpPr>
            <a:spLocks noChangeArrowheads="1"/>
          </p:cNvSpPr>
          <p:nvPr/>
        </p:nvSpPr>
        <p:spPr bwMode="auto">
          <a:xfrm>
            <a:off x="2482851" y="8172450"/>
            <a:ext cx="35036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Department Manager, ATV Department</a:t>
            </a:r>
            <a:endParaRPr lang="en-US" altLang="en-US">
              <a:solidFill>
                <a:prstClr val="black"/>
              </a:solidFill>
              <a:cs typeface="+mn-cs"/>
            </a:endParaRPr>
          </a:p>
        </p:txBody>
      </p:sp>
      <p:sp>
        <p:nvSpPr>
          <p:cNvPr id="429" name="Line 135"/>
          <p:cNvSpPr>
            <a:spLocks noChangeShapeType="1"/>
          </p:cNvSpPr>
          <p:nvPr/>
        </p:nvSpPr>
        <p:spPr bwMode="auto">
          <a:xfrm>
            <a:off x="1068388" y="7926388"/>
            <a:ext cx="0" cy="682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30" name="Rectangle 136"/>
          <p:cNvSpPr>
            <a:spLocks noChangeArrowheads="1"/>
          </p:cNvSpPr>
          <p:nvPr/>
        </p:nvSpPr>
        <p:spPr bwMode="auto">
          <a:xfrm>
            <a:off x="1068388" y="7926388"/>
            <a:ext cx="11113" cy="682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31" name="Line 137"/>
          <p:cNvSpPr>
            <a:spLocks noChangeShapeType="1"/>
          </p:cNvSpPr>
          <p:nvPr/>
        </p:nvSpPr>
        <p:spPr bwMode="auto">
          <a:xfrm>
            <a:off x="7064376" y="7937500"/>
            <a:ext cx="0" cy="6715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32" name="Rectangle 138"/>
          <p:cNvSpPr>
            <a:spLocks noChangeArrowheads="1"/>
          </p:cNvSpPr>
          <p:nvPr/>
        </p:nvSpPr>
        <p:spPr bwMode="auto">
          <a:xfrm>
            <a:off x="7064376" y="7937500"/>
            <a:ext cx="11113" cy="6715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67" name="Line 173"/>
          <p:cNvSpPr>
            <a:spLocks noChangeShapeType="1"/>
          </p:cNvSpPr>
          <p:nvPr/>
        </p:nvSpPr>
        <p:spPr bwMode="auto">
          <a:xfrm>
            <a:off x="1079501" y="8597900"/>
            <a:ext cx="5995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68" name="Rectangle 174"/>
          <p:cNvSpPr>
            <a:spLocks noChangeArrowheads="1"/>
          </p:cNvSpPr>
          <p:nvPr/>
        </p:nvSpPr>
        <p:spPr bwMode="auto">
          <a:xfrm>
            <a:off x="1079501" y="8597900"/>
            <a:ext cx="599598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69" name="Line 175"/>
          <p:cNvSpPr>
            <a:spLocks noChangeShapeType="1"/>
          </p:cNvSpPr>
          <p:nvPr/>
        </p:nvSpPr>
        <p:spPr bwMode="auto">
          <a:xfrm>
            <a:off x="3067051" y="9271000"/>
            <a:ext cx="3009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70" name="Rectangle 176"/>
          <p:cNvSpPr>
            <a:spLocks noChangeArrowheads="1"/>
          </p:cNvSpPr>
          <p:nvPr/>
        </p:nvSpPr>
        <p:spPr bwMode="auto">
          <a:xfrm>
            <a:off x="3067051" y="9271000"/>
            <a:ext cx="3009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71" name="Line 177"/>
          <p:cNvSpPr>
            <a:spLocks noChangeShapeType="1"/>
          </p:cNvSpPr>
          <p:nvPr/>
        </p:nvSpPr>
        <p:spPr bwMode="auto">
          <a:xfrm>
            <a:off x="3067051" y="9494838"/>
            <a:ext cx="3009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72" name="Rectangle 178"/>
          <p:cNvSpPr>
            <a:spLocks noChangeArrowheads="1"/>
          </p:cNvSpPr>
          <p:nvPr/>
        </p:nvSpPr>
        <p:spPr bwMode="auto">
          <a:xfrm>
            <a:off x="3067051" y="9494838"/>
            <a:ext cx="30099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73" name="Line 179"/>
          <p:cNvSpPr>
            <a:spLocks noChangeShapeType="1"/>
          </p:cNvSpPr>
          <p:nvPr/>
        </p:nvSpPr>
        <p:spPr bwMode="auto">
          <a:xfrm>
            <a:off x="3067051" y="9518650"/>
            <a:ext cx="3009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74" name="Rectangle 180"/>
          <p:cNvSpPr>
            <a:spLocks noChangeArrowheads="1"/>
          </p:cNvSpPr>
          <p:nvPr/>
        </p:nvSpPr>
        <p:spPr bwMode="auto">
          <a:xfrm>
            <a:off x="3067051" y="9518650"/>
            <a:ext cx="3009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97" name="Rectangle 5"/>
          <p:cNvSpPr>
            <a:spLocks noChangeArrowheads="1"/>
          </p:cNvSpPr>
          <p:nvPr/>
        </p:nvSpPr>
        <p:spPr bwMode="auto">
          <a:xfrm>
            <a:off x="1287463" y="1338263"/>
            <a:ext cx="6569075" cy="68580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98" name="Rectangle 6"/>
          <p:cNvSpPr>
            <a:spLocks noChangeArrowheads="1"/>
          </p:cNvSpPr>
          <p:nvPr/>
        </p:nvSpPr>
        <p:spPr bwMode="auto">
          <a:xfrm>
            <a:off x="1331913" y="1360488"/>
            <a:ext cx="11461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Department</a:t>
            </a:r>
            <a:endParaRPr lang="en-US" altLang="en-US">
              <a:solidFill>
                <a:prstClr val="black"/>
              </a:solidFill>
              <a:cs typeface="+mn-cs"/>
            </a:endParaRPr>
          </a:p>
        </p:txBody>
      </p:sp>
      <p:sp>
        <p:nvSpPr>
          <p:cNvPr id="99" name="Rectangle 7"/>
          <p:cNvSpPr>
            <a:spLocks noChangeArrowheads="1"/>
          </p:cNvSpPr>
          <p:nvPr/>
        </p:nvSpPr>
        <p:spPr bwMode="auto">
          <a:xfrm>
            <a:off x="2613026" y="1360488"/>
            <a:ext cx="10779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Number of </a:t>
            </a:r>
            <a:endParaRPr lang="en-US" altLang="en-US">
              <a:solidFill>
                <a:prstClr val="black"/>
              </a:solidFill>
              <a:cs typeface="+mn-cs"/>
            </a:endParaRPr>
          </a:p>
        </p:txBody>
      </p:sp>
      <p:sp>
        <p:nvSpPr>
          <p:cNvPr id="100" name="Rectangle 8"/>
          <p:cNvSpPr>
            <a:spLocks noChangeArrowheads="1"/>
          </p:cNvSpPr>
          <p:nvPr/>
        </p:nvSpPr>
        <p:spPr bwMode="auto">
          <a:xfrm>
            <a:off x="2668588" y="1585913"/>
            <a:ext cx="965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Purchase </a:t>
            </a:r>
            <a:endParaRPr lang="en-US" altLang="en-US">
              <a:solidFill>
                <a:prstClr val="black"/>
              </a:solidFill>
              <a:cs typeface="+mn-cs"/>
            </a:endParaRPr>
          </a:p>
        </p:txBody>
      </p:sp>
      <p:sp>
        <p:nvSpPr>
          <p:cNvPr id="101" name="Rectangle 9"/>
          <p:cNvSpPr>
            <a:spLocks noChangeArrowheads="1"/>
          </p:cNvSpPr>
          <p:nvPr/>
        </p:nvSpPr>
        <p:spPr bwMode="auto">
          <a:xfrm>
            <a:off x="2770188" y="1811338"/>
            <a:ext cx="6969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Orders</a:t>
            </a:r>
            <a:endParaRPr lang="en-US" altLang="en-US">
              <a:solidFill>
                <a:prstClr val="black"/>
              </a:solidFill>
              <a:cs typeface="+mn-cs"/>
            </a:endParaRPr>
          </a:p>
        </p:txBody>
      </p:sp>
      <p:sp>
        <p:nvSpPr>
          <p:cNvPr id="102" name="Rectangle 10"/>
          <p:cNvSpPr>
            <a:spLocks noChangeArrowheads="1"/>
          </p:cNvSpPr>
          <p:nvPr/>
        </p:nvSpPr>
        <p:spPr bwMode="auto">
          <a:xfrm>
            <a:off x="3733800" y="1360488"/>
            <a:ext cx="18899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b="1" dirty="0">
                <a:solidFill>
                  <a:srgbClr val="000000"/>
                </a:solidFill>
                <a:latin typeface="Proxima Nova" panose="02000506030000020004" pitchFamily="50" charset="0"/>
                <a:cs typeface="+mn-cs"/>
              </a:rPr>
              <a:t>Fraction          % of total</a:t>
            </a:r>
            <a:endParaRPr lang="en-US" altLang="en-US" dirty="0">
              <a:solidFill>
                <a:prstClr val="black"/>
              </a:solidFill>
              <a:cs typeface="+mn-cs"/>
            </a:endParaRPr>
          </a:p>
        </p:txBody>
      </p:sp>
      <p:sp>
        <p:nvSpPr>
          <p:cNvPr id="103" name="Rectangle 11"/>
          <p:cNvSpPr>
            <a:spLocks noChangeArrowheads="1"/>
          </p:cNvSpPr>
          <p:nvPr/>
        </p:nvSpPr>
        <p:spPr bwMode="auto">
          <a:xfrm>
            <a:off x="6227552" y="1360488"/>
            <a:ext cx="3718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solidFill>
                  <a:srgbClr val="000000"/>
                </a:solidFill>
                <a:latin typeface="Proxima Nova" panose="02000506030000020004" pitchFamily="50" charset="0"/>
                <a:cs typeface="+mn-cs"/>
              </a:rPr>
              <a:t>Cost</a:t>
            </a:r>
            <a:endParaRPr lang="en-US" altLang="en-US" dirty="0">
              <a:solidFill>
                <a:prstClr val="black"/>
              </a:solidFill>
              <a:cs typeface="+mn-cs"/>
            </a:endParaRPr>
          </a:p>
        </p:txBody>
      </p:sp>
      <p:sp>
        <p:nvSpPr>
          <p:cNvPr id="104" name="Rectangle 12"/>
          <p:cNvSpPr>
            <a:spLocks noChangeArrowheads="1"/>
          </p:cNvSpPr>
          <p:nvPr/>
        </p:nvSpPr>
        <p:spPr bwMode="auto">
          <a:xfrm>
            <a:off x="5891213" y="1585913"/>
            <a:ext cx="10445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to Allocate</a:t>
            </a:r>
            <a:endParaRPr lang="en-US" altLang="en-US">
              <a:solidFill>
                <a:prstClr val="black"/>
              </a:solidFill>
              <a:cs typeface="+mn-cs"/>
            </a:endParaRPr>
          </a:p>
        </p:txBody>
      </p:sp>
      <p:sp>
        <p:nvSpPr>
          <p:cNvPr id="105" name="Rectangle 13"/>
          <p:cNvSpPr>
            <a:spLocks noChangeArrowheads="1"/>
          </p:cNvSpPr>
          <p:nvPr/>
        </p:nvSpPr>
        <p:spPr bwMode="auto">
          <a:xfrm>
            <a:off x="6891338" y="1360488"/>
            <a:ext cx="9763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Allocated </a:t>
            </a:r>
            <a:endParaRPr lang="en-US" altLang="en-US">
              <a:solidFill>
                <a:prstClr val="black"/>
              </a:solidFill>
              <a:cs typeface="+mn-cs"/>
            </a:endParaRPr>
          </a:p>
        </p:txBody>
      </p:sp>
      <p:sp>
        <p:nvSpPr>
          <p:cNvPr id="107" name="Rectangle 14"/>
          <p:cNvSpPr>
            <a:spLocks noChangeArrowheads="1"/>
          </p:cNvSpPr>
          <p:nvPr/>
        </p:nvSpPr>
        <p:spPr bwMode="auto">
          <a:xfrm>
            <a:off x="6891338" y="1585913"/>
            <a:ext cx="796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solidFill>
                  <a:srgbClr val="000000"/>
                </a:solidFill>
                <a:latin typeface="Proxima Nova" panose="02000506030000020004" pitchFamily="50" charset="0"/>
                <a:cs typeface="+mn-cs"/>
              </a:rPr>
              <a:t>Amount</a:t>
            </a:r>
            <a:endParaRPr lang="en-US" altLang="en-US">
              <a:solidFill>
                <a:prstClr val="black"/>
              </a:solidFill>
              <a:cs typeface="+mn-cs"/>
            </a:endParaRPr>
          </a:p>
        </p:txBody>
      </p:sp>
      <p:sp>
        <p:nvSpPr>
          <p:cNvPr id="108" name="Rectangle 15"/>
          <p:cNvSpPr>
            <a:spLocks noChangeArrowheads="1"/>
          </p:cNvSpPr>
          <p:nvPr/>
        </p:nvSpPr>
        <p:spPr bwMode="auto">
          <a:xfrm>
            <a:off x="1331913" y="2035175"/>
            <a:ext cx="796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Clothing</a:t>
            </a:r>
            <a:endParaRPr lang="en-US" altLang="en-US">
              <a:solidFill>
                <a:prstClr val="black"/>
              </a:solidFill>
              <a:cs typeface="+mn-cs"/>
            </a:endParaRPr>
          </a:p>
        </p:txBody>
      </p:sp>
      <p:sp>
        <p:nvSpPr>
          <p:cNvPr id="109" name="Rectangle 16"/>
          <p:cNvSpPr>
            <a:spLocks noChangeArrowheads="1"/>
          </p:cNvSpPr>
          <p:nvPr/>
        </p:nvSpPr>
        <p:spPr bwMode="auto">
          <a:xfrm>
            <a:off x="3197226" y="2035175"/>
            <a:ext cx="438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250</a:t>
            </a:r>
            <a:endParaRPr lang="en-US" altLang="en-US">
              <a:solidFill>
                <a:prstClr val="black"/>
              </a:solidFill>
              <a:cs typeface="+mn-cs"/>
            </a:endParaRPr>
          </a:p>
        </p:txBody>
      </p:sp>
      <p:sp>
        <p:nvSpPr>
          <p:cNvPr id="110" name="Rectangle 17"/>
          <p:cNvSpPr>
            <a:spLocks noChangeArrowheads="1"/>
          </p:cNvSpPr>
          <p:nvPr/>
        </p:nvSpPr>
        <p:spPr bwMode="auto">
          <a:xfrm>
            <a:off x="5172076" y="2035175"/>
            <a:ext cx="4714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25%</a:t>
            </a:r>
            <a:endParaRPr lang="en-US" altLang="en-US">
              <a:solidFill>
                <a:prstClr val="black"/>
              </a:solidFill>
              <a:cs typeface="+mn-cs"/>
            </a:endParaRPr>
          </a:p>
        </p:txBody>
      </p:sp>
      <p:sp>
        <p:nvSpPr>
          <p:cNvPr id="111" name="Rectangle 18"/>
          <p:cNvSpPr>
            <a:spLocks noChangeArrowheads="1"/>
          </p:cNvSpPr>
          <p:nvPr/>
        </p:nvSpPr>
        <p:spPr bwMode="auto">
          <a:xfrm>
            <a:off x="5902325" y="2035175"/>
            <a:ext cx="1022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 x $20,000</a:t>
            </a:r>
            <a:endParaRPr lang="en-US" altLang="en-US">
              <a:solidFill>
                <a:prstClr val="black"/>
              </a:solidFill>
              <a:cs typeface="+mn-cs"/>
            </a:endParaRPr>
          </a:p>
        </p:txBody>
      </p:sp>
      <p:sp>
        <p:nvSpPr>
          <p:cNvPr id="112" name="Rectangle 19"/>
          <p:cNvSpPr>
            <a:spLocks noChangeArrowheads="1"/>
          </p:cNvSpPr>
          <p:nvPr/>
        </p:nvSpPr>
        <p:spPr bwMode="auto">
          <a:xfrm>
            <a:off x="7183438" y="2035175"/>
            <a:ext cx="7191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$5,000</a:t>
            </a:r>
            <a:endParaRPr lang="en-US" altLang="en-US">
              <a:solidFill>
                <a:prstClr val="black"/>
              </a:solidFill>
              <a:cs typeface="+mn-cs"/>
            </a:endParaRPr>
          </a:p>
        </p:txBody>
      </p:sp>
      <p:sp>
        <p:nvSpPr>
          <p:cNvPr id="113" name="Rectangle 20"/>
          <p:cNvSpPr>
            <a:spLocks noChangeArrowheads="1"/>
          </p:cNvSpPr>
          <p:nvPr/>
        </p:nvSpPr>
        <p:spPr bwMode="auto">
          <a:xfrm>
            <a:off x="1331913" y="2260600"/>
            <a:ext cx="1066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Health care</a:t>
            </a:r>
            <a:endParaRPr lang="en-US" altLang="en-US">
              <a:solidFill>
                <a:prstClr val="black"/>
              </a:solidFill>
              <a:cs typeface="+mn-cs"/>
            </a:endParaRPr>
          </a:p>
        </p:txBody>
      </p:sp>
      <p:sp>
        <p:nvSpPr>
          <p:cNvPr id="114" name="Rectangle 21"/>
          <p:cNvSpPr>
            <a:spLocks noChangeArrowheads="1"/>
          </p:cNvSpPr>
          <p:nvPr/>
        </p:nvSpPr>
        <p:spPr bwMode="auto">
          <a:xfrm>
            <a:off x="3197226" y="2260600"/>
            <a:ext cx="438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450</a:t>
            </a:r>
            <a:endParaRPr lang="en-US" altLang="en-US">
              <a:solidFill>
                <a:prstClr val="black"/>
              </a:solidFill>
              <a:cs typeface="+mn-cs"/>
            </a:endParaRPr>
          </a:p>
        </p:txBody>
      </p:sp>
      <p:sp>
        <p:nvSpPr>
          <p:cNvPr id="115" name="Rectangle 22"/>
          <p:cNvSpPr>
            <a:spLocks noChangeArrowheads="1"/>
          </p:cNvSpPr>
          <p:nvPr/>
        </p:nvSpPr>
        <p:spPr bwMode="auto">
          <a:xfrm>
            <a:off x="5172076" y="2260600"/>
            <a:ext cx="460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45%</a:t>
            </a:r>
            <a:endParaRPr lang="en-US" altLang="en-US">
              <a:solidFill>
                <a:prstClr val="black"/>
              </a:solidFill>
              <a:cs typeface="+mn-cs"/>
            </a:endParaRPr>
          </a:p>
        </p:txBody>
      </p:sp>
      <p:sp>
        <p:nvSpPr>
          <p:cNvPr id="116" name="Rectangle 23"/>
          <p:cNvSpPr>
            <a:spLocks noChangeArrowheads="1"/>
          </p:cNvSpPr>
          <p:nvPr/>
        </p:nvSpPr>
        <p:spPr bwMode="auto">
          <a:xfrm>
            <a:off x="5891213" y="2260600"/>
            <a:ext cx="1022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 x $20,000</a:t>
            </a:r>
            <a:endParaRPr lang="en-US" altLang="en-US">
              <a:solidFill>
                <a:prstClr val="black"/>
              </a:solidFill>
              <a:cs typeface="+mn-cs"/>
            </a:endParaRPr>
          </a:p>
        </p:txBody>
      </p:sp>
      <p:sp>
        <p:nvSpPr>
          <p:cNvPr id="117" name="Rectangle 24"/>
          <p:cNvSpPr>
            <a:spLocks noChangeArrowheads="1"/>
          </p:cNvSpPr>
          <p:nvPr/>
        </p:nvSpPr>
        <p:spPr bwMode="auto">
          <a:xfrm>
            <a:off x="7283451" y="2260600"/>
            <a:ext cx="606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9,000</a:t>
            </a:r>
            <a:endParaRPr lang="en-US" altLang="en-US">
              <a:solidFill>
                <a:prstClr val="black"/>
              </a:solidFill>
              <a:cs typeface="+mn-cs"/>
            </a:endParaRPr>
          </a:p>
        </p:txBody>
      </p:sp>
      <p:sp>
        <p:nvSpPr>
          <p:cNvPr id="118" name="Rectangle 25"/>
          <p:cNvSpPr>
            <a:spLocks noChangeArrowheads="1"/>
          </p:cNvSpPr>
          <p:nvPr/>
        </p:nvSpPr>
        <p:spPr bwMode="auto">
          <a:xfrm>
            <a:off x="1331913" y="2486025"/>
            <a:ext cx="1381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Sporting goods</a:t>
            </a:r>
            <a:endParaRPr lang="en-US" altLang="en-US">
              <a:solidFill>
                <a:prstClr val="black"/>
              </a:solidFill>
              <a:cs typeface="+mn-cs"/>
            </a:endParaRPr>
          </a:p>
        </p:txBody>
      </p:sp>
      <p:sp>
        <p:nvSpPr>
          <p:cNvPr id="119" name="Rectangle 26"/>
          <p:cNvSpPr>
            <a:spLocks noChangeArrowheads="1"/>
          </p:cNvSpPr>
          <p:nvPr/>
        </p:nvSpPr>
        <p:spPr bwMode="auto">
          <a:xfrm>
            <a:off x="3184526" y="2486025"/>
            <a:ext cx="438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300</a:t>
            </a:r>
            <a:endParaRPr lang="en-US" altLang="en-US">
              <a:solidFill>
                <a:prstClr val="black"/>
              </a:solidFill>
              <a:cs typeface="+mn-cs"/>
            </a:endParaRPr>
          </a:p>
        </p:txBody>
      </p:sp>
      <p:sp>
        <p:nvSpPr>
          <p:cNvPr id="120" name="Rectangle 27"/>
          <p:cNvSpPr>
            <a:spLocks noChangeArrowheads="1"/>
          </p:cNvSpPr>
          <p:nvPr/>
        </p:nvSpPr>
        <p:spPr bwMode="auto">
          <a:xfrm>
            <a:off x="5160963" y="2486025"/>
            <a:ext cx="460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30%</a:t>
            </a:r>
            <a:endParaRPr lang="en-US" altLang="en-US">
              <a:solidFill>
                <a:prstClr val="black"/>
              </a:solidFill>
              <a:cs typeface="+mn-cs"/>
            </a:endParaRPr>
          </a:p>
        </p:txBody>
      </p:sp>
      <p:sp>
        <p:nvSpPr>
          <p:cNvPr id="121" name="Rectangle 28"/>
          <p:cNvSpPr>
            <a:spLocks noChangeArrowheads="1"/>
          </p:cNvSpPr>
          <p:nvPr/>
        </p:nvSpPr>
        <p:spPr bwMode="auto">
          <a:xfrm>
            <a:off x="5891213" y="2486025"/>
            <a:ext cx="1022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 x $20,000</a:t>
            </a:r>
            <a:endParaRPr lang="en-US" altLang="en-US">
              <a:solidFill>
                <a:prstClr val="black"/>
              </a:solidFill>
              <a:cs typeface="+mn-cs"/>
            </a:endParaRPr>
          </a:p>
        </p:txBody>
      </p:sp>
      <p:sp>
        <p:nvSpPr>
          <p:cNvPr id="122" name="Rectangle 29"/>
          <p:cNvSpPr>
            <a:spLocks noChangeArrowheads="1"/>
          </p:cNvSpPr>
          <p:nvPr/>
        </p:nvSpPr>
        <p:spPr bwMode="auto">
          <a:xfrm>
            <a:off x="7283451" y="2486025"/>
            <a:ext cx="606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6,000</a:t>
            </a:r>
            <a:endParaRPr lang="en-US" altLang="en-US">
              <a:solidFill>
                <a:prstClr val="black"/>
              </a:solidFill>
              <a:cs typeface="+mn-cs"/>
            </a:endParaRPr>
          </a:p>
        </p:txBody>
      </p:sp>
      <p:sp>
        <p:nvSpPr>
          <p:cNvPr id="123" name="Rectangle 30"/>
          <p:cNvSpPr>
            <a:spLocks noChangeArrowheads="1"/>
          </p:cNvSpPr>
          <p:nvPr/>
        </p:nvSpPr>
        <p:spPr bwMode="auto">
          <a:xfrm>
            <a:off x="3073401" y="2709863"/>
            <a:ext cx="561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1,000</a:t>
            </a:r>
            <a:endParaRPr lang="en-US" altLang="en-US">
              <a:solidFill>
                <a:prstClr val="black"/>
              </a:solidFill>
              <a:cs typeface="+mn-cs"/>
            </a:endParaRPr>
          </a:p>
        </p:txBody>
      </p:sp>
      <p:sp>
        <p:nvSpPr>
          <p:cNvPr id="124" name="Rectangle 31"/>
          <p:cNvSpPr>
            <a:spLocks noChangeArrowheads="1"/>
          </p:cNvSpPr>
          <p:nvPr/>
        </p:nvSpPr>
        <p:spPr bwMode="auto">
          <a:xfrm>
            <a:off x="5094288" y="2709863"/>
            <a:ext cx="539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100%</a:t>
            </a:r>
            <a:endParaRPr lang="en-US" altLang="en-US">
              <a:solidFill>
                <a:prstClr val="black"/>
              </a:solidFill>
              <a:cs typeface="+mn-cs"/>
            </a:endParaRPr>
          </a:p>
        </p:txBody>
      </p:sp>
      <p:sp>
        <p:nvSpPr>
          <p:cNvPr id="125" name="Rectangle 32"/>
          <p:cNvSpPr>
            <a:spLocks noChangeArrowheads="1"/>
          </p:cNvSpPr>
          <p:nvPr/>
        </p:nvSpPr>
        <p:spPr bwMode="auto">
          <a:xfrm>
            <a:off x="7070726" y="2709863"/>
            <a:ext cx="8302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$20,000</a:t>
            </a:r>
            <a:endParaRPr lang="en-US" altLang="en-US">
              <a:solidFill>
                <a:prstClr val="black"/>
              </a:solidFill>
              <a:cs typeface="+mn-cs"/>
            </a:endParaRPr>
          </a:p>
        </p:txBody>
      </p:sp>
      <p:sp>
        <p:nvSpPr>
          <p:cNvPr id="126" name="Rectangle 33"/>
          <p:cNvSpPr>
            <a:spLocks noChangeArrowheads="1"/>
          </p:cNvSpPr>
          <p:nvPr/>
        </p:nvSpPr>
        <p:spPr bwMode="auto">
          <a:xfrm>
            <a:off x="3589338" y="1800225"/>
            <a:ext cx="101600"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cs typeface="+mn-cs"/>
            </a:endParaRPr>
          </a:p>
        </p:txBody>
      </p:sp>
      <p:sp>
        <p:nvSpPr>
          <p:cNvPr id="127" name="Rectangle 34"/>
          <p:cNvSpPr>
            <a:spLocks noChangeArrowheads="1"/>
          </p:cNvSpPr>
          <p:nvPr/>
        </p:nvSpPr>
        <p:spPr bwMode="auto">
          <a:xfrm>
            <a:off x="3690938" y="2035175"/>
            <a:ext cx="12461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latin typeface="Proxima Nova" panose="02000506030000020004" pitchFamily="50" charset="0"/>
                <a:cs typeface="+mn-cs"/>
              </a:rPr>
              <a:t>250 / 1,000 = </a:t>
            </a:r>
            <a:endParaRPr lang="en-US" altLang="en-US" dirty="0">
              <a:solidFill>
                <a:prstClr val="black"/>
              </a:solidFill>
              <a:cs typeface="+mn-cs"/>
            </a:endParaRPr>
          </a:p>
        </p:txBody>
      </p:sp>
      <p:sp>
        <p:nvSpPr>
          <p:cNvPr id="370" name="Rectangle 35"/>
          <p:cNvSpPr>
            <a:spLocks noChangeArrowheads="1"/>
          </p:cNvSpPr>
          <p:nvPr/>
        </p:nvSpPr>
        <p:spPr bwMode="auto">
          <a:xfrm>
            <a:off x="3690938" y="2260600"/>
            <a:ext cx="12461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450 / 1,000 = </a:t>
            </a:r>
            <a:endParaRPr lang="en-US" altLang="en-US">
              <a:solidFill>
                <a:prstClr val="black"/>
              </a:solidFill>
              <a:cs typeface="+mn-cs"/>
            </a:endParaRPr>
          </a:p>
        </p:txBody>
      </p:sp>
      <p:sp>
        <p:nvSpPr>
          <p:cNvPr id="371" name="Rectangle 36"/>
          <p:cNvSpPr>
            <a:spLocks noChangeArrowheads="1"/>
          </p:cNvSpPr>
          <p:nvPr/>
        </p:nvSpPr>
        <p:spPr bwMode="auto">
          <a:xfrm>
            <a:off x="3690938" y="2486025"/>
            <a:ext cx="12461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300 / 1,000 = </a:t>
            </a:r>
            <a:endParaRPr lang="en-US" altLang="en-US">
              <a:solidFill>
                <a:prstClr val="black"/>
              </a:solidFill>
              <a:cs typeface="+mn-cs"/>
            </a:endParaRPr>
          </a:p>
        </p:txBody>
      </p:sp>
      <p:sp>
        <p:nvSpPr>
          <p:cNvPr id="372" name="Rectangle 37"/>
          <p:cNvSpPr>
            <a:spLocks noChangeArrowheads="1"/>
          </p:cNvSpPr>
          <p:nvPr/>
        </p:nvSpPr>
        <p:spPr bwMode="auto">
          <a:xfrm>
            <a:off x="3589338" y="2698750"/>
            <a:ext cx="101600"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cs typeface="+mn-cs"/>
            </a:endParaRPr>
          </a:p>
        </p:txBody>
      </p:sp>
      <p:sp>
        <p:nvSpPr>
          <p:cNvPr id="373" name="Rectangle 38"/>
          <p:cNvSpPr>
            <a:spLocks noChangeArrowheads="1"/>
          </p:cNvSpPr>
          <p:nvPr/>
        </p:nvSpPr>
        <p:spPr bwMode="auto">
          <a:xfrm>
            <a:off x="1331913" y="685800"/>
            <a:ext cx="66484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Allocate a retailer’s purchasing department’s costs of $20,000 to its operating </a:t>
            </a:r>
            <a:endParaRPr lang="en-US" altLang="en-US">
              <a:solidFill>
                <a:prstClr val="black"/>
              </a:solidFill>
              <a:cs typeface="+mn-cs"/>
            </a:endParaRPr>
          </a:p>
        </p:txBody>
      </p:sp>
      <p:sp>
        <p:nvSpPr>
          <p:cNvPr id="374" name="Rectangle 39"/>
          <p:cNvSpPr>
            <a:spLocks noChangeArrowheads="1"/>
          </p:cNvSpPr>
          <p:nvPr/>
        </p:nvSpPr>
        <p:spPr bwMode="auto">
          <a:xfrm>
            <a:off x="1331913" y="911225"/>
            <a:ext cx="6356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latin typeface="Proxima Nova" panose="02000506030000020004" pitchFamily="50" charset="0"/>
                <a:cs typeface="+mn-cs"/>
              </a:rPr>
              <a:t>departments using each department’s percentage of total purchase orders.</a:t>
            </a:r>
            <a:endParaRPr lang="en-US" altLang="en-US">
              <a:solidFill>
                <a:prstClr val="black"/>
              </a:solidFill>
              <a:cs typeface="+mn-cs"/>
            </a:endParaRPr>
          </a:p>
        </p:txBody>
      </p:sp>
      <p:sp>
        <p:nvSpPr>
          <p:cNvPr id="375" name="Line 40"/>
          <p:cNvSpPr>
            <a:spLocks noChangeShapeType="1"/>
          </p:cNvSpPr>
          <p:nvPr/>
        </p:nvSpPr>
        <p:spPr bwMode="auto">
          <a:xfrm>
            <a:off x="2544763" y="2687638"/>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376" name="Rectangle 41"/>
          <p:cNvSpPr>
            <a:spLocks noChangeArrowheads="1"/>
          </p:cNvSpPr>
          <p:nvPr/>
        </p:nvSpPr>
        <p:spPr bwMode="auto">
          <a:xfrm>
            <a:off x="2544763" y="2687638"/>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377" name="Line 42"/>
          <p:cNvSpPr>
            <a:spLocks noChangeShapeType="1"/>
          </p:cNvSpPr>
          <p:nvPr/>
        </p:nvSpPr>
        <p:spPr bwMode="auto">
          <a:xfrm>
            <a:off x="4846638" y="2687638"/>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378" name="Rectangle 43"/>
          <p:cNvSpPr>
            <a:spLocks noChangeArrowheads="1"/>
          </p:cNvSpPr>
          <p:nvPr/>
        </p:nvSpPr>
        <p:spPr bwMode="auto">
          <a:xfrm>
            <a:off x="4846638" y="2687638"/>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379" name="Line 44"/>
          <p:cNvSpPr>
            <a:spLocks noChangeShapeType="1"/>
          </p:cNvSpPr>
          <p:nvPr/>
        </p:nvSpPr>
        <p:spPr bwMode="auto">
          <a:xfrm>
            <a:off x="2544763" y="2913063"/>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380" name="Rectangle 45"/>
          <p:cNvSpPr>
            <a:spLocks noChangeArrowheads="1"/>
          </p:cNvSpPr>
          <p:nvPr/>
        </p:nvSpPr>
        <p:spPr bwMode="auto">
          <a:xfrm>
            <a:off x="2544763" y="2913063"/>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381" name="Line 46"/>
          <p:cNvSpPr>
            <a:spLocks noChangeShapeType="1"/>
          </p:cNvSpPr>
          <p:nvPr/>
        </p:nvSpPr>
        <p:spPr bwMode="auto">
          <a:xfrm>
            <a:off x="2544763" y="2935288"/>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382" name="Rectangle 47"/>
          <p:cNvSpPr>
            <a:spLocks noChangeArrowheads="1"/>
          </p:cNvSpPr>
          <p:nvPr/>
        </p:nvSpPr>
        <p:spPr bwMode="auto">
          <a:xfrm>
            <a:off x="2544763" y="2935288"/>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383" name="Line 48"/>
          <p:cNvSpPr>
            <a:spLocks noChangeShapeType="1"/>
          </p:cNvSpPr>
          <p:nvPr/>
        </p:nvSpPr>
        <p:spPr bwMode="auto">
          <a:xfrm>
            <a:off x="4846638" y="2913063"/>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03" name="Rectangle 49"/>
          <p:cNvSpPr>
            <a:spLocks noChangeArrowheads="1"/>
          </p:cNvSpPr>
          <p:nvPr/>
        </p:nvSpPr>
        <p:spPr bwMode="auto">
          <a:xfrm>
            <a:off x="4846638" y="2913063"/>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04" name="Line 50"/>
          <p:cNvSpPr>
            <a:spLocks noChangeShapeType="1"/>
          </p:cNvSpPr>
          <p:nvPr/>
        </p:nvSpPr>
        <p:spPr bwMode="auto">
          <a:xfrm>
            <a:off x="4846638" y="2935288"/>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07" name="Rectangle 51"/>
          <p:cNvSpPr>
            <a:spLocks noChangeArrowheads="1"/>
          </p:cNvSpPr>
          <p:nvPr/>
        </p:nvSpPr>
        <p:spPr bwMode="auto">
          <a:xfrm>
            <a:off x="4846638" y="2935288"/>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08" name="Line 52"/>
          <p:cNvSpPr>
            <a:spLocks noChangeShapeType="1"/>
          </p:cNvSpPr>
          <p:nvPr/>
        </p:nvSpPr>
        <p:spPr bwMode="auto">
          <a:xfrm>
            <a:off x="1287463" y="1338263"/>
            <a:ext cx="0" cy="6858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09" name="Rectangle 53"/>
          <p:cNvSpPr>
            <a:spLocks noChangeArrowheads="1"/>
          </p:cNvSpPr>
          <p:nvPr/>
        </p:nvSpPr>
        <p:spPr bwMode="auto">
          <a:xfrm>
            <a:off x="1287463" y="1338263"/>
            <a:ext cx="11113" cy="685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10" name="Line 54"/>
          <p:cNvSpPr>
            <a:spLocks noChangeShapeType="1"/>
          </p:cNvSpPr>
          <p:nvPr/>
        </p:nvSpPr>
        <p:spPr bwMode="auto">
          <a:xfrm>
            <a:off x="7845426" y="1349375"/>
            <a:ext cx="0" cy="6746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11" name="Rectangle 55"/>
          <p:cNvSpPr>
            <a:spLocks noChangeArrowheads="1"/>
          </p:cNvSpPr>
          <p:nvPr/>
        </p:nvSpPr>
        <p:spPr bwMode="auto">
          <a:xfrm>
            <a:off x="7845426" y="1349375"/>
            <a:ext cx="11113" cy="674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12" name="Line 56"/>
          <p:cNvSpPr>
            <a:spLocks noChangeShapeType="1"/>
          </p:cNvSpPr>
          <p:nvPr/>
        </p:nvSpPr>
        <p:spPr bwMode="auto">
          <a:xfrm>
            <a:off x="1298576" y="1338263"/>
            <a:ext cx="6557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13" name="Rectangle 57"/>
          <p:cNvSpPr>
            <a:spLocks noChangeArrowheads="1"/>
          </p:cNvSpPr>
          <p:nvPr/>
        </p:nvSpPr>
        <p:spPr bwMode="auto">
          <a:xfrm>
            <a:off x="1298576" y="1338263"/>
            <a:ext cx="65579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14" name="Line 58"/>
          <p:cNvSpPr>
            <a:spLocks noChangeShapeType="1"/>
          </p:cNvSpPr>
          <p:nvPr/>
        </p:nvSpPr>
        <p:spPr bwMode="auto">
          <a:xfrm>
            <a:off x="1298576" y="2012950"/>
            <a:ext cx="6557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15" name="Rectangle 59"/>
          <p:cNvSpPr>
            <a:spLocks noChangeArrowheads="1"/>
          </p:cNvSpPr>
          <p:nvPr/>
        </p:nvSpPr>
        <p:spPr bwMode="auto">
          <a:xfrm>
            <a:off x="1298576" y="2012950"/>
            <a:ext cx="65579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16" name="Line 60"/>
          <p:cNvSpPr>
            <a:spLocks noChangeShapeType="1"/>
          </p:cNvSpPr>
          <p:nvPr/>
        </p:nvSpPr>
        <p:spPr bwMode="auto">
          <a:xfrm>
            <a:off x="6845301" y="2687638"/>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17" name="Rectangle 61"/>
          <p:cNvSpPr>
            <a:spLocks noChangeArrowheads="1"/>
          </p:cNvSpPr>
          <p:nvPr/>
        </p:nvSpPr>
        <p:spPr bwMode="auto">
          <a:xfrm>
            <a:off x="6845301" y="2687638"/>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18" name="Line 62"/>
          <p:cNvSpPr>
            <a:spLocks noChangeShapeType="1"/>
          </p:cNvSpPr>
          <p:nvPr/>
        </p:nvSpPr>
        <p:spPr bwMode="auto">
          <a:xfrm>
            <a:off x="6845301" y="2913063"/>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19" name="Rectangle 63"/>
          <p:cNvSpPr>
            <a:spLocks noChangeArrowheads="1"/>
          </p:cNvSpPr>
          <p:nvPr/>
        </p:nvSpPr>
        <p:spPr bwMode="auto">
          <a:xfrm>
            <a:off x="6845301" y="2913063"/>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20" name="Line 64"/>
          <p:cNvSpPr>
            <a:spLocks noChangeShapeType="1"/>
          </p:cNvSpPr>
          <p:nvPr/>
        </p:nvSpPr>
        <p:spPr bwMode="auto">
          <a:xfrm>
            <a:off x="6845301" y="2935288"/>
            <a:ext cx="10112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421" name="Rectangle 65"/>
          <p:cNvSpPr>
            <a:spLocks noChangeArrowheads="1"/>
          </p:cNvSpPr>
          <p:nvPr/>
        </p:nvSpPr>
        <p:spPr bwMode="auto">
          <a:xfrm>
            <a:off x="6845301" y="2935288"/>
            <a:ext cx="10112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cs typeface="+mn-cs"/>
            </a:endParaRPr>
          </a:p>
        </p:txBody>
      </p:sp>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NEED-TO-KNOW 24-2</a:t>
            </a:r>
          </a:p>
        </p:txBody>
      </p:sp>
    </p:spTree>
    <p:extLst>
      <p:ext uri="{BB962C8B-B14F-4D97-AF65-F5344CB8AC3E}">
        <p14:creationId xmlns:p14="http://schemas.microsoft.com/office/powerpoint/2010/main" val="2474056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500"/>
                                        <p:tgtEl>
                                          <p:spTgt spid="123"/>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72"/>
                                        </p:tgtEl>
                                        <p:attrNameLst>
                                          <p:attrName>style.visibility</p:attrName>
                                        </p:attrNameLst>
                                      </p:cBhvr>
                                      <p:to>
                                        <p:strVal val="visible"/>
                                      </p:to>
                                    </p:set>
                                    <p:animEffect transition="in" filter="fade">
                                      <p:cBhvr>
                                        <p:cTn id="15" dur="500"/>
                                        <p:tgtEl>
                                          <p:spTgt spid="37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5"/>
                                        </p:tgtEl>
                                        <p:attrNameLst>
                                          <p:attrName>style.visibility</p:attrName>
                                        </p:attrNameLst>
                                      </p:cBhvr>
                                      <p:to>
                                        <p:strVal val="visible"/>
                                      </p:to>
                                    </p:set>
                                    <p:animEffect transition="in" filter="fade">
                                      <p:cBhvr>
                                        <p:cTn id="18" dur="500"/>
                                        <p:tgtEl>
                                          <p:spTgt spid="37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6"/>
                                        </p:tgtEl>
                                        <p:attrNameLst>
                                          <p:attrName>style.visibility</p:attrName>
                                        </p:attrNameLst>
                                      </p:cBhvr>
                                      <p:to>
                                        <p:strVal val="visible"/>
                                      </p:to>
                                    </p:set>
                                    <p:animEffect transition="in" filter="fade">
                                      <p:cBhvr>
                                        <p:cTn id="21" dur="500"/>
                                        <p:tgtEl>
                                          <p:spTgt spid="37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9"/>
                                        </p:tgtEl>
                                        <p:attrNameLst>
                                          <p:attrName>style.visibility</p:attrName>
                                        </p:attrNameLst>
                                      </p:cBhvr>
                                      <p:to>
                                        <p:strVal val="visible"/>
                                      </p:to>
                                    </p:set>
                                    <p:animEffect transition="in" filter="fade">
                                      <p:cBhvr>
                                        <p:cTn id="24" dur="500"/>
                                        <p:tgtEl>
                                          <p:spTgt spid="37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0"/>
                                        </p:tgtEl>
                                        <p:attrNameLst>
                                          <p:attrName>style.visibility</p:attrName>
                                        </p:attrNameLst>
                                      </p:cBhvr>
                                      <p:to>
                                        <p:strVal val="visible"/>
                                      </p:to>
                                    </p:set>
                                    <p:animEffect transition="in" filter="fade">
                                      <p:cBhvr>
                                        <p:cTn id="27" dur="500"/>
                                        <p:tgtEl>
                                          <p:spTgt spid="38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1"/>
                                        </p:tgtEl>
                                        <p:attrNameLst>
                                          <p:attrName>style.visibility</p:attrName>
                                        </p:attrNameLst>
                                      </p:cBhvr>
                                      <p:to>
                                        <p:strVal val="visible"/>
                                      </p:to>
                                    </p:set>
                                    <p:animEffect transition="in" filter="fade">
                                      <p:cBhvr>
                                        <p:cTn id="30" dur="500"/>
                                        <p:tgtEl>
                                          <p:spTgt spid="38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2"/>
                                        </p:tgtEl>
                                        <p:attrNameLst>
                                          <p:attrName>style.visibility</p:attrName>
                                        </p:attrNameLst>
                                      </p:cBhvr>
                                      <p:to>
                                        <p:strVal val="visible"/>
                                      </p:to>
                                    </p:set>
                                    <p:animEffect transition="in" filter="fade">
                                      <p:cBhvr>
                                        <p:cTn id="33" dur="500"/>
                                        <p:tgtEl>
                                          <p:spTgt spid="38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7"/>
                                        </p:tgtEl>
                                        <p:attrNameLst>
                                          <p:attrName>style.visibility</p:attrName>
                                        </p:attrNameLst>
                                      </p:cBhvr>
                                      <p:to>
                                        <p:strVal val="visible"/>
                                      </p:to>
                                    </p:set>
                                    <p:animEffect transition="in" filter="fade">
                                      <p:cBhvr>
                                        <p:cTn id="38" dur="500"/>
                                        <p:tgtEl>
                                          <p:spTgt spid="1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70"/>
                                        </p:tgtEl>
                                        <p:attrNameLst>
                                          <p:attrName>style.visibility</p:attrName>
                                        </p:attrNameLst>
                                      </p:cBhvr>
                                      <p:to>
                                        <p:strVal val="visible"/>
                                      </p:to>
                                    </p:set>
                                    <p:animEffect transition="in" filter="fade">
                                      <p:cBhvr>
                                        <p:cTn id="48" dur="500"/>
                                        <p:tgtEl>
                                          <p:spTgt spid="37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5"/>
                                        </p:tgtEl>
                                        <p:attrNameLst>
                                          <p:attrName>style.visibility</p:attrName>
                                        </p:attrNameLst>
                                      </p:cBhvr>
                                      <p:to>
                                        <p:strVal val="visible"/>
                                      </p:to>
                                    </p:set>
                                    <p:animEffect transition="in" filter="fade">
                                      <p:cBhvr>
                                        <p:cTn id="53" dur="500"/>
                                        <p:tgtEl>
                                          <p:spTgt spid="1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71"/>
                                        </p:tgtEl>
                                        <p:attrNameLst>
                                          <p:attrName>style.visibility</p:attrName>
                                        </p:attrNameLst>
                                      </p:cBhvr>
                                      <p:to>
                                        <p:strVal val="visible"/>
                                      </p:to>
                                    </p:set>
                                    <p:animEffect transition="in" filter="fade">
                                      <p:cBhvr>
                                        <p:cTn id="58" dur="500"/>
                                        <p:tgtEl>
                                          <p:spTgt spid="37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0"/>
                                        </p:tgtEl>
                                        <p:attrNameLst>
                                          <p:attrName>style.visibility</p:attrName>
                                        </p:attrNameLst>
                                      </p:cBhvr>
                                      <p:to>
                                        <p:strVal val="visible"/>
                                      </p:to>
                                    </p:set>
                                    <p:animEffect transition="in" filter="fade">
                                      <p:cBhvr>
                                        <p:cTn id="63" dur="500"/>
                                        <p:tgtEl>
                                          <p:spTgt spid="1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4"/>
                                        </p:tgtEl>
                                        <p:attrNameLst>
                                          <p:attrName>style.visibility</p:attrName>
                                        </p:attrNameLst>
                                      </p:cBhvr>
                                      <p:to>
                                        <p:strVal val="visible"/>
                                      </p:to>
                                    </p:set>
                                    <p:animEffect transition="in" filter="fade">
                                      <p:cBhvr>
                                        <p:cTn id="68" dur="500"/>
                                        <p:tgtEl>
                                          <p:spTgt spid="1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77"/>
                                        </p:tgtEl>
                                        <p:attrNameLst>
                                          <p:attrName>style.visibility</p:attrName>
                                        </p:attrNameLst>
                                      </p:cBhvr>
                                      <p:to>
                                        <p:strVal val="visible"/>
                                      </p:to>
                                    </p:set>
                                    <p:animEffect transition="in" filter="fade">
                                      <p:cBhvr>
                                        <p:cTn id="71" dur="500"/>
                                        <p:tgtEl>
                                          <p:spTgt spid="37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78"/>
                                        </p:tgtEl>
                                        <p:attrNameLst>
                                          <p:attrName>style.visibility</p:attrName>
                                        </p:attrNameLst>
                                      </p:cBhvr>
                                      <p:to>
                                        <p:strVal val="visible"/>
                                      </p:to>
                                    </p:set>
                                    <p:animEffect transition="in" filter="fade">
                                      <p:cBhvr>
                                        <p:cTn id="74" dur="500"/>
                                        <p:tgtEl>
                                          <p:spTgt spid="37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83"/>
                                        </p:tgtEl>
                                        <p:attrNameLst>
                                          <p:attrName>style.visibility</p:attrName>
                                        </p:attrNameLst>
                                      </p:cBhvr>
                                      <p:to>
                                        <p:strVal val="visible"/>
                                      </p:to>
                                    </p:set>
                                    <p:animEffect transition="in" filter="fade">
                                      <p:cBhvr>
                                        <p:cTn id="77" dur="500"/>
                                        <p:tgtEl>
                                          <p:spTgt spid="38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03"/>
                                        </p:tgtEl>
                                        <p:attrNameLst>
                                          <p:attrName>style.visibility</p:attrName>
                                        </p:attrNameLst>
                                      </p:cBhvr>
                                      <p:to>
                                        <p:strVal val="visible"/>
                                      </p:to>
                                    </p:set>
                                    <p:animEffect transition="in" filter="fade">
                                      <p:cBhvr>
                                        <p:cTn id="80" dur="500"/>
                                        <p:tgtEl>
                                          <p:spTgt spid="40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04"/>
                                        </p:tgtEl>
                                        <p:attrNameLst>
                                          <p:attrName>style.visibility</p:attrName>
                                        </p:attrNameLst>
                                      </p:cBhvr>
                                      <p:to>
                                        <p:strVal val="visible"/>
                                      </p:to>
                                    </p:set>
                                    <p:animEffect transition="in" filter="fade">
                                      <p:cBhvr>
                                        <p:cTn id="83" dur="500"/>
                                        <p:tgtEl>
                                          <p:spTgt spid="40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07"/>
                                        </p:tgtEl>
                                        <p:attrNameLst>
                                          <p:attrName>style.visibility</p:attrName>
                                        </p:attrNameLst>
                                      </p:cBhvr>
                                      <p:to>
                                        <p:strVal val="visible"/>
                                      </p:to>
                                    </p:set>
                                    <p:animEffect transition="in" filter="fade">
                                      <p:cBhvr>
                                        <p:cTn id="86" dur="500"/>
                                        <p:tgtEl>
                                          <p:spTgt spid="40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03"/>
                                        </p:tgtEl>
                                        <p:attrNameLst>
                                          <p:attrName>style.visibility</p:attrName>
                                        </p:attrNameLst>
                                      </p:cBhvr>
                                      <p:to>
                                        <p:strVal val="visible"/>
                                      </p:to>
                                    </p:set>
                                    <p:animEffect transition="in" filter="fade">
                                      <p:cBhvr>
                                        <p:cTn id="91" dur="500"/>
                                        <p:tgtEl>
                                          <p:spTgt spid="10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04"/>
                                        </p:tgtEl>
                                        <p:attrNameLst>
                                          <p:attrName>style.visibility</p:attrName>
                                        </p:attrNameLst>
                                      </p:cBhvr>
                                      <p:to>
                                        <p:strVal val="visible"/>
                                      </p:to>
                                    </p:set>
                                    <p:animEffect transition="in" filter="fade">
                                      <p:cBhvr>
                                        <p:cTn id="96" dur="500"/>
                                        <p:tgtEl>
                                          <p:spTgt spid="10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11"/>
                                        </p:tgtEl>
                                        <p:attrNameLst>
                                          <p:attrName>style.visibility</p:attrName>
                                        </p:attrNameLst>
                                      </p:cBhvr>
                                      <p:to>
                                        <p:strVal val="visible"/>
                                      </p:to>
                                    </p:set>
                                    <p:animEffect transition="in" filter="fade">
                                      <p:cBhvr>
                                        <p:cTn id="101" dur="500"/>
                                        <p:tgtEl>
                                          <p:spTgt spid="111"/>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05"/>
                                        </p:tgtEl>
                                        <p:attrNameLst>
                                          <p:attrName>style.visibility</p:attrName>
                                        </p:attrNameLst>
                                      </p:cBhvr>
                                      <p:to>
                                        <p:strVal val="visible"/>
                                      </p:to>
                                    </p:set>
                                    <p:animEffect transition="in" filter="fade">
                                      <p:cBhvr>
                                        <p:cTn id="106" dur="500"/>
                                        <p:tgtEl>
                                          <p:spTgt spid="10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07"/>
                                        </p:tgtEl>
                                        <p:attrNameLst>
                                          <p:attrName>style.visibility</p:attrName>
                                        </p:attrNameLst>
                                      </p:cBhvr>
                                      <p:to>
                                        <p:strVal val="visible"/>
                                      </p:to>
                                    </p:set>
                                    <p:animEffect transition="in" filter="fade">
                                      <p:cBhvr>
                                        <p:cTn id="111" dur="500"/>
                                        <p:tgtEl>
                                          <p:spTgt spid="10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12"/>
                                        </p:tgtEl>
                                        <p:attrNameLst>
                                          <p:attrName>style.visibility</p:attrName>
                                        </p:attrNameLst>
                                      </p:cBhvr>
                                      <p:to>
                                        <p:strVal val="visible"/>
                                      </p:to>
                                    </p:set>
                                    <p:animEffect transition="in" filter="fade">
                                      <p:cBhvr>
                                        <p:cTn id="116" dur="500"/>
                                        <p:tgtEl>
                                          <p:spTgt spid="11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16"/>
                                        </p:tgtEl>
                                        <p:attrNameLst>
                                          <p:attrName>style.visibility</p:attrName>
                                        </p:attrNameLst>
                                      </p:cBhvr>
                                      <p:to>
                                        <p:strVal val="visible"/>
                                      </p:to>
                                    </p:set>
                                    <p:animEffect transition="in" filter="fade">
                                      <p:cBhvr>
                                        <p:cTn id="121" dur="500"/>
                                        <p:tgtEl>
                                          <p:spTgt spid="11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17"/>
                                        </p:tgtEl>
                                        <p:attrNameLst>
                                          <p:attrName>style.visibility</p:attrName>
                                        </p:attrNameLst>
                                      </p:cBhvr>
                                      <p:to>
                                        <p:strVal val="visible"/>
                                      </p:to>
                                    </p:set>
                                    <p:animEffect transition="in" filter="fade">
                                      <p:cBhvr>
                                        <p:cTn id="126" dur="500"/>
                                        <p:tgtEl>
                                          <p:spTgt spid="11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21"/>
                                        </p:tgtEl>
                                        <p:attrNameLst>
                                          <p:attrName>style.visibility</p:attrName>
                                        </p:attrNameLst>
                                      </p:cBhvr>
                                      <p:to>
                                        <p:strVal val="visible"/>
                                      </p:to>
                                    </p:set>
                                    <p:animEffect transition="in" filter="fade">
                                      <p:cBhvr>
                                        <p:cTn id="131" dur="500"/>
                                        <p:tgtEl>
                                          <p:spTgt spid="121"/>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22"/>
                                        </p:tgtEl>
                                        <p:attrNameLst>
                                          <p:attrName>style.visibility</p:attrName>
                                        </p:attrNameLst>
                                      </p:cBhvr>
                                      <p:to>
                                        <p:strVal val="visible"/>
                                      </p:to>
                                    </p:set>
                                    <p:animEffect transition="in" filter="fade">
                                      <p:cBhvr>
                                        <p:cTn id="136" dur="500"/>
                                        <p:tgtEl>
                                          <p:spTgt spid="122"/>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25"/>
                                        </p:tgtEl>
                                        <p:attrNameLst>
                                          <p:attrName>style.visibility</p:attrName>
                                        </p:attrNameLst>
                                      </p:cBhvr>
                                      <p:to>
                                        <p:strVal val="visible"/>
                                      </p:to>
                                    </p:set>
                                    <p:animEffect transition="in" filter="fade">
                                      <p:cBhvr>
                                        <p:cTn id="141" dur="500"/>
                                        <p:tgtEl>
                                          <p:spTgt spid="12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16"/>
                                        </p:tgtEl>
                                        <p:attrNameLst>
                                          <p:attrName>style.visibility</p:attrName>
                                        </p:attrNameLst>
                                      </p:cBhvr>
                                      <p:to>
                                        <p:strVal val="visible"/>
                                      </p:to>
                                    </p:set>
                                    <p:animEffect transition="in" filter="fade">
                                      <p:cBhvr>
                                        <p:cTn id="144" dur="500"/>
                                        <p:tgtEl>
                                          <p:spTgt spid="41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17"/>
                                        </p:tgtEl>
                                        <p:attrNameLst>
                                          <p:attrName>style.visibility</p:attrName>
                                        </p:attrNameLst>
                                      </p:cBhvr>
                                      <p:to>
                                        <p:strVal val="visible"/>
                                      </p:to>
                                    </p:set>
                                    <p:animEffect transition="in" filter="fade">
                                      <p:cBhvr>
                                        <p:cTn id="147" dur="500"/>
                                        <p:tgtEl>
                                          <p:spTgt spid="41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18"/>
                                        </p:tgtEl>
                                        <p:attrNameLst>
                                          <p:attrName>style.visibility</p:attrName>
                                        </p:attrNameLst>
                                      </p:cBhvr>
                                      <p:to>
                                        <p:strVal val="visible"/>
                                      </p:to>
                                    </p:set>
                                    <p:animEffect transition="in" filter="fade">
                                      <p:cBhvr>
                                        <p:cTn id="150" dur="500"/>
                                        <p:tgtEl>
                                          <p:spTgt spid="41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419"/>
                                        </p:tgtEl>
                                        <p:attrNameLst>
                                          <p:attrName>style.visibility</p:attrName>
                                        </p:attrNameLst>
                                      </p:cBhvr>
                                      <p:to>
                                        <p:strVal val="visible"/>
                                      </p:to>
                                    </p:set>
                                    <p:animEffect transition="in" filter="fade">
                                      <p:cBhvr>
                                        <p:cTn id="153" dur="500"/>
                                        <p:tgtEl>
                                          <p:spTgt spid="41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420"/>
                                        </p:tgtEl>
                                        <p:attrNameLst>
                                          <p:attrName>style.visibility</p:attrName>
                                        </p:attrNameLst>
                                      </p:cBhvr>
                                      <p:to>
                                        <p:strVal val="visible"/>
                                      </p:to>
                                    </p:set>
                                    <p:animEffect transition="in" filter="fade">
                                      <p:cBhvr>
                                        <p:cTn id="156" dur="500"/>
                                        <p:tgtEl>
                                          <p:spTgt spid="42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421"/>
                                        </p:tgtEl>
                                        <p:attrNameLst>
                                          <p:attrName>style.visibility</p:attrName>
                                        </p:attrNameLst>
                                      </p:cBhvr>
                                      <p:to>
                                        <p:strVal val="visible"/>
                                      </p:to>
                                    </p:set>
                                    <p:animEffect transition="in" filter="fade">
                                      <p:cBhvr>
                                        <p:cTn id="159" dur="5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P spid="107" grpId="0"/>
      <p:bldP spid="110" grpId="0"/>
      <p:bldP spid="111" grpId="0"/>
      <p:bldP spid="112" grpId="0"/>
      <p:bldP spid="115" grpId="0"/>
      <p:bldP spid="116" grpId="0"/>
      <p:bldP spid="117" grpId="0"/>
      <p:bldP spid="120" grpId="0"/>
      <p:bldP spid="121" grpId="0"/>
      <p:bldP spid="122" grpId="0"/>
      <p:bldP spid="123" grpId="0"/>
      <p:bldP spid="124" grpId="0"/>
      <p:bldP spid="125" grpId="0"/>
      <p:bldP spid="127" grpId="0"/>
      <p:bldP spid="370" grpId="0"/>
      <p:bldP spid="371" grpId="0"/>
      <p:bldP spid="372" grpId="0"/>
      <p:bldP spid="375" grpId="0" animBg="1"/>
      <p:bldP spid="376" grpId="0" animBg="1"/>
      <p:bldP spid="377" grpId="0" animBg="1"/>
      <p:bldP spid="378" grpId="0" animBg="1"/>
      <p:bldP spid="379" grpId="0" animBg="1"/>
      <p:bldP spid="380" grpId="0" animBg="1"/>
      <p:bldP spid="381" grpId="0" animBg="1"/>
      <p:bldP spid="382" grpId="0" animBg="1"/>
      <p:bldP spid="383" grpId="0" animBg="1"/>
      <p:bldP spid="403" grpId="0" animBg="1"/>
      <p:bldP spid="404" grpId="0" animBg="1"/>
      <p:bldP spid="407" grpId="0" animBg="1"/>
      <p:bldP spid="416" grpId="0" animBg="1"/>
      <p:bldP spid="417" grpId="0" animBg="1"/>
      <p:bldP spid="418" grpId="0" animBg="1"/>
      <p:bldP spid="419" grpId="0" animBg="1"/>
      <p:bldP spid="420" grpId="0" animBg="1"/>
      <p:bldP spid="4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ctrTitle"/>
          </p:nvPr>
        </p:nvSpPr>
        <p:spPr>
          <a:xfrm>
            <a:off x="921774" y="1752600"/>
            <a:ext cx="7315200" cy="3124200"/>
          </a:xfrm>
        </p:spPr>
        <p:txBody>
          <a:bodyPr/>
          <a:lstStyle/>
          <a:p>
            <a:r>
              <a:rPr lang="en-US" altLang="en-US" dirty="0" smtClean="0"/>
              <a:t/>
            </a:r>
            <a:br>
              <a:rPr lang="en-US" altLang="en-US" dirty="0" smtClean="0"/>
            </a:br>
            <a:r>
              <a:rPr lang="en-US" altLang="en-US" dirty="0" smtClean="0"/>
              <a:t> </a:t>
            </a:r>
            <a:r>
              <a:rPr lang="en-US" altLang="en-US" sz="4400" dirty="0" smtClean="0"/>
              <a:t>P3: </a:t>
            </a:r>
            <a:br>
              <a:rPr lang="en-US" altLang="en-US" sz="4400" dirty="0" smtClean="0"/>
            </a:br>
            <a:r>
              <a:rPr lang="en-US" sz="4400" dirty="0" smtClean="0">
                <a:solidFill>
                  <a:prstClr val="black"/>
                </a:solidFill>
              </a:rPr>
              <a:t>Prepare </a:t>
            </a:r>
            <a:r>
              <a:rPr lang="en-US" sz="4400" dirty="0">
                <a:solidFill>
                  <a:prstClr val="black"/>
                </a:solidFill>
              </a:rPr>
              <a:t>departmental income statements and contribution </a:t>
            </a:r>
            <a:r>
              <a:rPr lang="en-US" sz="4400" dirty="0" smtClean="0">
                <a:solidFill>
                  <a:prstClr val="black"/>
                </a:solidFill>
              </a:rPr>
              <a:t>reports.</a:t>
            </a:r>
            <a:endParaRPr lang="en-US" sz="4400" dirty="0">
              <a:solidFill>
                <a:prstClr val="black"/>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440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61771"/>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774" y="5085971"/>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F1B8420-8870-47B5-AD61-ED1410A1F458}" type="slidenum">
              <a:rPr lang="en-US" altLang="en-US" sz="1200">
                <a:solidFill>
                  <a:srgbClr val="898989"/>
                </a:solidFill>
                <a:latin typeface="Arial" charset="0"/>
              </a:rPr>
              <a:pPr>
                <a:spcBef>
                  <a:spcPct val="0"/>
                </a:spcBef>
                <a:buFontTx/>
                <a:buNone/>
              </a:pPr>
              <a:t>18</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a:xfrm>
            <a:off x="293688" y="274638"/>
            <a:ext cx="8534400" cy="1143000"/>
          </a:xfrm>
        </p:spPr>
        <p:txBody>
          <a:bodyPr/>
          <a:lstStyle/>
          <a:p>
            <a:r>
              <a:rPr lang="en-US" altLang="en-US" b="1" dirty="0" smtClean="0"/>
              <a:t>Departmental Income Statements</a:t>
            </a:r>
          </a:p>
        </p:txBody>
      </p:sp>
      <p:pic>
        <p:nvPicPr>
          <p:cNvPr id="46084" name="Picture 3" descr="C:\Users\Charles\Pictures\Microsoft Clip Organizer\j014135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413" y="1111146"/>
            <a:ext cx="8852587" cy="568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4"/>
          <p:cNvSpPr>
            <a:spLocks noChangeArrowheads="1"/>
          </p:cNvSpPr>
          <p:nvPr/>
        </p:nvSpPr>
        <p:spPr bwMode="auto">
          <a:xfrm>
            <a:off x="3078425" y="1535112"/>
            <a:ext cx="5684576" cy="526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914400" indent="-45720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dirty="0">
                <a:latin typeface="Arial" charset="0"/>
              </a:rPr>
              <a:t>Let’s prepare departmental income statements using the following steps:</a:t>
            </a:r>
          </a:p>
          <a:p>
            <a:pPr lvl="1" eaLnBrk="1" hangingPunct="1">
              <a:spcBef>
                <a:spcPct val="25000"/>
              </a:spcBef>
              <a:buFont typeface="Century Schoolbook" pitchFamily="18" charset="0"/>
              <a:buAutoNum type="arabicPeriod"/>
            </a:pPr>
            <a:r>
              <a:rPr lang="en-US" altLang="en-US" sz="2400" b="1" dirty="0">
                <a:latin typeface="Arial" charset="0"/>
              </a:rPr>
              <a:t>Accumulating revenues and direct expenses by </a:t>
            </a:r>
            <a:r>
              <a:rPr lang="en-US" altLang="en-US" sz="2400" b="1" dirty="0" smtClean="0">
                <a:latin typeface="Arial" charset="0"/>
              </a:rPr>
              <a:t>department, and total indirect expenses. </a:t>
            </a:r>
            <a:endParaRPr lang="en-US" altLang="en-US" sz="2400" b="1" dirty="0">
              <a:latin typeface="Arial" charset="0"/>
            </a:endParaRPr>
          </a:p>
          <a:p>
            <a:pPr lvl="1" eaLnBrk="1" hangingPunct="1">
              <a:spcBef>
                <a:spcPct val="25000"/>
              </a:spcBef>
              <a:buFont typeface="Century Schoolbook" pitchFamily="18" charset="0"/>
              <a:buAutoNum type="arabicPeriod"/>
            </a:pPr>
            <a:r>
              <a:rPr lang="en-US" altLang="en-US" sz="2400" b="1" dirty="0">
                <a:latin typeface="Arial" charset="0"/>
              </a:rPr>
              <a:t>Allocating indirect expenses across </a:t>
            </a:r>
            <a:r>
              <a:rPr lang="en-US" altLang="en-US" sz="2400" b="1" dirty="0" smtClean="0">
                <a:latin typeface="Arial" charset="0"/>
              </a:rPr>
              <a:t>both service and operating departments</a:t>
            </a:r>
            <a:r>
              <a:rPr lang="en-US" altLang="en-US" sz="2400" b="1" dirty="0">
                <a:latin typeface="Arial" charset="0"/>
              </a:rPr>
              <a:t>.</a:t>
            </a:r>
          </a:p>
          <a:p>
            <a:pPr lvl="1" eaLnBrk="1" hangingPunct="1">
              <a:spcBef>
                <a:spcPct val="25000"/>
              </a:spcBef>
              <a:buFont typeface="Century Schoolbook" pitchFamily="18" charset="0"/>
              <a:buAutoNum type="arabicPeriod"/>
            </a:pPr>
            <a:r>
              <a:rPr lang="en-US" altLang="en-US" sz="2400" b="1" dirty="0">
                <a:latin typeface="Arial" charset="0"/>
              </a:rPr>
              <a:t>Allocating service department expenses to operating departments.</a:t>
            </a:r>
          </a:p>
          <a:p>
            <a:pPr lvl="1" eaLnBrk="1" hangingPunct="1">
              <a:spcBef>
                <a:spcPct val="25000"/>
              </a:spcBef>
              <a:buFont typeface="Century Schoolbook" pitchFamily="18" charset="0"/>
              <a:buAutoNum type="arabicPeriod"/>
            </a:pPr>
            <a:r>
              <a:rPr lang="en-US" altLang="en-US" sz="2400" b="1" dirty="0">
                <a:latin typeface="Arial" charset="0"/>
              </a:rPr>
              <a:t>Preparing departmental income statements.</a:t>
            </a:r>
          </a:p>
        </p:txBody>
      </p:sp>
      <p:sp>
        <p:nvSpPr>
          <p:cNvPr id="46086" name="Slide Number Placeholder 5"/>
          <p:cNvSpPr>
            <a:spLocks noGrp="1"/>
          </p:cNvSpPr>
          <p:nvPr>
            <p:ph type="sldNum" sz="quarter" idx="12"/>
          </p:nvPr>
        </p:nvSpPr>
        <p:spPr bwMode="auto">
          <a:xfrm>
            <a:off x="6629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A2A222A-0069-4196-B5EA-A59BCA6B75D5}" type="slidenum">
              <a:rPr lang="en-US" altLang="en-US" sz="1200">
                <a:solidFill>
                  <a:srgbClr val="898989"/>
                </a:solidFill>
                <a:latin typeface="Arial" charset="0"/>
              </a:rPr>
              <a:pPr>
                <a:spcBef>
                  <a:spcPct val="0"/>
                </a:spcBef>
                <a:buFontTx/>
                <a:buNone/>
              </a:pPr>
              <a:t>19</a:t>
            </a:fld>
            <a:endParaRPr lang="en-US" altLang="en-US" sz="1200" dirty="0">
              <a:solidFill>
                <a:srgbClr val="898989"/>
              </a:solidFill>
              <a:latin typeface="Arial" charset="0"/>
            </a:endParaRPr>
          </a:p>
        </p:txBody>
      </p:sp>
      <p:sp>
        <p:nvSpPr>
          <p:cNvPr id="8" name="Rounded Rectangle 7"/>
          <p:cNvSpPr/>
          <p:nvPr/>
        </p:nvSpPr>
        <p:spPr>
          <a:xfrm>
            <a:off x="0" y="6648449"/>
            <a:ext cx="5791200" cy="1781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a:t>
            </a:r>
            <a:r>
              <a:rPr lang="en-US" sz="1100" dirty="0" smtClean="0">
                <a:solidFill>
                  <a:prstClr val="black"/>
                </a:solidFill>
                <a:latin typeface="Calibri"/>
              </a:rPr>
              <a:t> </a:t>
            </a:r>
            <a:r>
              <a:rPr lang="en-US" sz="1100" dirty="0">
                <a:solidFill>
                  <a:prstClr val="black"/>
                </a:solidFill>
              </a:rPr>
              <a:t>Prepare departmental income statements and contribution reports</a:t>
            </a:r>
            <a:r>
              <a:rPr lang="en-US" sz="1100" dirty="0" smtClean="0">
                <a:solidFill>
                  <a:prstClr val="black"/>
                </a:solidFill>
              </a:rPr>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fade">
                                      <p:cBhvr>
                                        <p:cTn id="7" dur="1000"/>
                                        <p:tgtEl>
                                          <p:spTgt spid="35845">
                                            <p:txEl>
                                              <p:pRg st="0" end="0"/>
                                            </p:txEl>
                                          </p:spTgt>
                                        </p:tgtEl>
                                      </p:cBhvr>
                                    </p:animEffect>
                                    <p:anim calcmode="lin" valueType="num">
                                      <p:cBhvr>
                                        <p:cTn id="8" dur="1000" fill="hold"/>
                                        <p:tgtEl>
                                          <p:spTgt spid="3584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5">
                                            <p:txEl>
                                              <p:pRg st="1" end="1"/>
                                            </p:txEl>
                                          </p:spTgt>
                                        </p:tgtEl>
                                        <p:attrNameLst>
                                          <p:attrName>style.visibility</p:attrName>
                                        </p:attrNameLst>
                                      </p:cBhvr>
                                      <p:to>
                                        <p:strVal val="visible"/>
                                      </p:to>
                                    </p:set>
                                    <p:animEffect transition="in" filter="fade">
                                      <p:cBhvr>
                                        <p:cTn id="14" dur="1000"/>
                                        <p:tgtEl>
                                          <p:spTgt spid="35845">
                                            <p:txEl>
                                              <p:pRg st="1" end="1"/>
                                            </p:txEl>
                                          </p:spTgt>
                                        </p:tgtEl>
                                      </p:cBhvr>
                                    </p:animEffect>
                                    <p:anim calcmode="lin" valueType="num">
                                      <p:cBhvr>
                                        <p:cTn id="15" dur="1000" fill="hold"/>
                                        <p:tgtEl>
                                          <p:spTgt spid="3584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58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5">
                                            <p:txEl>
                                              <p:pRg st="2" end="2"/>
                                            </p:txEl>
                                          </p:spTgt>
                                        </p:tgtEl>
                                        <p:attrNameLst>
                                          <p:attrName>style.visibility</p:attrName>
                                        </p:attrNameLst>
                                      </p:cBhvr>
                                      <p:to>
                                        <p:strVal val="visible"/>
                                      </p:to>
                                    </p:set>
                                    <p:animEffect transition="in" filter="fade">
                                      <p:cBhvr>
                                        <p:cTn id="21" dur="1000"/>
                                        <p:tgtEl>
                                          <p:spTgt spid="35845">
                                            <p:txEl>
                                              <p:pRg st="2" end="2"/>
                                            </p:txEl>
                                          </p:spTgt>
                                        </p:tgtEl>
                                      </p:cBhvr>
                                    </p:animEffect>
                                    <p:anim calcmode="lin" valueType="num">
                                      <p:cBhvr>
                                        <p:cTn id="22" dur="1000" fill="hold"/>
                                        <p:tgtEl>
                                          <p:spTgt spid="3584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58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5">
                                            <p:txEl>
                                              <p:pRg st="3" end="3"/>
                                            </p:txEl>
                                          </p:spTgt>
                                        </p:tgtEl>
                                        <p:attrNameLst>
                                          <p:attrName>style.visibility</p:attrName>
                                        </p:attrNameLst>
                                      </p:cBhvr>
                                      <p:to>
                                        <p:strVal val="visible"/>
                                      </p:to>
                                    </p:set>
                                    <p:animEffect transition="in" filter="fade">
                                      <p:cBhvr>
                                        <p:cTn id="28" dur="1000"/>
                                        <p:tgtEl>
                                          <p:spTgt spid="35845">
                                            <p:txEl>
                                              <p:pRg st="3" end="3"/>
                                            </p:txEl>
                                          </p:spTgt>
                                        </p:tgtEl>
                                      </p:cBhvr>
                                    </p:animEffect>
                                    <p:anim calcmode="lin" valueType="num">
                                      <p:cBhvr>
                                        <p:cTn id="29" dur="1000" fill="hold"/>
                                        <p:tgtEl>
                                          <p:spTgt spid="3584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584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845">
                                            <p:txEl>
                                              <p:pRg st="4" end="4"/>
                                            </p:txEl>
                                          </p:spTgt>
                                        </p:tgtEl>
                                        <p:attrNameLst>
                                          <p:attrName>style.visibility</p:attrName>
                                        </p:attrNameLst>
                                      </p:cBhvr>
                                      <p:to>
                                        <p:strVal val="visible"/>
                                      </p:to>
                                    </p:set>
                                    <p:animEffect transition="in" filter="fade">
                                      <p:cBhvr>
                                        <p:cTn id="35" dur="1000"/>
                                        <p:tgtEl>
                                          <p:spTgt spid="35845">
                                            <p:txEl>
                                              <p:pRg st="4" end="4"/>
                                            </p:txEl>
                                          </p:spTgt>
                                        </p:tgtEl>
                                      </p:cBhvr>
                                    </p:animEffect>
                                    <p:anim calcmode="lin" valueType="num">
                                      <p:cBhvr>
                                        <p:cTn id="36" dur="1000" fill="hold"/>
                                        <p:tgtEl>
                                          <p:spTgt spid="3584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584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solidFill>
                  <a:prstClr val="black"/>
                </a:solidFill>
              </a:rPr>
              <a:t/>
            </a:r>
            <a:br>
              <a:rPr lang="en-US" altLang="en-US" smtClean="0">
                <a:solidFill>
                  <a:prstClr val="black"/>
                </a:solidFill>
              </a:rPr>
            </a:br>
            <a:r>
              <a:rPr lang="en-US" altLang="en-US" smtClean="0">
                <a:solidFill>
                  <a:prstClr val="black"/>
                </a:solidFill>
              </a:rPr>
              <a:t/>
            </a:r>
            <a:br>
              <a:rPr lang="en-US" altLang="en-US" smtClean="0">
                <a:solidFill>
                  <a:prstClr val="black"/>
                </a:solidFill>
              </a:rPr>
            </a:br>
            <a:r>
              <a:rPr lang="en-US" smtClean="0">
                <a:solidFill>
                  <a:prstClr val="black"/>
                </a:solidFill>
              </a:rPr>
              <a:t/>
            </a:r>
            <a:br>
              <a:rPr lang="en-US" smtClean="0">
                <a:solidFill>
                  <a:prstClr val="black"/>
                </a:solidFill>
              </a:rPr>
            </a:br>
            <a:r>
              <a:rPr lang="en-US" altLang="en-US" smtClean="0">
                <a:solidFill>
                  <a:prstClr val="black"/>
                </a:solidFill>
              </a:rPr>
              <a:t/>
            </a:r>
            <a:br>
              <a:rPr lang="en-US" altLang="en-US" smtClean="0">
                <a:solidFill>
                  <a:prstClr val="black"/>
                </a:solidFill>
              </a:rPr>
            </a:br>
            <a:endParaRPr lang="en-US" altLang="en-US" dirty="0" smtClean="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smtClean="0">
                <a:solidFill>
                  <a:prstClr val="black"/>
                </a:solidFill>
                <a:latin typeface="Calibri"/>
              </a:rPr>
              <a:t>Chapter 24 Learning Objectives</a:t>
            </a:r>
            <a:endParaRPr lang="en-US" sz="4400" dirty="0">
              <a:solidFill>
                <a:prstClr val="black"/>
              </a:solidFill>
              <a:latin typeface="Calibri"/>
            </a:endParaRPr>
          </a:p>
        </p:txBody>
      </p:sp>
      <p:sp>
        <p:nvSpPr>
          <p:cNvPr id="8" name="Rectangle 7"/>
          <p:cNvSpPr/>
          <p:nvPr/>
        </p:nvSpPr>
        <p:spPr>
          <a:xfrm>
            <a:off x="266700" y="1915379"/>
            <a:ext cx="8610600" cy="4278094"/>
          </a:xfrm>
          <a:prstGeom prst="rect">
            <a:avLst/>
          </a:prstGeom>
        </p:spPr>
        <p:txBody>
          <a:bodyPr wrap="square">
            <a:spAutoFit/>
          </a:bodyPr>
          <a:lstStyle/>
          <a:p>
            <a:r>
              <a:rPr lang="en-US" sz="1600" b="1" dirty="0">
                <a:solidFill>
                  <a:prstClr val="black"/>
                </a:solidFill>
                <a:latin typeface="Calibri"/>
              </a:rPr>
              <a:t>CONCEPTUAL</a:t>
            </a:r>
          </a:p>
          <a:p>
            <a:r>
              <a:rPr lang="en-US" sz="1600" b="1" dirty="0" smtClean="0">
                <a:solidFill>
                  <a:prstClr val="black"/>
                </a:solidFill>
                <a:latin typeface="Calibri"/>
              </a:rPr>
              <a:t>C1  </a:t>
            </a:r>
            <a:r>
              <a:rPr lang="en-US" sz="1600" dirty="0" smtClean="0">
                <a:solidFill>
                  <a:prstClr val="black"/>
                </a:solidFill>
                <a:latin typeface="Calibri"/>
              </a:rPr>
              <a:t>Distinguish between direct and indirect expenses and identify bases for allocating indirect </a:t>
            </a:r>
            <a:br>
              <a:rPr lang="en-US" sz="1600" dirty="0" smtClean="0">
                <a:solidFill>
                  <a:prstClr val="black"/>
                </a:solidFill>
                <a:latin typeface="Calibri"/>
              </a:rPr>
            </a:br>
            <a:r>
              <a:rPr lang="en-US" sz="1600" dirty="0" smtClean="0">
                <a:solidFill>
                  <a:prstClr val="black"/>
                </a:solidFill>
                <a:latin typeface="Calibri"/>
              </a:rPr>
              <a:t>       expenses to departments.</a:t>
            </a:r>
            <a:endParaRPr lang="en-US" sz="1600" dirty="0">
              <a:solidFill>
                <a:prstClr val="black"/>
              </a:solidFill>
              <a:latin typeface="Calibri"/>
            </a:endParaRPr>
          </a:p>
          <a:p>
            <a:r>
              <a:rPr lang="en-US" sz="1600" b="1" dirty="0" smtClean="0">
                <a:solidFill>
                  <a:prstClr val="black"/>
                </a:solidFill>
                <a:latin typeface="Calibri"/>
              </a:rPr>
              <a:t>C2  </a:t>
            </a:r>
            <a:r>
              <a:rPr lang="en-US" sz="1600" dirty="0" smtClean="0">
                <a:solidFill>
                  <a:prstClr val="black"/>
                </a:solidFill>
                <a:latin typeface="Calibri"/>
              </a:rPr>
              <a:t>Explain transfer pricing and methods to set transfer prices. </a:t>
            </a:r>
            <a:endParaRPr lang="en-US" sz="1600" dirty="0">
              <a:solidFill>
                <a:prstClr val="black"/>
              </a:solidFill>
              <a:latin typeface="Calibri"/>
            </a:endParaRPr>
          </a:p>
          <a:p>
            <a:r>
              <a:rPr lang="en-US" sz="1600" b="1" dirty="0" smtClean="0">
                <a:solidFill>
                  <a:prstClr val="black"/>
                </a:solidFill>
                <a:latin typeface="Calibri"/>
              </a:rPr>
              <a:t>C3  </a:t>
            </a:r>
            <a:r>
              <a:rPr lang="en-US" sz="1600" dirty="0" smtClean="0">
                <a:solidFill>
                  <a:prstClr val="black"/>
                </a:solidFill>
                <a:latin typeface="Calibri"/>
              </a:rPr>
              <a:t>Describe allocation of joint costs across products. (Appendix 24C)</a:t>
            </a:r>
            <a:endParaRPr lang="en-US" sz="1600" b="1" dirty="0" smtClean="0">
              <a:solidFill>
                <a:prstClr val="black"/>
              </a:solidFill>
              <a:latin typeface="Calibri"/>
            </a:endParaRP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smtClean="0">
                <a:solidFill>
                  <a:prstClr val="black"/>
                </a:solidFill>
                <a:latin typeface="Calibri"/>
              </a:rPr>
              <a:t>A1  </a:t>
            </a:r>
            <a:r>
              <a:rPr lang="en-US" sz="1600" dirty="0">
                <a:solidFill>
                  <a:prstClr val="black"/>
                </a:solidFill>
                <a:latin typeface="Calibri"/>
              </a:rPr>
              <a:t>Analyze </a:t>
            </a:r>
            <a:r>
              <a:rPr lang="en-US" sz="1600" dirty="0" smtClean="0">
                <a:solidFill>
                  <a:prstClr val="black"/>
                </a:solidFill>
                <a:latin typeface="Calibri"/>
              </a:rPr>
              <a:t>investment centers using return on investment and residual income.</a:t>
            </a:r>
          </a:p>
          <a:p>
            <a:r>
              <a:rPr lang="en-US" sz="1600" b="1" dirty="0" smtClean="0">
                <a:solidFill>
                  <a:prstClr val="black"/>
                </a:solidFill>
                <a:latin typeface="Calibri"/>
              </a:rPr>
              <a:t>A2  </a:t>
            </a:r>
            <a:r>
              <a:rPr lang="en-US" sz="1600" dirty="0" smtClean="0">
                <a:solidFill>
                  <a:prstClr val="black"/>
                </a:solidFill>
                <a:latin typeface="Calibri"/>
              </a:rPr>
              <a:t>Analyze investment centers using profit margin and investment turnover.</a:t>
            </a:r>
          </a:p>
          <a:p>
            <a:r>
              <a:rPr lang="en-US" sz="1600" b="1" dirty="0" smtClean="0">
                <a:solidFill>
                  <a:prstClr val="black"/>
                </a:solidFill>
                <a:latin typeface="Calibri"/>
              </a:rPr>
              <a:t>A3  </a:t>
            </a:r>
            <a:r>
              <a:rPr lang="en-US" sz="1600" dirty="0" smtClean="0">
                <a:solidFill>
                  <a:prstClr val="black"/>
                </a:solidFill>
                <a:latin typeface="Calibri"/>
              </a:rPr>
              <a:t>Analyze investment centers using balanced scorecard.</a:t>
            </a:r>
          </a:p>
          <a:p>
            <a:r>
              <a:rPr lang="en-US" sz="1600" b="1" dirty="0" smtClean="0">
                <a:solidFill>
                  <a:prstClr val="black"/>
                </a:solidFill>
                <a:latin typeface="Calibri"/>
              </a:rPr>
              <a:t>A4  </a:t>
            </a:r>
            <a:r>
              <a:rPr lang="en-US" sz="1600" dirty="0" smtClean="0">
                <a:solidFill>
                  <a:prstClr val="black"/>
                </a:solidFill>
                <a:latin typeface="Calibri"/>
              </a:rPr>
              <a:t>Compute cycle time and cycle efficiency, and explain their importance to production management.</a:t>
            </a:r>
            <a:endParaRPr lang="en-US" sz="1600" b="1" dirty="0">
              <a:solidFill>
                <a:prstClr val="black"/>
              </a:solidFill>
              <a:latin typeface="Calibri"/>
            </a:endParaRPr>
          </a:p>
          <a:p>
            <a:endParaRPr lang="en-US" sz="1600" dirty="0">
              <a:solidFill>
                <a:prstClr val="black"/>
              </a:solidFill>
              <a:latin typeface="Calibri"/>
            </a:endParaRPr>
          </a:p>
          <a:p>
            <a:r>
              <a:rPr lang="en-US" sz="1600" b="1" dirty="0" smtClean="0">
                <a:solidFill>
                  <a:prstClr val="black"/>
                </a:solidFill>
                <a:latin typeface="Calibri"/>
              </a:rPr>
              <a:t>PROCEDURAL</a:t>
            </a:r>
            <a:endParaRPr lang="en-US" sz="1600" b="1" dirty="0">
              <a:solidFill>
                <a:prstClr val="black"/>
              </a:solidFill>
              <a:latin typeface="Calibri"/>
            </a:endParaRPr>
          </a:p>
          <a:p>
            <a:r>
              <a:rPr lang="en-US" sz="1600" b="1" dirty="0" smtClean="0">
                <a:solidFill>
                  <a:prstClr val="black"/>
                </a:solidFill>
                <a:latin typeface="Calibri"/>
              </a:rPr>
              <a:t>P1  </a:t>
            </a:r>
            <a:r>
              <a:rPr lang="en-US" sz="1600" dirty="0">
                <a:solidFill>
                  <a:prstClr val="black"/>
                </a:solidFill>
                <a:latin typeface="Calibri"/>
              </a:rPr>
              <a:t>Prepare a </a:t>
            </a:r>
            <a:r>
              <a:rPr lang="en-US" sz="1600" dirty="0" smtClean="0">
                <a:solidFill>
                  <a:prstClr val="black"/>
                </a:solidFill>
                <a:latin typeface="Calibri"/>
              </a:rPr>
              <a:t>responsibility accounting report using controllable costs.</a:t>
            </a:r>
            <a:endParaRPr lang="en-US" sz="1600" dirty="0">
              <a:solidFill>
                <a:prstClr val="black"/>
              </a:solidFill>
              <a:latin typeface="Calibri"/>
            </a:endParaRPr>
          </a:p>
          <a:p>
            <a:r>
              <a:rPr lang="en-US" sz="1600" b="1" dirty="0" smtClean="0">
                <a:solidFill>
                  <a:prstClr val="black"/>
                </a:solidFill>
                <a:latin typeface="Calibri"/>
              </a:rPr>
              <a:t>P2  </a:t>
            </a:r>
            <a:r>
              <a:rPr lang="en-US" sz="1600" dirty="0" smtClean="0">
                <a:solidFill>
                  <a:prstClr val="black"/>
                </a:solidFill>
                <a:latin typeface="Calibri"/>
              </a:rPr>
              <a:t>Allocate indirect expenses to departments.</a:t>
            </a:r>
            <a:endParaRPr lang="en-US" sz="1600" dirty="0">
              <a:solidFill>
                <a:prstClr val="black"/>
              </a:solidFill>
              <a:latin typeface="Calibri"/>
            </a:endParaRPr>
          </a:p>
          <a:p>
            <a:r>
              <a:rPr lang="en-US" sz="1600" b="1" dirty="0" smtClean="0">
                <a:solidFill>
                  <a:prstClr val="black"/>
                </a:solidFill>
                <a:latin typeface="Calibri"/>
              </a:rPr>
              <a:t>P3  </a:t>
            </a:r>
            <a:r>
              <a:rPr lang="en-US" sz="1600" dirty="0" smtClean="0">
                <a:solidFill>
                  <a:prstClr val="black"/>
                </a:solidFill>
                <a:latin typeface="Calibri"/>
              </a:rPr>
              <a:t>Prepare departmental income statements and contribution reports.</a:t>
            </a:r>
            <a:endParaRPr lang="en-US" sz="1600" dirty="0">
              <a:solidFill>
                <a:prstClr val="black"/>
              </a:solidFill>
              <a:latin typeface="Calibri"/>
            </a:endParaRPr>
          </a:p>
          <a:p>
            <a:endParaRPr lang="en-US" sz="1600" dirty="0">
              <a:solidFill>
                <a:prstClr val="black"/>
              </a:solidFill>
              <a:latin typeface="Calibri"/>
            </a:endParaRPr>
          </a:p>
        </p:txBody>
      </p:sp>
    </p:spTree>
    <p:extLst>
      <p:ext uri="{BB962C8B-B14F-4D97-AF65-F5344CB8AC3E}">
        <p14:creationId xmlns:p14="http://schemas.microsoft.com/office/powerpoint/2010/main" val="74013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title"/>
          </p:nvPr>
        </p:nvSpPr>
        <p:spPr>
          <a:xfrm>
            <a:off x="228600" y="590550"/>
            <a:ext cx="8458200" cy="850900"/>
          </a:xfrm>
        </p:spPr>
        <p:txBody>
          <a:bodyPr/>
          <a:lstStyle/>
          <a:p>
            <a:r>
              <a:rPr lang="en-US" altLang="en-US" sz="3000" b="1" dirty="0" smtClean="0"/>
              <a:t>Apply Step 1: </a:t>
            </a:r>
            <a:br>
              <a:rPr lang="en-US" altLang="en-US" sz="3000" b="1" dirty="0" smtClean="0"/>
            </a:br>
            <a:r>
              <a:rPr lang="en-US" altLang="en-US" sz="3000" b="1" dirty="0" smtClean="0"/>
              <a:t>Departmental Expense Allocation Spreadsheet</a:t>
            </a:r>
          </a:p>
        </p:txBody>
      </p:sp>
      <p:sp>
        <p:nvSpPr>
          <p:cNvPr id="54278"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1F34E27-93B3-478C-8E59-041EA283A234}" type="slidenum">
              <a:rPr lang="en-US" altLang="en-US" sz="1200">
                <a:solidFill>
                  <a:srgbClr val="898989"/>
                </a:solidFill>
                <a:latin typeface="Arial" charset="0"/>
              </a:rPr>
              <a:pPr>
                <a:spcBef>
                  <a:spcPct val="0"/>
                </a:spcBef>
                <a:buFontTx/>
                <a:buNone/>
              </a:pPr>
              <a:t>20</a:t>
            </a:fld>
            <a:endParaRPr lang="en-US" altLang="en-US" sz="1200" dirty="0">
              <a:solidFill>
                <a:srgbClr val="898989"/>
              </a:solidFill>
              <a:latin typeface="Arial" charset="0"/>
            </a:endParaRPr>
          </a:p>
        </p:txBody>
      </p:sp>
      <p:sp>
        <p:nvSpPr>
          <p:cNvPr id="8" name="Rounded Rectangle 7"/>
          <p:cNvSpPr/>
          <p:nvPr/>
        </p:nvSpPr>
        <p:spPr>
          <a:xfrm>
            <a:off x="0" y="6648449"/>
            <a:ext cx="5791200" cy="178131"/>
          </a:xfrm>
          <a:prstGeom prst="roundRect">
            <a:avLst/>
          </a:prstGeom>
          <a:solidFill>
            <a:srgbClr val="FFFFCC"/>
          </a:solidFill>
          <a:ln w="25400" cap="flat" cmpd="sng" algn="ctr">
            <a:solidFill>
              <a:srgbClr val="4F81BD">
                <a:shade val="50000"/>
              </a:srgbClr>
            </a:solidFill>
            <a:prstDash val="solid"/>
          </a:ln>
          <a:effectLst/>
        </p:spPr>
        <p:txBody>
          <a:bodyPr anchor="ctr"/>
          <a:lstStyle/>
          <a:p>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P3:</a:t>
            </a:r>
            <a:r>
              <a:rPr lang="en-US" sz="1100" dirty="0" smtClean="0">
                <a:solidFill>
                  <a:prstClr val="black"/>
                </a:solidFill>
                <a:latin typeface="Calibri"/>
              </a:rPr>
              <a:t> </a:t>
            </a:r>
            <a:r>
              <a:rPr lang="en-US" sz="1100" dirty="0">
                <a:solidFill>
                  <a:prstClr val="black"/>
                </a:solidFill>
              </a:rPr>
              <a:t>Prepare departmental income statements and contribution reports</a:t>
            </a:r>
            <a:r>
              <a:rPr lang="en-US" sz="1100" dirty="0" smtClean="0">
                <a:solidFill>
                  <a:prstClr val="black"/>
                </a:solidFill>
              </a:rPr>
              <a:t>.</a:t>
            </a:r>
            <a:endParaRPr lang="en-US" sz="1100" dirty="0">
              <a:solidFill>
                <a:prstClr val="black"/>
              </a:solidFill>
            </a:endParaRPr>
          </a:p>
        </p:txBody>
      </p:sp>
      <p:pic>
        <p:nvPicPr>
          <p:cNvPr id="3" name="Picture 2"/>
          <p:cNvPicPr>
            <a:picLocks noChangeAspect="1"/>
          </p:cNvPicPr>
          <p:nvPr/>
        </p:nvPicPr>
        <p:blipFill>
          <a:blip r:embed="rId3"/>
          <a:stretch>
            <a:fillRect/>
          </a:stretch>
        </p:blipFill>
        <p:spPr>
          <a:xfrm>
            <a:off x="381000" y="1600199"/>
            <a:ext cx="7522753" cy="4464051"/>
          </a:xfrm>
          <a:prstGeom prst="rect">
            <a:avLst/>
          </a:prstGeom>
        </p:spPr>
      </p:pic>
      <p:sp>
        <p:nvSpPr>
          <p:cNvPr id="9" name="TextBox 8"/>
          <p:cNvSpPr txBox="1"/>
          <p:nvPr/>
        </p:nvSpPr>
        <p:spPr>
          <a:xfrm>
            <a:off x="8030980" y="136154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solidFill>
                  <a:prstClr val="black"/>
                </a:solidFill>
                <a:latin typeface="Berlin Sans FB" panose="020E0602020502020306" pitchFamily="34" charset="0"/>
              </a:rPr>
              <a:t>Exhibit </a:t>
            </a:r>
            <a:r>
              <a:rPr lang="en-US" kern="0" dirty="0" smtClean="0">
                <a:solidFill>
                  <a:prstClr val="black"/>
                </a:solidFill>
                <a:latin typeface="Berlin Sans FB" panose="020E0602020502020306" pitchFamily="34" charset="0"/>
              </a:rPr>
              <a:t>24.9</a:t>
            </a:r>
            <a:endParaRPr lang="en-US" kern="0" dirty="0">
              <a:solidFill>
                <a:prstClr val="black"/>
              </a:solidFill>
              <a:latin typeface="Berlin Sans FB" panose="020E0602020502020306" pitchFamily="34" charset="0"/>
            </a:endParaRPr>
          </a:p>
        </p:txBody>
      </p:sp>
    </p:spTree>
    <p:extLst>
      <p:ext uri="{BB962C8B-B14F-4D97-AF65-F5344CB8AC3E}">
        <p14:creationId xmlns:p14="http://schemas.microsoft.com/office/powerpoint/2010/main" val="60143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8" name="Slide Number Placeholder 10"/>
          <p:cNvSpPr>
            <a:spLocks noGrp="1"/>
          </p:cNvSpPr>
          <p:nvPr>
            <p:ph type="sldNum" sz="quarter" idx="12"/>
          </p:nvPr>
        </p:nvSpPr>
        <p:spPr bwMode="auto">
          <a:xfrm>
            <a:off x="64770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FD15782-E972-4FBE-8304-083C8C4629E1}" type="slidenum">
              <a:rPr lang="en-US" altLang="en-US" sz="1200">
                <a:solidFill>
                  <a:srgbClr val="898989"/>
                </a:solidFill>
                <a:latin typeface="Arial" charset="0"/>
              </a:rPr>
              <a:pPr>
                <a:spcBef>
                  <a:spcPct val="0"/>
                </a:spcBef>
                <a:buFontTx/>
                <a:buNone/>
              </a:pPr>
              <a:t>21</a:t>
            </a:fld>
            <a:endParaRPr lang="en-US" altLang="en-US" sz="1200" dirty="0">
              <a:solidFill>
                <a:srgbClr val="898989"/>
              </a:solidFill>
              <a:latin typeface="Arial" charset="0"/>
            </a:endParaRPr>
          </a:p>
        </p:txBody>
      </p:sp>
      <p:sp>
        <p:nvSpPr>
          <p:cNvPr id="20" name="Rounded Rectangle 19"/>
          <p:cNvSpPr/>
          <p:nvPr/>
        </p:nvSpPr>
        <p:spPr>
          <a:xfrm>
            <a:off x="0" y="6648449"/>
            <a:ext cx="5791200" cy="178131"/>
          </a:xfrm>
          <a:prstGeom prst="roundRect">
            <a:avLst/>
          </a:prstGeom>
          <a:solidFill>
            <a:srgbClr val="FFFFCC"/>
          </a:solidFill>
          <a:ln w="25400" cap="flat" cmpd="sng" algn="ctr">
            <a:solidFill>
              <a:srgbClr val="4F81BD">
                <a:shade val="50000"/>
              </a:srgbClr>
            </a:solidFill>
            <a:prstDash val="solid"/>
          </a:ln>
          <a:effectLst/>
        </p:spPr>
        <p:txBody>
          <a:bodyPr anchor="ctr"/>
          <a:lstStyle/>
          <a:p>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P3:</a:t>
            </a:r>
            <a:r>
              <a:rPr lang="en-US" sz="1100" dirty="0" smtClean="0">
                <a:solidFill>
                  <a:prstClr val="black"/>
                </a:solidFill>
                <a:latin typeface="Calibri"/>
              </a:rPr>
              <a:t> </a:t>
            </a:r>
            <a:r>
              <a:rPr lang="en-US" sz="1100" dirty="0">
                <a:solidFill>
                  <a:prstClr val="black"/>
                </a:solidFill>
              </a:rPr>
              <a:t>Prepare departmental income statements and contribution reports</a:t>
            </a:r>
            <a:r>
              <a:rPr lang="en-US" sz="1100" dirty="0" smtClean="0">
                <a:solidFill>
                  <a:prstClr val="black"/>
                </a:solidFill>
              </a:rPr>
              <a:t>.</a:t>
            </a:r>
            <a:endParaRPr lang="en-US" sz="1100" dirty="0">
              <a:solidFill>
                <a:prstClr val="black"/>
              </a:solidFill>
            </a:endParaRPr>
          </a:p>
        </p:txBody>
      </p:sp>
      <p:pic>
        <p:nvPicPr>
          <p:cNvPr id="2" name="Picture 1"/>
          <p:cNvPicPr>
            <a:picLocks noChangeAspect="1"/>
          </p:cNvPicPr>
          <p:nvPr/>
        </p:nvPicPr>
        <p:blipFill>
          <a:blip r:embed="rId3"/>
          <a:stretch>
            <a:fillRect/>
          </a:stretch>
        </p:blipFill>
        <p:spPr>
          <a:xfrm>
            <a:off x="381000" y="1600200"/>
            <a:ext cx="8363673" cy="4209827"/>
          </a:xfrm>
          <a:prstGeom prst="rect">
            <a:avLst/>
          </a:prstGeom>
        </p:spPr>
      </p:pic>
      <p:sp>
        <p:nvSpPr>
          <p:cNvPr id="18" name="TextBox 17"/>
          <p:cNvSpPr txBox="1"/>
          <p:nvPr/>
        </p:nvSpPr>
        <p:spPr>
          <a:xfrm>
            <a:off x="8077200" y="55132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solidFill>
                  <a:prstClr val="black"/>
                </a:solidFill>
                <a:latin typeface="Berlin Sans FB" panose="020E0602020502020306" pitchFamily="34" charset="0"/>
              </a:rPr>
              <a:t>Exhibit </a:t>
            </a:r>
            <a:r>
              <a:rPr lang="en-US" kern="0" dirty="0" smtClean="0">
                <a:solidFill>
                  <a:prstClr val="black"/>
                </a:solidFill>
                <a:latin typeface="Berlin Sans FB" panose="020E0602020502020306" pitchFamily="34" charset="0"/>
              </a:rPr>
              <a:t>24.10</a:t>
            </a:r>
            <a:endParaRPr lang="en-US" kern="0" dirty="0">
              <a:solidFill>
                <a:prstClr val="black"/>
              </a:solidFill>
              <a:latin typeface="Berlin Sans FB" panose="020E0602020502020306" pitchFamily="34" charset="0"/>
            </a:endParaRPr>
          </a:p>
        </p:txBody>
      </p:sp>
      <p:sp>
        <p:nvSpPr>
          <p:cNvPr id="9" name="Rectangle 6"/>
          <p:cNvSpPr>
            <a:spLocks noGrp="1" noChangeArrowheads="1"/>
          </p:cNvSpPr>
          <p:nvPr>
            <p:ph type="title"/>
          </p:nvPr>
        </p:nvSpPr>
        <p:spPr>
          <a:xfrm>
            <a:off x="228600" y="590550"/>
            <a:ext cx="8458200" cy="850900"/>
          </a:xfrm>
        </p:spPr>
        <p:txBody>
          <a:bodyPr/>
          <a:lstStyle/>
          <a:p>
            <a:r>
              <a:rPr lang="en-US" altLang="en-US" sz="3000" b="1" dirty="0" smtClean="0"/>
              <a:t>Apply Steps 2 and 3: </a:t>
            </a:r>
            <a:br>
              <a:rPr lang="en-US" altLang="en-US" sz="3000" b="1" dirty="0" smtClean="0"/>
            </a:br>
            <a:r>
              <a:rPr lang="en-US" altLang="en-US" sz="3000" b="1" dirty="0" smtClean="0"/>
              <a:t>Departmental Expense Allocation Spreadsheet</a:t>
            </a:r>
          </a:p>
        </p:txBody>
      </p:sp>
    </p:spTree>
    <p:extLst>
      <p:ext uri="{BB962C8B-B14F-4D97-AF65-F5344CB8AC3E}">
        <p14:creationId xmlns:p14="http://schemas.microsoft.com/office/powerpoint/2010/main" val="175347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C9DC0DD-DD4D-41F8-9D86-B0C41CC67FCE}" type="slidenum">
              <a:rPr lang="en-US" altLang="en-US" sz="1200">
                <a:solidFill>
                  <a:srgbClr val="898989"/>
                </a:solidFill>
                <a:latin typeface="Arial" charset="0"/>
              </a:rPr>
              <a:pPr>
                <a:spcBef>
                  <a:spcPct val="0"/>
                </a:spcBef>
                <a:buFontTx/>
                <a:buNone/>
              </a:pPr>
              <a:t>22</a:t>
            </a:fld>
            <a:endParaRPr lang="en-US" altLang="en-US" sz="1200" dirty="0">
              <a:solidFill>
                <a:srgbClr val="898989"/>
              </a:solidFill>
              <a:latin typeface="Arial" charset="0"/>
            </a:endParaRPr>
          </a:p>
        </p:txBody>
      </p:sp>
      <p:sp>
        <p:nvSpPr>
          <p:cNvPr id="18" name="Rounded Rectangle 17"/>
          <p:cNvSpPr/>
          <p:nvPr/>
        </p:nvSpPr>
        <p:spPr>
          <a:xfrm>
            <a:off x="0" y="6648449"/>
            <a:ext cx="5791200" cy="178131"/>
          </a:xfrm>
          <a:prstGeom prst="roundRect">
            <a:avLst/>
          </a:prstGeom>
          <a:solidFill>
            <a:srgbClr val="FFFFCC"/>
          </a:solidFill>
          <a:ln w="25400" cap="flat" cmpd="sng" algn="ctr">
            <a:solidFill>
              <a:srgbClr val="4F81BD">
                <a:shade val="50000"/>
              </a:srgbClr>
            </a:solidFill>
            <a:prstDash val="solid"/>
          </a:ln>
          <a:effectLst/>
        </p:spPr>
        <p:txBody>
          <a:bodyPr anchor="ctr"/>
          <a:lstStyle/>
          <a:p>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P3:</a:t>
            </a:r>
            <a:r>
              <a:rPr lang="en-US" sz="1100" dirty="0" smtClean="0">
                <a:solidFill>
                  <a:prstClr val="black"/>
                </a:solidFill>
                <a:latin typeface="Calibri"/>
              </a:rPr>
              <a:t> </a:t>
            </a:r>
            <a:r>
              <a:rPr lang="en-US" sz="1100" dirty="0">
                <a:solidFill>
                  <a:prstClr val="black"/>
                </a:solidFill>
              </a:rPr>
              <a:t>Prepare departmental income statements and contribution reports</a:t>
            </a:r>
            <a:r>
              <a:rPr lang="en-US" sz="1100" dirty="0" smtClean="0">
                <a:solidFill>
                  <a:prstClr val="black"/>
                </a:solidFill>
              </a:rPr>
              <a:t>.</a:t>
            </a:r>
            <a:endParaRPr lang="en-US" sz="1100" dirty="0">
              <a:solidFill>
                <a:prstClr val="black"/>
              </a:solidFill>
            </a:endParaRPr>
          </a:p>
        </p:txBody>
      </p:sp>
      <p:pic>
        <p:nvPicPr>
          <p:cNvPr id="62572" name="Picture 108" descr="C:\Users\User\AppData\Local\Temp\SNAGHTML79bd0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42" y="1828800"/>
            <a:ext cx="7969108" cy="40442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24800" y="81564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solidFill>
                  <a:prstClr val="black"/>
                </a:solidFill>
                <a:latin typeface="Berlin Sans FB" panose="020E0602020502020306" pitchFamily="34" charset="0"/>
              </a:rPr>
              <a:t>Exhibit </a:t>
            </a:r>
            <a:r>
              <a:rPr lang="en-US" kern="0" dirty="0" smtClean="0">
                <a:solidFill>
                  <a:prstClr val="black"/>
                </a:solidFill>
                <a:latin typeface="Berlin Sans FB" panose="020E0602020502020306" pitchFamily="34" charset="0"/>
              </a:rPr>
              <a:t>24.11</a:t>
            </a:r>
            <a:endParaRPr lang="en-US" kern="0" dirty="0">
              <a:solidFill>
                <a:prstClr val="black"/>
              </a:solidFill>
              <a:latin typeface="Berlin Sans FB" panose="020E0602020502020306" pitchFamily="34" charset="0"/>
            </a:endParaRPr>
          </a:p>
        </p:txBody>
      </p:sp>
      <p:sp>
        <p:nvSpPr>
          <p:cNvPr id="8" name="Rectangle 6"/>
          <p:cNvSpPr>
            <a:spLocks noGrp="1" noChangeArrowheads="1"/>
          </p:cNvSpPr>
          <p:nvPr>
            <p:ph type="title"/>
          </p:nvPr>
        </p:nvSpPr>
        <p:spPr>
          <a:xfrm>
            <a:off x="228600" y="590550"/>
            <a:ext cx="8458200" cy="850900"/>
          </a:xfrm>
        </p:spPr>
        <p:txBody>
          <a:bodyPr/>
          <a:lstStyle/>
          <a:p>
            <a:r>
              <a:rPr lang="en-US" altLang="en-US" sz="3000" b="1" dirty="0" smtClean="0"/>
              <a:t>Apply Step 4: </a:t>
            </a:r>
            <a:br>
              <a:rPr lang="en-US" altLang="en-US" sz="3000" b="1" dirty="0" smtClean="0"/>
            </a:br>
            <a:r>
              <a:rPr lang="en-US" altLang="en-US" sz="3000" b="1" dirty="0" smtClean="0"/>
              <a:t>Departmental Income Statements</a:t>
            </a:r>
          </a:p>
        </p:txBody>
      </p:sp>
    </p:spTree>
    <p:extLst>
      <p:ext uri="{BB962C8B-B14F-4D97-AF65-F5344CB8AC3E}">
        <p14:creationId xmlns:p14="http://schemas.microsoft.com/office/powerpoint/2010/main" val="368640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266700" y="3184928"/>
            <a:ext cx="8610600" cy="1981200"/>
          </a:xfrm>
        </p:spPr>
        <p:txBody>
          <a:bodyPr lIns="90488" tIns="44450" rIns="90488" bIns="44450"/>
          <a:lstStyle/>
          <a:p>
            <a:pPr>
              <a:buFont typeface="Wingdings" pitchFamily="2" charset="2"/>
              <a:buNone/>
            </a:pPr>
            <a:r>
              <a:rPr lang="en-US" altLang="en-US" sz="3000" dirty="0" smtClean="0">
                <a:latin typeface="Arial" charset="0"/>
                <a:cs typeface="Arial" charset="0"/>
              </a:rPr>
              <a:t>    </a:t>
            </a:r>
            <a:r>
              <a:rPr lang="en-US" altLang="en-US" sz="3000" dirty="0" smtClean="0">
                <a:solidFill>
                  <a:schemeClr val="hlink"/>
                </a:solidFill>
                <a:latin typeface="Arial" charset="0"/>
                <a:cs typeface="Arial" charset="0"/>
              </a:rPr>
              <a:t>Departmental contribution . . . </a:t>
            </a:r>
            <a:endParaRPr lang="en-US" altLang="en-US" dirty="0" smtClean="0">
              <a:solidFill>
                <a:schemeClr val="hlink"/>
              </a:solidFill>
              <a:latin typeface="Arial" charset="0"/>
              <a:cs typeface="Arial" charset="0"/>
            </a:endParaRPr>
          </a:p>
          <a:p>
            <a:pPr lvl="1"/>
            <a:r>
              <a:rPr lang="en-US" altLang="en-US" dirty="0" smtClean="0">
                <a:latin typeface="Arial" charset="0"/>
                <a:cs typeface="Arial" charset="0"/>
              </a:rPr>
              <a:t>Is used to evaluate departmental performance.</a:t>
            </a:r>
          </a:p>
          <a:p>
            <a:pPr lvl="1"/>
            <a:r>
              <a:rPr lang="en-US" altLang="en-US" dirty="0" smtClean="0">
                <a:latin typeface="Arial" charset="0"/>
                <a:cs typeface="Arial" charset="0"/>
              </a:rPr>
              <a:t>Is not a function of arbitrary allocations of indirect expenses.</a:t>
            </a:r>
            <a:endParaRPr lang="en-US" altLang="en-US" sz="3000" dirty="0" smtClean="0">
              <a:solidFill>
                <a:schemeClr val="hlink"/>
              </a:solidFill>
              <a:latin typeface="Arial" charset="0"/>
              <a:cs typeface="Arial" charset="0"/>
            </a:endParaRPr>
          </a:p>
        </p:txBody>
      </p:sp>
      <p:sp>
        <p:nvSpPr>
          <p:cNvPr id="64515" name="Rectangle 3"/>
          <p:cNvSpPr>
            <a:spLocks noChangeArrowheads="1"/>
          </p:cNvSpPr>
          <p:nvPr/>
        </p:nvSpPr>
        <p:spPr bwMode="auto">
          <a:xfrm>
            <a:off x="685800" y="1589088"/>
            <a:ext cx="8001000" cy="1382712"/>
          </a:xfrm>
          <a:prstGeom prst="rect">
            <a:avLst/>
          </a:prstGeom>
          <a:solidFill>
            <a:srgbClr val="FFCC66"/>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b="1" dirty="0">
                <a:latin typeface="Arial" charset="0"/>
              </a:rPr>
              <a:t>   Departmental revenue</a:t>
            </a:r>
            <a:br>
              <a:rPr lang="en-US" altLang="en-US" sz="2800" b="1" dirty="0">
                <a:latin typeface="Arial" charset="0"/>
              </a:rPr>
            </a:br>
            <a:r>
              <a:rPr lang="en-US" altLang="en-US" sz="2800" b="1" dirty="0">
                <a:latin typeface="Arial" charset="0"/>
              </a:rPr>
              <a:t>– Direct expenses          </a:t>
            </a:r>
            <a:br>
              <a:rPr lang="en-US" altLang="en-US" sz="2800" b="1" dirty="0">
                <a:latin typeface="Arial" charset="0"/>
              </a:rPr>
            </a:br>
            <a:r>
              <a:rPr lang="en-US" altLang="en-US" sz="2800" b="1" dirty="0">
                <a:latin typeface="Arial" charset="0"/>
              </a:rPr>
              <a:t>= Departmental contribution to overhead</a:t>
            </a:r>
          </a:p>
        </p:txBody>
      </p:sp>
      <p:sp>
        <p:nvSpPr>
          <p:cNvPr id="64516" name="Line 4"/>
          <p:cNvSpPr>
            <a:spLocks noChangeShapeType="1"/>
          </p:cNvSpPr>
          <p:nvPr/>
        </p:nvSpPr>
        <p:spPr bwMode="auto">
          <a:xfrm>
            <a:off x="762000" y="2514600"/>
            <a:ext cx="7010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64517" name="Rectangle 5"/>
          <p:cNvSpPr>
            <a:spLocks noGrp="1" noChangeArrowheads="1"/>
          </p:cNvSpPr>
          <p:nvPr>
            <p:ph type="title"/>
          </p:nvPr>
        </p:nvSpPr>
        <p:spPr>
          <a:xfrm>
            <a:off x="381000" y="457200"/>
            <a:ext cx="8382000" cy="1143000"/>
          </a:xfrm>
        </p:spPr>
        <p:txBody>
          <a:bodyPr/>
          <a:lstStyle/>
          <a:p>
            <a:r>
              <a:rPr lang="en-US" altLang="en-US" sz="3000" b="1" dirty="0" smtClean="0"/>
              <a:t>Departmental Contribution to Overhead</a:t>
            </a:r>
          </a:p>
        </p:txBody>
      </p:sp>
      <p:sp>
        <p:nvSpPr>
          <p:cNvPr id="6" name="TextBox 5"/>
          <p:cNvSpPr txBox="1"/>
          <p:nvPr/>
        </p:nvSpPr>
        <p:spPr>
          <a:xfrm>
            <a:off x="404611" y="5281299"/>
            <a:ext cx="8382000" cy="954088"/>
          </a:xfrm>
          <a:prstGeom prst="rect">
            <a:avLst/>
          </a:prstGeom>
          <a:solidFill>
            <a:schemeClr val="accent2">
              <a:lumMod val="40000"/>
              <a:lumOff val="60000"/>
            </a:schemeClr>
          </a:solidFill>
          <a:ln>
            <a:solidFill>
              <a:schemeClr val="tx1"/>
            </a:solidFill>
          </a:ln>
        </p:spPr>
        <p:txBody>
          <a:bodyPr>
            <a:spAutoFit/>
          </a:bodyPr>
          <a:lstStyle/>
          <a:p>
            <a:pPr algn="ctr" eaLnBrk="1" hangingPunct="1">
              <a:defRPr/>
            </a:pPr>
            <a:r>
              <a:rPr lang="en-US" sz="2800" dirty="0"/>
              <a:t>A department may be a candidate for elimination  when its departmental contribution is negative.</a:t>
            </a:r>
          </a:p>
        </p:txBody>
      </p:sp>
      <p:sp>
        <p:nvSpPr>
          <p:cNvPr id="6452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8DE43F5-1A9E-41DA-84FE-5C80A4157404}" type="slidenum">
              <a:rPr lang="en-US" altLang="en-US" sz="1200">
                <a:solidFill>
                  <a:srgbClr val="898989"/>
                </a:solidFill>
                <a:latin typeface="Arial" charset="0"/>
              </a:rPr>
              <a:pPr>
                <a:spcBef>
                  <a:spcPct val="0"/>
                </a:spcBef>
                <a:buFontTx/>
                <a:buNone/>
              </a:pPr>
              <a:t>23</a:t>
            </a:fld>
            <a:endParaRPr lang="en-US" altLang="en-US" sz="1200" dirty="0">
              <a:solidFill>
                <a:srgbClr val="898989"/>
              </a:solidFill>
              <a:latin typeface="Arial" charset="0"/>
            </a:endParaRPr>
          </a:p>
        </p:txBody>
      </p:sp>
      <p:sp>
        <p:nvSpPr>
          <p:cNvPr id="10" name="Rounded Rectangle 9"/>
          <p:cNvSpPr/>
          <p:nvPr/>
        </p:nvSpPr>
        <p:spPr>
          <a:xfrm>
            <a:off x="0" y="6648449"/>
            <a:ext cx="5791200" cy="1781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a:t>
            </a:r>
            <a:r>
              <a:rPr lang="en-US" sz="1100" dirty="0" smtClean="0">
                <a:solidFill>
                  <a:prstClr val="black"/>
                </a:solidFill>
                <a:latin typeface="Calibri"/>
              </a:rPr>
              <a:t> </a:t>
            </a:r>
            <a:r>
              <a:rPr lang="en-US" sz="1100" dirty="0">
                <a:solidFill>
                  <a:prstClr val="black"/>
                </a:solidFill>
              </a:rPr>
              <a:t>Prepare departmental income statements and contribution reports</a:t>
            </a:r>
            <a:r>
              <a:rPr lang="en-US" sz="1100" dirty="0" smtClean="0">
                <a:solidFill>
                  <a:prstClr val="black"/>
                </a:solidFill>
              </a:rPr>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13"/>
          <p:cNvSpPr>
            <a:spLocks noGrp="1" noChangeArrowheads="1"/>
          </p:cNvSpPr>
          <p:nvPr>
            <p:ph type="title"/>
          </p:nvPr>
        </p:nvSpPr>
        <p:spPr>
          <a:xfrm>
            <a:off x="381000" y="381000"/>
            <a:ext cx="8382000" cy="1143000"/>
          </a:xfrm>
        </p:spPr>
        <p:txBody>
          <a:bodyPr/>
          <a:lstStyle/>
          <a:p>
            <a:r>
              <a:rPr lang="en-US" altLang="en-US" sz="3000" b="1" dirty="0" smtClean="0"/>
              <a:t>Departmental Contribution to Overhead</a:t>
            </a:r>
          </a:p>
        </p:txBody>
      </p:sp>
      <p:sp>
        <p:nvSpPr>
          <p:cNvPr id="12" name="Rectangle 7"/>
          <p:cNvSpPr>
            <a:spLocks noChangeArrowheads="1"/>
          </p:cNvSpPr>
          <p:nvPr/>
        </p:nvSpPr>
        <p:spPr bwMode="auto">
          <a:xfrm>
            <a:off x="627062" y="5435600"/>
            <a:ext cx="8135938" cy="920750"/>
          </a:xfrm>
          <a:prstGeom prst="rect">
            <a:avLst/>
          </a:prstGeom>
          <a:solidFill>
            <a:srgbClr val="FFFF71"/>
          </a:solidFill>
          <a:ln w="25400">
            <a:solidFill>
              <a:srgbClr val="FF0000"/>
            </a:solidFill>
            <a:miter lim="800000"/>
            <a:headEnd/>
            <a:tailEnd/>
          </a:ln>
          <a:effectLst/>
        </p:spPr>
        <p:txBody>
          <a:bodyPr lIns="90488" tIns="44450" rIns="90488" bIns="44450">
            <a:spAutoFit/>
          </a:bodyPr>
          <a:lstStyle/>
          <a:p>
            <a:pPr algn="ctr" eaLnBrk="1" hangingPunct="1">
              <a:spcBef>
                <a:spcPct val="50000"/>
              </a:spcBef>
              <a:defRPr/>
            </a:pPr>
            <a:r>
              <a:rPr lang="en-US" b="1" dirty="0"/>
              <a:t>Departmental contributions to indirect expenses (overhead) are emphasized.  Departmental contributions are positive so neither department is a candidate for elimination.</a:t>
            </a:r>
          </a:p>
        </p:txBody>
      </p:sp>
      <p:sp>
        <p:nvSpPr>
          <p:cNvPr id="66569"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5C8B70-4FD6-44CE-A7BA-61EC50AEA1FE}" type="slidenum">
              <a:rPr lang="en-US" altLang="en-US" sz="1200">
                <a:solidFill>
                  <a:srgbClr val="898989"/>
                </a:solidFill>
                <a:latin typeface="Arial" charset="0"/>
              </a:rPr>
              <a:pPr>
                <a:spcBef>
                  <a:spcPct val="0"/>
                </a:spcBef>
                <a:buFontTx/>
                <a:buNone/>
              </a:pPr>
              <a:t>24</a:t>
            </a:fld>
            <a:endParaRPr lang="en-US" altLang="en-US" sz="1200" dirty="0">
              <a:solidFill>
                <a:srgbClr val="898989"/>
              </a:solidFill>
              <a:latin typeface="Arial" charset="0"/>
            </a:endParaRPr>
          </a:p>
        </p:txBody>
      </p:sp>
      <p:sp>
        <p:nvSpPr>
          <p:cNvPr id="15" name="Rounded Rectangle 14"/>
          <p:cNvSpPr/>
          <p:nvPr/>
        </p:nvSpPr>
        <p:spPr>
          <a:xfrm>
            <a:off x="0" y="6648449"/>
            <a:ext cx="5791200" cy="1781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a:t>
            </a:r>
            <a:r>
              <a:rPr lang="en-US" sz="1100" dirty="0" smtClean="0">
                <a:solidFill>
                  <a:prstClr val="black"/>
                </a:solidFill>
                <a:latin typeface="Calibri"/>
              </a:rPr>
              <a:t> </a:t>
            </a:r>
            <a:r>
              <a:rPr lang="en-US" sz="1100" dirty="0">
                <a:solidFill>
                  <a:prstClr val="black"/>
                </a:solidFill>
              </a:rPr>
              <a:t>Prepare departmental income statements and contribution reports</a:t>
            </a:r>
            <a:r>
              <a:rPr lang="en-US" sz="1100" dirty="0" smtClean="0">
                <a:solidFill>
                  <a:prstClr val="black"/>
                </a:solidFill>
              </a:rPr>
              <a:t>.</a:t>
            </a:r>
            <a:endParaRPr lang="en-US" sz="1100" dirty="0"/>
          </a:p>
        </p:txBody>
      </p:sp>
      <p:sp>
        <p:nvSpPr>
          <p:cNvPr id="17" name="TextBox 16"/>
          <p:cNvSpPr txBox="1"/>
          <p:nvPr/>
        </p:nvSpPr>
        <p:spPr>
          <a:xfrm>
            <a:off x="7924800" y="81564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24.12</a:t>
            </a:r>
            <a:endParaRPr lang="en-US" kern="0" dirty="0">
              <a:latin typeface="Berlin Sans FB" panose="020E0602020502020306" pitchFamily="34" charset="0"/>
            </a:endParaRPr>
          </a:p>
        </p:txBody>
      </p:sp>
      <p:pic>
        <p:nvPicPr>
          <p:cNvPr id="4" name="Picture 3"/>
          <p:cNvPicPr>
            <a:picLocks noChangeAspect="1"/>
          </p:cNvPicPr>
          <p:nvPr/>
        </p:nvPicPr>
        <p:blipFill>
          <a:blip r:embed="rId3"/>
          <a:stretch>
            <a:fillRect/>
          </a:stretch>
        </p:blipFill>
        <p:spPr>
          <a:xfrm>
            <a:off x="1948250" y="1217099"/>
            <a:ext cx="5493561" cy="40812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4"/>
          <p:cNvSpPr>
            <a:spLocks noGrp="1"/>
          </p:cNvSpPr>
          <p:nvPr>
            <p:ph type="ctrTitle"/>
          </p:nvPr>
        </p:nvSpPr>
        <p:spPr>
          <a:xfrm>
            <a:off x="914400" y="1676400"/>
            <a:ext cx="7315200" cy="3124200"/>
          </a:xfrm>
        </p:spPr>
        <p:txBody>
          <a:bodyPr/>
          <a:lstStyle/>
          <a:p>
            <a:r>
              <a:rPr lang="en-US" altLang="en-US" dirty="0" smtClean="0"/>
              <a:t/>
            </a:r>
            <a:br>
              <a:rPr lang="en-US" altLang="en-US" dirty="0" smtClean="0"/>
            </a:br>
            <a:r>
              <a:rPr lang="en-US" altLang="en-US" dirty="0" smtClean="0"/>
              <a:t> </a:t>
            </a:r>
            <a:r>
              <a:rPr lang="en-US" altLang="en-US" sz="4400" dirty="0" smtClean="0"/>
              <a:t>A1: </a:t>
            </a:r>
            <a:br>
              <a:rPr lang="en-US" altLang="en-US" sz="4400" dirty="0" smtClean="0"/>
            </a:br>
            <a:r>
              <a:rPr lang="en-US" sz="4400" dirty="0" smtClean="0">
                <a:solidFill>
                  <a:prstClr val="black"/>
                </a:solidFill>
              </a:rPr>
              <a:t>Analyze </a:t>
            </a:r>
            <a:r>
              <a:rPr lang="en-US" sz="4400" dirty="0">
                <a:solidFill>
                  <a:prstClr val="black"/>
                </a:solidFill>
              </a:rPr>
              <a:t>investment centers using return on investment and residual </a:t>
            </a:r>
            <a:r>
              <a:rPr lang="en-US" sz="4400" dirty="0" smtClean="0">
                <a:solidFill>
                  <a:prstClr val="black"/>
                </a:solidFill>
              </a:rPr>
              <a:t>income.</a:t>
            </a:r>
            <a:endParaRPr lang="en-US" sz="4400" dirty="0">
              <a:solidFill>
                <a:prstClr val="black"/>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686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49436"/>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52578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AE3062E-A613-4716-A9AC-077AF69C49D2}" type="slidenum">
              <a:rPr lang="en-US" altLang="en-US" sz="1200">
                <a:solidFill>
                  <a:srgbClr val="898989"/>
                </a:solidFill>
                <a:latin typeface="Arial" charset="0"/>
              </a:rPr>
              <a:pPr>
                <a:spcBef>
                  <a:spcPct val="0"/>
                </a:spcBef>
                <a:buFontTx/>
                <a:buNone/>
              </a:pPr>
              <a:t>25</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b="1" dirty="0" smtClean="0"/>
              <a:t>Investment Centers</a:t>
            </a:r>
          </a:p>
        </p:txBody>
      </p:sp>
      <p:sp>
        <p:nvSpPr>
          <p:cNvPr id="70659" name="Content Placeholder 2"/>
          <p:cNvSpPr>
            <a:spLocks noGrp="1"/>
          </p:cNvSpPr>
          <p:nvPr>
            <p:ph idx="1"/>
          </p:nvPr>
        </p:nvSpPr>
        <p:spPr>
          <a:xfrm>
            <a:off x="476534" y="1371600"/>
            <a:ext cx="8229600" cy="4525963"/>
          </a:xfrm>
        </p:spPr>
        <p:txBody>
          <a:bodyPr/>
          <a:lstStyle/>
          <a:p>
            <a:pPr>
              <a:buFont typeface="Arial" charset="0"/>
              <a:buNone/>
            </a:pPr>
            <a:r>
              <a:rPr lang="en-US" altLang="en-US" dirty="0" smtClean="0"/>
              <a:t>   Investment center managers are evaluated using performance measures that combine income and assets. </a:t>
            </a:r>
          </a:p>
        </p:txBody>
      </p:sp>
      <p:sp>
        <p:nvSpPr>
          <p:cNvPr id="706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14B62C6-72B8-4C35-9052-80FB1C111282}" type="slidenum">
              <a:rPr lang="en-US" altLang="en-US" sz="1200">
                <a:solidFill>
                  <a:srgbClr val="898989"/>
                </a:solidFill>
                <a:latin typeface="Arial" charset="0"/>
              </a:rPr>
              <a:pPr>
                <a:spcBef>
                  <a:spcPct val="0"/>
                </a:spcBef>
                <a:buFontTx/>
                <a:buNone/>
              </a:pPr>
              <a:t>26</a:t>
            </a:fld>
            <a:endParaRPr lang="en-US" altLang="en-US" sz="1200" dirty="0">
              <a:solidFill>
                <a:srgbClr val="898989"/>
              </a:solidFill>
              <a:latin typeface="Arial" charset="0"/>
            </a:endParaRPr>
          </a:p>
        </p:txBody>
      </p:sp>
      <p:sp>
        <p:nvSpPr>
          <p:cNvPr id="5" name="TextBox 4"/>
          <p:cNvSpPr txBox="1"/>
          <p:nvPr/>
        </p:nvSpPr>
        <p:spPr>
          <a:xfrm>
            <a:off x="857534" y="2988969"/>
            <a:ext cx="7467600" cy="2246769"/>
          </a:xfrm>
          <a:prstGeom prst="rect">
            <a:avLst/>
          </a:prstGeom>
          <a:solidFill>
            <a:schemeClr val="accent1">
              <a:lumMod val="40000"/>
              <a:lumOff val="60000"/>
            </a:schemeClr>
          </a:solidFill>
        </p:spPr>
        <p:txBody>
          <a:bodyPr>
            <a:spAutoFit/>
          </a:bodyPr>
          <a:lstStyle/>
          <a:p>
            <a:pPr algn="ctr">
              <a:defRPr/>
            </a:pPr>
            <a:r>
              <a:rPr lang="en-US" sz="2800" b="1" dirty="0">
                <a:latin typeface="+mj-lt"/>
              </a:rPr>
              <a:t>P</a:t>
            </a:r>
            <a:r>
              <a:rPr lang="en-US" sz="2800" b="1" dirty="0" smtClean="0">
                <a:latin typeface="+mj-lt"/>
              </a:rPr>
              <a:t>erformance </a:t>
            </a:r>
            <a:r>
              <a:rPr lang="en-US" sz="2800" b="1" dirty="0">
                <a:latin typeface="+mj-lt"/>
              </a:rPr>
              <a:t>measures are:</a:t>
            </a:r>
          </a:p>
          <a:p>
            <a:pPr algn="ctr">
              <a:buFont typeface="Arial" pitchFamily="34" charset="0"/>
              <a:buChar char="•"/>
              <a:defRPr/>
            </a:pPr>
            <a:r>
              <a:rPr lang="en-US" sz="2800" b="1" dirty="0" smtClean="0">
                <a:latin typeface="+mj-lt"/>
              </a:rPr>
              <a:t>Return on investment</a:t>
            </a:r>
          </a:p>
          <a:p>
            <a:pPr algn="ctr">
              <a:buFont typeface="Arial" pitchFamily="34" charset="0"/>
              <a:buChar char="•"/>
              <a:defRPr/>
            </a:pPr>
            <a:r>
              <a:rPr lang="en-US" sz="2800" b="1" dirty="0" smtClean="0">
                <a:latin typeface="+mj-lt"/>
              </a:rPr>
              <a:t>Residual income</a:t>
            </a:r>
            <a:endParaRPr lang="en-US" sz="2800" b="1" dirty="0">
              <a:latin typeface="+mj-lt"/>
            </a:endParaRPr>
          </a:p>
          <a:p>
            <a:pPr algn="ctr">
              <a:buFont typeface="Arial" pitchFamily="34" charset="0"/>
              <a:buChar char="•"/>
              <a:defRPr/>
            </a:pPr>
            <a:r>
              <a:rPr lang="en-US" sz="2800" b="1" dirty="0" smtClean="0">
                <a:latin typeface="+mj-lt"/>
              </a:rPr>
              <a:t>Profit margin</a:t>
            </a:r>
          </a:p>
          <a:p>
            <a:pPr algn="ctr">
              <a:buFont typeface="Arial" pitchFamily="34" charset="0"/>
              <a:buChar char="•"/>
              <a:defRPr/>
            </a:pPr>
            <a:r>
              <a:rPr lang="en-US" sz="2800" b="1" dirty="0" smtClean="0">
                <a:latin typeface="+mj-lt"/>
              </a:rPr>
              <a:t>Investment turnover</a:t>
            </a:r>
            <a:endParaRPr lang="en-US" sz="2800" b="1" dirty="0">
              <a:latin typeface="+mj-lt"/>
            </a:endParaRPr>
          </a:p>
        </p:txBody>
      </p:sp>
      <p:sp>
        <p:nvSpPr>
          <p:cNvPr id="7" name="Rounded Rectangle 6"/>
          <p:cNvSpPr/>
          <p:nvPr/>
        </p:nvSpPr>
        <p:spPr>
          <a:xfrm>
            <a:off x="0" y="6629401"/>
            <a:ext cx="61722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Analyze investment centers using return on investment and residual income.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533400"/>
            <a:ext cx="8534400" cy="1143000"/>
          </a:xfrm>
        </p:spPr>
        <p:txBody>
          <a:bodyPr/>
          <a:lstStyle/>
          <a:p>
            <a:r>
              <a:rPr lang="en-US" altLang="en-US" b="1" dirty="0" smtClean="0"/>
              <a:t>Investment Center Return</a:t>
            </a:r>
            <a:br>
              <a:rPr lang="en-US" altLang="en-US" b="1" dirty="0" smtClean="0"/>
            </a:br>
            <a:r>
              <a:rPr lang="en-US" altLang="en-US" b="1" dirty="0" smtClean="0"/>
              <a:t>on Investment (ROI)</a:t>
            </a:r>
          </a:p>
        </p:txBody>
      </p:sp>
      <p:grpSp>
        <p:nvGrpSpPr>
          <p:cNvPr id="72707" name="Group 25"/>
          <p:cNvGrpSpPr>
            <a:grpSpLocks/>
          </p:cNvGrpSpPr>
          <p:nvPr/>
        </p:nvGrpSpPr>
        <p:grpSpPr bwMode="auto">
          <a:xfrm>
            <a:off x="544513" y="1857375"/>
            <a:ext cx="7837487" cy="828675"/>
            <a:chOff x="544511" y="1857376"/>
            <a:chExt cx="7837489" cy="828675"/>
          </a:xfrm>
        </p:grpSpPr>
        <p:grpSp>
          <p:nvGrpSpPr>
            <p:cNvPr id="72712" name="Group 8"/>
            <p:cNvGrpSpPr>
              <a:grpSpLocks/>
            </p:cNvGrpSpPr>
            <p:nvPr/>
          </p:nvGrpSpPr>
          <p:grpSpPr bwMode="auto">
            <a:xfrm>
              <a:off x="544511" y="1857376"/>
              <a:ext cx="7837489" cy="828675"/>
              <a:chOff x="87" y="1170"/>
              <a:chExt cx="4937" cy="522"/>
            </a:xfrm>
          </p:grpSpPr>
          <p:sp>
            <p:nvSpPr>
              <p:cNvPr id="58377" name="Rectangle 4"/>
              <p:cNvSpPr>
                <a:spLocks noChangeArrowheads="1"/>
              </p:cNvSpPr>
              <p:nvPr/>
            </p:nvSpPr>
            <p:spPr bwMode="auto">
              <a:xfrm>
                <a:off x="87" y="1283"/>
                <a:ext cx="733" cy="289"/>
              </a:xfrm>
              <a:prstGeom prst="rect">
                <a:avLst/>
              </a:prstGeom>
              <a:noFill/>
              <a:ln w="12700">
                <a:noFill/>
                <a:miter lim="800000"/>
                <a:headEnd/>
                <a:tailEnd/>
              </a:ln>
            </p:spPr>
            <p:txBody>
              <a:bodyPr wrap="none" lIns="90488" tIns="44450" rIns="90488" bIns="44450">
                <a:spAutoFit/>
              </a:bodyPr>
              <a:lstStyle/>
              <a:p>
                <a:pPr eaLnBrk="1" hangingPunct="1">
                  <a:defRPr/>
                </a:pPr>
                <a:r>
                  <a:rPr lang="en-US" sz="2400" b="1" dirty="0">
                    <a:solidFill>
                      <a:schemeClr val="accent1">
                        <a:lumMod val="50000"/>
                      </a:schemeClr>
                    </a:solidFill>
                  </a:rPr>
                  <a:t>ROI  = </a:t>
                </a:r>
              </a:p>
            </p:txBody>
          </p:sp>
          <p:sp>
            <p:nvSpPr>
              <p:cNvPr id="58378" name="Rectangle 5"/>
              <p:cNvSpPr>
                <a:spLocks noChangeArrowheads="1"/>
              </p:cNvSpPr>
              <p:nvPr/>
            </p:nvSpPr>
            <p:spPr bwMode="auto">
              <a:xfrm>
                <a:off x="779" y="1170"/>
                <a:ext cx="4245" cy="522"/>
              </a:xfrm>
              <a:prstGeom prst="rect">
                <a:avLst/>
              </a:prstGeom>
              <a:noFill/>
              <a:ln w="12700">
                <a:noFill/>
                <a:miter lim="800000"/>
                <a:headEnd/>
                <a:tailEnd/>
              </a:ln>
            </p:spPr>
            <p:txBody>
              <a:bodyPr wrap="none" lIns="90488" tIns="44450" rIns="90488" bIns="44450">
                <a:spAutoFit/>
              </a:bodyPr>
              <a:lstStyle/>
              <a:p>
                <a:pPr algn="ctr" eaLnBrk="1" hangingPunct="1">
                  <a:defRPr/>
                </a:pPr>
                <a:r>
                  <a:rPr lang="en-US" sz="2400" b="1" dirty="0">
                    <a:solidFill>
                      <a:schemeClr val="accent1">
                        <a:lumMod val="50000"/>
                      </a:schemeClr>
                    </a:solidFill>
                  </a:rPr>
                  <a:t>Investment Center </a:t>
                </a:r>
                <a:r>
                  <a:rPr lang="en-US" sz="2400" b="1" dirty="0" smtClean="0">
                    <a:solidFill>
                      <a:schemeClr val="accent1">
                        <a:lumMod val="50000"/>
                      </a:schemeClr>
                    </a:solidFill>
                  </a:rPr>
                  <a:t>Income</a:t>
                </a:r>
                <a:endParaRPr lang="en-US" sz="2400" b="1" dirty="0">
                  <a:solidFill>
                    <a:schemeClr val="accent1">
                      <a:lumMod val="50000"/>
                    </a:schemeClr>
                  </a:solidFill>
                </a:endParaRPr>
              </a:p>
              <a:p>
                <a:pPr algn="ctr" eaLnBrk="1" hangingPunct="1">
                  <a:defRPr/>
                </a:pPr>
                <a:r>
                  <a:rPr lang="en-US" sz="2400" b="1" dirty="0">
                    <a:solidFill>
                      <a:schemeClr val="accent1">
                        <a:lumMod val="50000"/>
                      </a:schemeClr>
                    </a:solidFill>
                  </a:rPr>
                  <a:t>Investment Center Average Invested Assets</a:t>
                </a:r>
              </a:p>
            </p:txBody>
          </p:sp>
        </p:grpSp>
        <p:cxnSp>
          <p:nvCxnSpPr>
            <p:cNvPr id="24" name="Straight Connector 23"/>
            <p:cNvCxnSpPr/>
            <p:nvPr/>
          </p:nvCxnSpPr>
          <p:spPr>
            <a:xfrm>
              <a:off x="1900236" y="2260601"/>
              <a:ext cx="6248402" cy="28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17443" name="Object 2"/>
          <p:cNvGraphicFramePr>
            <a:graphicFrameLocks/>
          </p:cNvGraphicFramePr>
          <p:nvPr>
            <p:extLst>
              <p:ext uri="{D42A27DB-BD31-4B8C-83A1-F6EECF244321}">
                <p14:modId xmlns:p14="http://schemas.microsoft.com/office/powerpoint/2010/main" val="1505301820"/>
              </p:ext>
            </p:extLst>
          </p:nvPr>
        </p:nvGraphicFramePr>
        <p:xfrm>
          <a:off x="304800" y="2895600"/>
          <a:ext cx="8305800" cy="2057400"/>
        </p:xfrm>
        <a:graphic>
          <a:graphicData uri="http://schemas.openxmlformats.org/presentationml/2006/ole">
            <mc:AlternateContent xmlns:mc="http://schemas.openxmlformats.org/markup-compatibility/2006">
              <mc:Choice xmlns:v="urn:schemas-microsoft-com:vml" Requires="v">
                <p:oleObj spid="_x0000_s72845" name="Worksheet" r:id="rId5" imgW="4143522" imgH="1076164" progId="Excel.Sheet.8">
                  <p:embed/>
                </p:oleObj>
              </mc:Choice>
              <mc:Fallback>
                <p:oleObj name="Worksheet" r:id="rId5" imgW="4143522" imgH="1076164" progId="Excel.Sheet.8">
                  <p:embed/>
                  <p:pic>
                    <p:nvPicPr>
                      <p:cNvPr id="0" name="Picture 18"/>
                      <p:cNvPicPr>
                        <a:picLocks noChangeArrowheads="1"/>
                      </p:cNvPicPr>
                      <p:nvPr/>
                    </p:nvPicPr>
                    <p:blipFill>
                      <a:blip r:embed="rId6"/>
                      <a:srcRect/>
                      <a:stretch>
                        <a:fillRect/>
                      </a:stretch>
                    </p:blipFill>
                    <p:spPr bwMode="auto">
                      <a:xfrm>
                        <a:off x="304800" y="2895600"/>
                        <a:ext cx="8305800" cy="2057400"/>
                      </a:xfrm>
                      <a:prstGeom prst="rect">
                        <a:avLst/>
                      </a:prstGeom>
                      <a:noFill/>
                      <a:ln>
                        <a:noFill/>
                      </a:ln>
                      <a:effectLst/>
                      <a:extLst/>
                    </p:spPr>
                  </p:pic>
                </p:oleObj>
              </mc:Fallback>
            </mc:AlternateContent>
          </a:graphicData>
        </a:graphic>
      </p:graphicFrame>
      <p:sp>
        <p:nvSpPr>
          <p:cNvPr id="27" name="TextBox 26"/>
          <p:cNvSpPr txBox="1">
            <a:spLocks noChangeArrowheads="1"/>
          </p:cNvSpPr>
          <p:nvPr/>
        </p:nvSpPr>
        <p:spPr bwMode="auto">
          <a:xfrm>
            <a:off x="278902" y="5054600"/>
            <a:ext cx="8316913" cy="1200150"/>
          </a:xfrm>
          <a:prstGeom prst="rect">
            <a:avLst/>
          </a:prstGeom>
          <a:solidFill>
            <a:schemeClr val="bg2"/>
          </a:solidFill>
          <a:ln w="9525">
            <a:solidFill>
              <a:schemeClr val="tx1"/>
            </a:solidFill>
            <a:miter lim="800000"/>
            <a:headEnd/>
            <a:tailEnd/>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rPr>
              <a:t>LCD Division earned more dollars of income, but it was less</a:t>
            </a:r>
            <a:br>
              <a:rPr lang="en-US" altLang="en-US" sz="2400" dirty="0">
                <a:latin typeface="Arial" charset="0"/>
              </a:rPr>
            </a:br>
            <a:r>
              <a:rPr lang="en-US" altLang="en-US" sz="2400" dirty="0">
                <a:latin typeface="Arial" charset="0"/>
              </a:rPr>
              <a:t>efficient in using its assets to generate income compared</a:t>
            </a:r>
            <a:br>
              <a:rPr lang="en-US" altLang="en-US" sz="2400" dirty="0">
                <a:latin typeface="Arial" charset="0"/>
              </a:rPr>
            </a:br>
            <a:r>
              <a:rPr lang="en-US" altLang="en-US" sz="2400" dirty="0">
                <a:latin typeface="Arial" charset="0"/>
              </a:rPr>
              <a:t>to S-Phone Division.</a:t>
            </a:r>
          </a:p>
        </p:txBody>
      </p:sp>
      <p:sp>
        <p:nvSpPr>
          <p:cNvPr id="72711"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A927236-9F16-4B49-88CC-27381EC14A40}" type="slidenum">
              <a:rPr lang="en-US" altLang="en-US" sz="1200">
                <a:solidFill>
                  <a:srgbClr val="898989"/>
                </a:solidFill>
                <a:latin typeface="Arial" charset="0"/>
              </a:rPr>
              <a:pPr>
                <a:spcBef>
                  <a:spcPct val="0"/>
                </a:spcBef>
                <a:buFontTx/>
                <a:buNone/>
              </a:pPr>
              <a:t>27</a:t>
            </a:fld>
            <a:endParaRPr lang="en-US" altLang="en-US" sz="1200" dirty="0">
              <a:solidFill>
                <a:srgbClr val="898989"/>
              </a:solidFill>
              <a:latin typeface="Arial" charset="0"/>
            </a:endParaRPr>
          </a:p>
        </p:txBody>
      </p:sp>
      <p:sp>
        <p:nvSpPr>
          <p:cNvPr id="13" name="Rounded Rectangle 12"/>
          <p:cNvSpPr/>
          <p:nvPr/>
        </p:nvSpPr>
        <p:spPr>
          <a:xfrm>
            <a:off x="0" y="6629401"/>
            <a:ext cx="61722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Analyze investment centers using return on investment and residual income.</a:t>
            </a:r>
          </a:p>
        </p:txBody>
      </p:sp>
      <p:sp>
        <p:nvSpPr>
          <p:cNvPr id="14" name="TextBox 13"/>
          <p:cNvSpPr txBox="1"/>
          <p:nvPr/>
        </p:nvSpPr>
        <p:spPr>
          <a:xfrm>
            <a:off x="7924800" y="81564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24.13</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17443"/>
                                        </p:tgtEl>
                                        <p:attrNameLst>
                                          <p:attrName>style.visibility</p:attrName>
                                        </p:attrNameLst>
                                      </p:cBhvr>
                                      <p:to>
                                        <p:strVal val="visible"/>
                                      </p:to>
                                    </p:set>
                                    <p:animEffect transition="in" filter="dissolve">
                                      <p:cBhvr>
                                        <p:cTn id="7" dur="1000"/>
                                        <p:tgtEl>
                                          <p:spTgt spid="317443"/>
                                        </p:tgtEl>
                                      </p:cBhvr>
                                    </p:animEffect>
                                  </p:childTnLst>
                                </p:cTn>
                              </p:par>
                            </p:childTnLst>
                          </p:cTn>
                        </p:par>
                        <p:par>
                          <p:cTn id="8" fill="hold" nodeType="afterGroup">
                            <p:stCondLst>
                              <p:cond delay="2000"/>
                            </p:stCondLst>
                            <p:childTnLst>
                              <p:par>
                                <p:cTn id="9" presetID="22" presetClass="entr" presetSubtype="4" fill="hold" grpId="0" nodeType="afterEffect">
                                  <p:stCondLst>
                                    <p:cond delay="100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2"/>
          <p:cNvSpPr txBox="1">
            <a:spLocks noChangeArrowheads="1"/>
          </p:cNvSpPr>
          <p:nvPr/>
        </p:nvSpPr>
        <p:spPr bwMode="auto">
          <a:xfrm>
            <a:off x="258763" y="1760538"/>
            <a:ext cx="1385887" cy="830262"/>
          </a:xfrm>
          <a:prstGeom prst="rect">
            <a:avLst/>
          </a:prstGeom>
          <a:solidFill>
            <a:schemeClr val="bg2"/>
          </a:solidFill>
          <a:ln w="19050">
            <a:solidFill>
              <a:schemeClr val="tx1"/>
            </a:solidFill>
            <a:miter lim="800000"/>
            <a:headEnd/>
            <a:tailEnd/>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rPr>
              <a:t>Residual</a:t>
            </a:r>
            <a:br>
              <a:rPr lang="en-US" altLang="en-US" sz="2400" dirty="0">
                <a:latin typeface="Arial" charset="0"/>
              </a:rPr>
            </a:br>
            <a:r>
              <a:rPr lang="en-US" altLang="en-US" sz="2400" dirty="0">
                <a:latin typeface="Arial" charset="0"/>
              </a:rPr>
              <a:t>Income</a:t>
            </a:r>
          </a:p>
        </p:txBody>
      </p:sp>
      <p:sp>
        <p:nvSpPr>
          <p:cNvPr id="74755" name="TextBox 3"/>
          <p:cNvSpPr txBox="1">
            <a:spLocks noChangeArrowheads="1"/>
          </p:cNvSpPr>
          <p:nvPr/>
        </p:nvSpPr>
        <p:spPr bwMode="auto">
          <a:xfrm>
            <a:off x="2552700" y="1760538"/>
            <a:ext cx="2700338" cy="830262"/>
          </a:xfrm>
          <a:prstGeom prst="rect">
            <a:avLst/>
          </a:prstGeom>
          <a:solidFill>
            <a:schemeClr val="bg2"/>
          </a:solidFill>
          <a:ln w="19050">
            <a:solidFill>
              <a:schemeClr val="tx1"/>
            </a:solidFill>
            <a:miter lim="800000"/>
            <a:headEnd/>
            <a:tailEnd/>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rPr>
              <a:t>Investment Center</a:t>
            </a:r>
            <a:br>
              <a:rPr lang="en-US" altLang="en-US" sz="2400" dirty="0">
                <a:latin typeface="Arial" charset="0"/>
              </a:rPr>
            </a:br>
            <a:r>
              <a:rPr lang="en-US" altLang="en-US" sz="2400" dirty="0">
                <a:latin typeface="Arial" charset="0"/>
              </a:rPr>
              <a:t>Net Income</a:t>
            </a:r>
          </a:p>
        </p:txBody>
      </p:sp>
      <p:sp>
        <p:nvSpPr>
          <p:cNvPr id="74756" name="TextBox 4"/>
          <p:cNvSpPr txBox="1">
            <a:spLocks noChangeArrowheads="1"/>
          </p:cNvSpPr>
          <p:nvPr/>
        </p:nvSpPr>
        <p:spPr bwMode="auto">
          <a:xfrm>
            <a:off x="6149975" y="1760538"/>
            <a:ext cx="2768600" cy="830262"/>
          </a:xfrm>
          <a:prstGeom prst="rect">
            <a:avLst/>
          </a:prstGeom>
          <a:solidFill>
            <a:schemeClr val="bg2"/>
          </a:solidFill>
          <a:ln w="19050">
            <a:solidFill>
              <a:schemeClr val="tx1"/>
            </a:solidFill>
            <a:miter lim="800000"/>
            <a:headEnd/>
            <a:tailEnd/>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solidFill>
                  <a:srgbClr val="FF0000"/>
                </a:solidFill>
                <a:latin typeface="Arial" charset="0"/>
              </a:rPr>
              <a:t>Target</a:t>
            </a:r>
            <a:r>
              <a:rPr lang="en-US" altLang="en-US" sz="2400" dirty="0">
                <a:latin typeface="Arial" charset="0"/>
              </a:rPr>
              <a:t> Investment</a:t>
            </a:r>
            <a:br>
              <a:rPr lang="en-US" altLang="en-US" sz="2400" dirty="0">
                <a:latin typeface="Arial" charset="0"/>
              </a:rPr>
            </a:br>
            <a:r>
              <a:rPr lang="en-US" altLang="en-US" sz="2400" dirty="0">
                <a:latin typeface="Arial" charset="0"/>
              </a:rPr>
              <a:t>Center Net Income</a:t>
            </a:r>
          </a:p>
        </p:txBody>
      </p:sp>
      <p:sp>
        <p:nvSpPr>
          <p:cNvPr id="74757" name="TextBox 5"/>
          <p:cNvSpPr txBox="1">
            <a:spLocks noChangeArrowheads="1"/>
          </p:cNvSpPr>
          <p:nvPr/>
        </p:nvSpPr>
        <p:spPr bwMode="auto">
          <a:xfrm>
            <a:off x="1885950" y="1863725"/>
            <a:ext cx="4254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dirty="0">
                <a:latin typeface="Arial" charset="0"/>
              </a:rPr>
              <a:t>=</a:t>
            </a:r>
          </a:p>
        </p:txBody>
      </p:sp>
      <p:sp>
        <p:nvSpPr>
          <p:cNvPr id="74758" name="TextBox 6"/>
          <p:cNvSpPr txBox="1">
            <a:spLocks noChangeArrowheads="1"/>
          </p:cNvSpPr>
          <p:nvPr/>
        </p:nvSpPr>
        <p:spPr bwMode="auto">
          <a:xfrm>
            <a:off x="5495925" y="1863725"/>
            <a:ext cx="4127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dirty="0">
                <a:latin typeface="Arial" charset="0"/>
              </a:rPr>
              <a:t>–</a:t>
            </a:r>
          </a:p>
        </p:txBody>
      </p:sp>
      <p:sp>
        <p:nvSpPr>
          <p:cNvPr id="74759" name="Rectangle 2"/>
          <p:cNvSpPr>
            <a:spLocks noGrp="1" noChangeArrowheads="1"/>
          </p:cNvSpPr>
          <p:nvPr>
            <p:ph type="title"/>
          </p:nvPr>
        </p:nvSpPr>
        <p:spPr>
          <a:xfrm>
            <a:off x="304800" y="457200"/>
            <a:ext cx="8534400" cy="1143000"/>
          </a:xfrm>
        </p:spPr>
        <p:txBody>
          <a:bodyPr/>
          <a:lstStyle/>
          <a:p>
            <a:r>
              <a:rPr lang="en-US" altLang="en-US" b="1" dirty="0" smtClean="0"/>
              <a:t>Investment Center Residual Income</a:t>
            </a:r>
          </a:p>
        </p:txBody>
      </p:sp>
      <p:grpSp>
        <p:nvGrpSpPr>
          <p:cNvPr id="2" name="Group 15"/>
          <p:cNvGrpSpPr>
            <a:grpSpLocks/>
          </p:cNvGrpSpPr>
          <p:nvPr/>
        </p:nvGrpSpPr>
        <p:grpSpPr bwMode="auto">
          <a:xfrm>
            <a:off x="484188" y="2895600"/>
            <a:ext cx="8378825" cy="3276600"/>
            <a:chOff x="1059030" y="2376610"/>
            <a:chExt cx="7736585" cy="3216141"/>
          </a:xfrm>
        </p:grpSpPr>
        <p:graphicFrame>
          <p:nvGraphicFramePr>
            <p:cNvPr id="74763" name="Object 2"/>
            <p:cNvGraphicFramePr>
              <a:graphicFrameLocks/>
            </p:cNvGraphicFramePr>
            <p:nvPr>
              <p:extLst>
                <p:ext uri="{D42A27DB-BD31-4B8C-83A1-F6EECF244321}">
                  <p14:modId xmlns:p14="http://schemas.microsoft.com/office/powerpoint/2010/main" val="3897693705"/>
                </p:ext>
              </p:extLst>
            </p:nvPr>
          </p:nvGraphicFramePr>
          <p:xfrm>
            <a:off x="1059030" y="3038015"/>
            <a:ext cx="7736585" cy="2554736"/>
          </p:xfrm>
          <a:graphic>
            <a:graphicData uri="http://schemas.openxmlformats.org/presentationml/2006/ole">
              <mc:AlternateContent xmlns:mc="http://schemas.openxmlformats.org/markup-compatibility/2006">
                <mc:Choice xmlns:v="urn:schemas-microsoft-com:vml" Requires="v">
                  <p:oleObj spid="_x0000_s74893" name="Worksheet" r:id="rId5" imgW="4248292" imgH="1438153" progId="Excel.Sheet.8">
                    <p:embed/>
                  </p:oleObj>
                </mc:Choice>
                <mc:Fallback>
                  <p:oleObj name="Worksheet" r:id="rId5" imgW="4248292" imgH="1438153" progId="Excel.Sheet.8">
                    <p:embed/>
                    <p:pic>
                      <p:nvPicPr>
                        <p:cNvPr id="0" name="Picture 19"/>
                        <p:cNvPicPr>
                          <a:picLocks noChangeArrowheads="1"/>
                        </p:cNvPicPr>
                        <p:nvPr/>
                      </p:nvPicPr>
                      <p:blipFill>
                        <a:blip r:embed="rId6"/>
                        <a:srcRect/>
                        <a:stretch>
                          <a:fillRect/>
                        </a:stretch>
                      </p:blipFill>
                      <p:spPr bwMode="auto">
                        <a:xfrm>
                          <a:off x="1059030" y="3038015"/>
                          <a:ext cx="7736585" cy="25547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64" name="TextBox 14"/>
            <p:cNvSpPr txBox="1">
              <a:spLocks noChangeArrowheads="1"/>
            </p:cNvSpPr>
            <p:nvPr/>
          </p:nvSpPr>
          <p:spPr bwMode="auto">
            <a:xfrm>
              <a:off x="1174360" y="2376610"/>
              <a:ext cx="7417576" cy="453147"/>
            </a:xfrm>
            <a:prstGeom prst="rect">
              <a:avLst/>
            </a:prstGeom>
            <a:solidFill>
              <a:srgbClr val="FFFF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 Assume the target net income is 8% of divisional assets.</a:t>
              </a:r>
            </a:p>
          </p:txBody>
        </p:sp>
      </p:grpSp>
      <p:sp>
        <p:nvSpPr>
          <p:cNvPr id="74762"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E1D8EF5-0BE0-4343-8676-21C41FD895CE}" type="slidenum">
              <a:rPr lang="en-US" altLang="en-US" sz="1200">
                <a:solidFill>
                  <a:srgbClr val="898989"/>
                </a:solidFill>
                <a:latin typeface="Arial" charset="0"/>
              </a:rPr>
              <a:pPr>
                <a:spcBef>
                  <a:spcPct val="0"/>
                </a:spcBef>
                <a:buFontTx/>
                <a:buNone/>
              </a:pPr>
              <a:t>28</a:t>
            </a:fld>
            <a:endParaRPr lang="en-US" altLang="en-US" sz="1200" dirty="0">
              <a:solidFill>
                <a:srgbClr val="898989"/>
              </a:solidFill>
              <a:latin typeface="Arial" charset="0"/>
            </a:endParaRPr>
          </a:p>
        </p:txBody>
      </p:sp>
      <p:sp>
        <p:nvSpPr>
          <p:cNvPr id="14" name="Rounded Rectangle 13"/>
          <p:cNvSpPr/>
          <p:nvPr/>
        </p:nvSpPr>
        <p:spPr>
          <a:xfrm>
            <a:off x="0" y="6629401"/>
            <a:ext cx="61722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Analyze investment centers using return on investment and residual income.</a:t>
            </a:r>
          </a:p>
        </p:txBody>
      </p:sp>
      <p:sp>
        <p:nvSpPr>
          <p:cNvPr id="15" name="TextBox 14"/>
          <p:cNvSpPr txBox="1"/>
          <p:nvPr/>
        </p:nvSpPr>
        <p:spPr>
          <a:xfrm>
            <a:off x="7924800" y="100812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24.14</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t>NEED-TO-KNOW 24-3</a:t>
            </a:r>
            <a:endParaRPr lang="en-US" sz="3600" b="1" dirty="0"/>
          </a:p>
        </p:txBody>
      </p:sp>
      <p:sp>
        <p:nvSpPr>
          <p:cNvPr id="57" name="Rectangle 56"/>
          <p:cNvSpPr/>
          <p:nvPr/>
        </p:nvSpPr>
        <p:spPr>
          <a:xfrm>
            <a:off x="1042988" y="1752600"/>
            <a:ext cx="7058025"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latin typeface="Arial" panose="020B0604020202020204" pitchFamily="34" charset="0"/>
                <a:cs typeface="Arial" panose="020B0604020202020204" pitchFamily="34" charset="0"/>
              </a:rPr>
              <a:t>R</a:t>
            </a:r>
            <a:r>
              <a:rPr lang="en-US" sz="1400" b="1" dirty="0">
                <a:latin typeface="Arial" panose="020B0604020202020204" pitchFamily="34" charset="0"/>
                <a:cs typeface="Arial" panose="020B0604020202020204" pitchFamily="34" charset="0"/>
              </a:rPr>
              <a:t>eturn on Investment (ROI) represents the earnings power of invested assets.</a:t>
            </a:r>
            <a:endParaRPr lang="en-US" sz="1400" dirty="0">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Return on investment </a:t>
            </a:r>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Net Income</a:t>
            </a:r>
          </a:p>
          <a:p>
            <a:pPr>
              <a:defRPr/>
            </a:pPr>
            <a:r>
              <a:rPr lang="en-US" sz="1400" b="1" dirty="0">
                <a:latin typeface="Arial" panose="020B0604020202020204" pitchFamily="34" charset="0"/>
                <a:cs typeface="Arial" panose="020B0604020202020204" pitchFamily="34" charset="0"/>
              </a:rPr>
              <a:t>                                                          Average Invested Assets</a:t>
            </a:r>
          </a:p>
          <a:p>
            <a:pPr>
              <a:defRPr/>
            </a:pPr>
            <a:endParaRPr lang="en-US" sz="1400" b="1"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$600,000</a:t>
            </a:r>
          </a:p>
          <a:p>
            <a:pPr>
              <a:defRPr/>
            </a:pPr>
            <a:r>
              <a:rPr lang="en-US" sz="1400" b="1" dirty="0">
                <a:latin typeface="Arial" panose="020B0604020202020204" pitchFamily="34" charset="0"/>
                <a:cs typeface="Arial" panose="020B0604020202020204" pitchFamily="34" charset="0"/>
              </a:rPr>
              <a:t>                                                                     $7,500,000    </a:t>
            </a:r>
          </a:p>
          <a:p>
            <a:pPr>
              <a:defRPr/>
            </a:pPr>
            <a:r>
              <a:rPr lang="en-US" sz="1400" b="1" dirty="0">
                <a:latin typeface="Arial" panose="020B0604020202020204" pitchFamily="34" charset="0"/>
                <a:cs typeface="Arial" panose="020B0604020202020204" pitchFamily="34" charset="0"/>
              </a:rPr>
              <a:t> </a:t>
            </a:r>
          </a:p>
          <a:p>
            <a:pPr>
              <a:defRPr/>
            </a:pPr>
            <a:r>
              <a:rPr lang="en-US" sz="1400" b="1" dirty="0">
                <a:latin typeface="Arial" panose="020B0604020202020204" pitchFamily="34" charset="0"/>
                <a:cs typeface="Arial" panose="020B0604020202020204" pitchFamily="34" charset="0"/>
              </a:rPr>
              <a:t>                                                                       8%  </a:t>
            </a:r>
            <a:endParaRPr lang="en-US" dirty="0"/>
          </a:p>
        </p:txBody>
      </p:sp>
      <p:sp>
        <p:nvSpPr>
          <p:cNvPr id="76805" name="Rectangle 5"/>
          <p:cNvSpPr>
            <a:spLocks noChangeArrowheads="1"/>
          </p:cNvSpPr>
          <p:nvPr/>
        </p:nvSpPr>
        <p:spPr bwMode="auto">
          <a:xfrm>
            <a:off x="1066800" y="782638"/>
            <a:ext cx="68992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The media division of a company reports income of $600,000, average invested assets of </a:t>
            </a:r>
            <a:endParaRPr lang="en-US" altLang="en-US" sz="1800" dirty="0">
              <a:latin typeface="Arial" charset="0"/>
            </a:endParaRPr>
          </a:p>
        </p:txBody>
      </p:sp>
      <p:sp>
        <p:nvSpPr>
          <p:cNvPr id="76806" name="Rectangle 6"/>
          <p:cNvSpPr>
            <a:spLocks noChangeArrowheads="1"/>
          </p:cNvSpPr>
          <p:nvPr/>
        </p:nvSpPr>
        <p:spPr bwMode="auto">
          <a:xfrm>
            <a:off x="1066800" y="981075"/>
            <a:ext cx="62849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$7,500,000, and a target income of 6% of invested assets. Compute the division’s </a:t>
            </a:r>
            <a:endParaRPr lang="en-US" altLang="en-US" sz="1800" dirty="0">
              <a:latin typeface="Arial" charset="0"/>
            </a:endParaRPr>
          </a:p>
        </p:txBody>
      </p:sp>
      <p:sp>
        <p:nvSpPr>
          <p:cNvPr id="76807" name="Rectangle 7"/>
          <p:cNvSpPr>
            <a:spLocks noChangeArrowheads="1"/>
          </p:cNvSpPr>
          <p:nvPr/>
        </p:nvSpPr>
        <p:spPr bwMode="auto">
          <a:xfrm>
            <a:off x="1066800" y="1190625"/>
            <a:ext cx="3616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(a) return on investment and (b) residual income.</a:t>
            </a:r>
            <a:endParaRPr lang="en-US" altLang="en-US" sz="1800" dirty="0">
              <a:latin typeface="Arial" charset="0"/>
            </a:endParaRPr>
          </a:p>
        </p:txBody>
      </p:sp>
      <p:sp>
        <p:nvSpPr>
          <p:cNvPr id="8" name="Rounded Rectangle 7"/>
          <p:cNvSpPr/>
          <p:nvPr/>
        </p:nvSpPr>
        <p:spPr>
          <a:xfrm>
            <a:off x="0" y="6629401"/>
            <a:ext cx="61722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Analyze investment centers using return on investment and residual income.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bg/>
                                          </p:spTgt>
                                        </p:tgtEl>
                                        <p:attrNameLst>
                                          <p:attrName>style.visibility</p:attrName>
                                        </p:attrNameLst>
                                      </p:cBhvr>
                                      <p:to>
                                        <p:strVal val="visible"/>
                                      </p:to>
                                    </p:set>
                                    <p:animEffect transition="in" filter="fade">
                                      <p:cBhvr>
                                        <p:cTn id="7" dur="500"/>
                                        <p:tgtEl>
                                          <p:spTgt spid="5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xEl>
                                              <p:pRg st="2" end="2"/>
                                            </p:txEl>
                                          </p:spTgt>
                                        </p:tgtEl>
                                        <p:attrNameLst>
                                          <p:attrName>style.visibility</p:attrName>
                                        </p:attrNameLst>
                                      </p:cBhvr>
                                      <p:to>
                                        <p:strVal val="visible"/>
                                      </p:to>
                                    </p:set>
                                    <p:animEffect transition="in" filter="fade">
                                      <p:cBhvr>
                                        <p:cTn id="15" dur="500"/>
                                        <p:tgtEl>
                                          <p:spTgt spid="5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xEl>
                                              <p:pRg st="3" end="3"/>
                                            </p:txEl>
                                          </p:spTgt>
                                        </p:tgtEl>
                                        <p:attrNameLst>
                                          <p:attrName>style.visibility</p:attrName>
                                        </p:attrNameLst>
                                      </p:cBhvr>
                                      <p:to>
                                        <p:strVal val="visible"/>
                                      </p:to>
                                    </p:set>
                                    <p:animEffect transition="in" filter="fade">
                                      <p:cBhvr>
                                        <p:cTn id="18" dur="500"/>
                                        <p:tgtEl>
                                          <p:spTgt spid="5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xEl>
                                              <p:pRg st="5" end="5"/>
                                            </p:txEl>
                                          </p:spTgt>
                                        </p:tgtEl>
                                        <p:attrNameLst>
                                          <p:attrName>style.visibility</p:attrName>
                                        </p:attrNameLst>
                                      </p:cBhvr>
                                      <p:to>
                                        <p:strVal val="visible"/>
                                      </p:to>
                                    </p:set>
                                    <p:animEffect transition="in" filter="fade">
                                      <p:cBhvr>
                                        <p:cTn id="23" dur="500"/>
                                        <p:tgtEl>
                                          <p:spTgt spid="57">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xEl>
                                              <p:pRg st="6" end="6"/>
                                            </p:txEl>
                                          </p:spTgt>
                                        </p:tgtEl>
                                        <p:attrNameLst>
                                          <p:attrName>style.visibility</p:attrName>
                                        </p:attrNameLst>
                                      </p:cBhvr>
                                      <p:to>
                                        <p:strVal val="visible"/>
                                      </p:to>
                                    </p:set>
                                    <p:animEffect transition="in" filter="fade">
                                      <p:cBhvr>
                                        <p:cTn id="26" dur="500"/>
                                        <p:tgtEl>
                                          <p:spTgt spid="57">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7">
                                            <p:txEl>
                                              <p:pRg st="8" end="8"/>
                                            </p:txEl>
                                          </p:spTgt>
                                        </p:tgtEl>
                                        <p:attrNameLst>
                                          <p:attrName>style.visibility</p:attrName>
                                        </p:attrNameLst>
                                      </p:cBhvr>
                                      <p:to>
                                        <p:strVal val="visible"/>
                                      </p:to>
                                    </p:set>
                                    <p:animEffect transition="in" filter="fade">
                                      <p:cBhvr>
                                        <p:cTn id="31" dur="500"/>
                                        <p:tgtEl>
                                          <p:spTgt spid="5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bldLvl="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369888" y="274638"/>
            <a:ext cx="8382000" cy="1143000"/>
          </a:xfrm>
        </p:spPr>
        <p:txBody>
          <a:bodyPr/>
          <a:lstStyle/>
          <a:p>
            <a:r>
              <a:rPr lang="en-US" altLang="en-US" b="1" dirty="0" smtClean="0"/>
              <a:t>Performance Evaluation</a:t>
            </a:r>
          </a:p>
        </p:txBody>
      </p:sp>
      <p:sp>
        <p:nvSpPr>
          <p:cNvPr id="17411" name="Rectangle 4"/>
          <p:cNvSpPr>
            <a:spLocks noChangeArrowheads="1"/>
          </p:cNvSpPr>
          <p:nvPr/>
        </p:nvSpPr>
        <p:spPr bwMode="auto">
          <a:xfrm>
            <a:off x="176213" y="1295400"/>
            <a:ext cx="8783637" cy="1985672"/>
          </a:xfrm>
          <a:prstGeom prst="rect">
            <a:avLst/>
          </a:prstGeom>
          <a:solidFill>
            <a:srgbClr val="CCECFF"/>
          </a:solidFill>
          <a:ln w="1905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40000"/>
              </a:spcBef>
              <a:buFontTx/>
              <a:buNone/>
            </a:pPr>
            <a:r>
              <a:rPr lang="en-US" sz="2800" dirty="0">
                <a:latin typeface="Arial" charset="0"/>
              </a:rPr>
              <a:t>Large companies are easier to manage if </a:t>
            </a:r>
            <a:r>
              <a:rPr lang="en-US" sz="2800" dirty="0" smtClean="0">
                <a:latin typeface="Arial" charset="0"/>
              </a:rPr>
              <a:t>divided </a:t>
            </a:r>
            <a:r>
              <a:rPr lang="en-US" sz="2800" dirty="0">
                <a:latin typeface="Arial" charset="0"/>
              </a:rPr>
              <a:t>into smaller units, called </a:t>
            </a:r>
            <a:r>
              <a:rPr lang="en-US" sz="2800" i="1" dirty="0"/>
              <a:t>divisions, segments, </a:t>
            </a:r>
            <a:r>
              <a:rPr lang="en-US" sz="2800" dirty="0">
                <a:latin typeface="Arial" charset="0"/>
              </a:rPr>
              <a:t>or</a:t>
            </a:r>
            <a:r>
              <a:rPr lang="en-US" sz="2800" dirty="0"/>
              <a:t> </a:t>
            </a:r>
            <a:r>
              <a:rPr lang="en-US" sz="2800" i="1" dirty="0" smtClean="0"/>
              <a:t>departments.</a:t>
            </a:r>
          </a:p>
          <a:p>
            <a:pPr algn="ctr" eaLnBrk="1" hangingPunct="1">
              <a:spcBef>
                <a:spcPct val="40000"/>
              </a:spcBef>
              <a:buFontTx/>
              <a:buNone/>
            </a:pPr>
            <a:r>
              <a:rPr lang="en-US" altLang="en-US" sz="2800" dirty="0" smtClean="0">
                <a:latin typeface="Arial" charset="0"/>
              </a:rPr>
              <a:t>In decentralized organizations, decisions are made by unit managers instead of by top management.</a:t>
            </a:r>
            <a:endParaRPr lang="en-US" altLang="en-US" sz="2600" dirty="0">
              <a:latin typeface="Arial" charset="0"/>
            </a:endParaRPr>
          </a:p>
        </p:txBody>
      </p:sp>
      <p:grpSp>
        <p:nvGrpSpPr>
          <p:cNvPr id="2" name="Group 18"/>
          <p:cNvGrpSpPr>
            <a:grpSpLocks/>
          </p:cNvGrpSpPr>
          <p:nvPr/>
        </p:nvGrpSpPr>
        <p:grpSpPr bwMode="auto">
          <a:xfrm>
            <a:off x="152400" y="4038600"/>
            <a:ext cx="8763000" cy="2502689"/>
            <a:chOff x="228600" y="4251310"/>
            <a:chExt cx="8763000" cy="2502706"/>
          </a:xfrm>
        </p:grpSpPr>
        <p:grpSp>
          <p:nvGrpSpPr>
            <p:cNvPr id="17414" name="Group 17"/>
            <p:cNvGrpSpPr>
              <a:grpSpLocks/>
            </p:cNvGrpSpPr>
            <p:nvPr/>
          </p:nvGrpSpPr>
          <p:grpSpPr bwMode="auto">
            <a:xfrm>
              <a:off x="228600" y="4251310"/>
              <a:ext cx="2743200" cy="2225690"/>
              <a:chOff x="228600" y="3962400"/>
              <a:chExt cx="2743200" cy="2225690"/>
            </a:xfrm>
          </p:grpSpPr>
          <p:sp>
            <p:nvSpPr>
              <p:cNvPr id="17423" name="Line 4"/>
              <p:cNvSpPr>
                <a:spLocks noChangeShapeType="1"/>
              </p:cNvSpPr>
              <p:nvPr/>
            </p:nvSpPr>
            <p:spPr bwMode="auto">
              <a:xfrm>
                <a:off x="1600200" y="4351338"/>
                <a:ext cx="0" cy="8636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349190" name="Rectangle 6"/>
              <p:cNvSpPr>
                <a:spLocks noChangeArrowheads="1"/>
              </p:cNvSpPr>
              <p:nvPr/>
            </p:nvSpPr>
            <p:spPr bwMode="auto">
              <a:xfrm>
                <a:off x="228600" y="5267334"/>
                <a:ext cx="2743200" cy="920756"/>
              </a:xfrm>
              <a:prstGeom prst="rect">
                <a:avLst/>
              </a:prstGeom>
              <a:solidFill>
                <a:schemeClr val="bg2">
                  <a:lumMod val="90000"/>
                </a:schemeClr>
              </a:solidFill>
              <a:ln w="19050">
                <a:solidFill>
                  <a:schemeClr val="tx1"/>
                </a:solidFill>
                <a:miter lim="800000"/>
                <a:headEnd/>
                <a:tailEnd/>
              </a:ln>
              <a:effectLst/>
            </p:spPr>
            <p:txBody>
              <a:bodyPr lIns="90488" tIns="44450" rIns="90488" bIns="44450">
                <a:spAutoFit/>
              </a:bodyPr>
              <a:lstStyle/>
              <a:p>
                <a:pPr algn="ctr" eaLnBrk="1" hangingPunct="1">
                  <a:spcBef>
                    <a:spcPct val="50000"/>
                  </a:spcBef>
                  <a:defRPr/>
                </a:pPr>
                <a:r>
                  <a:rPr lang="en-US" b="1" dirty="0"/>
                  <a:t>Evaluated on </a:t>
                </a:r>
                <a:br>
                  <a:rPr lang="en-US" b="1" dirty="0"/>
                </a:br>
                <a:r>
                  <a:rPr lang="en-US" b="1" dirty="0" smtClean="0"/>
                  <a:t>their success in</a:t>
                </a:r>
                <a:r>
                  <a:rPr lang="en-US" b="1" dirty="0"/>
                  <a:t/>
                </a:r>
                <a:br>
                  <a:rPr lang="en-US" b="1" dirty="0"/>
                </a:br>
                <a:r>
                  <a:rPr lang="en-US" b="1" dirty="0" smtClean="0"/>
                  <a:t>controlling </a:t>
                </a:r>
                <a:r>
                  <a:rPr lang="en-US" b="1" dirty="0"/>
                  <a:t>costs.</a:t>
                </a:r>
              </a:p>
            </p:txBody>
          </p:sp>
          <p:sp>
            <p:nvSpPr>
              <p:cNvPr id="48138" name="Rectangle 8"/>
              <p:cNvSpPr>
                <a:spLocks noChangeArrowheads="1"/>
              </p:cNvSpPr>
              <p:nvPr/>
            </p:nvSpPr>
            <p:spPr bwMode="auto">
              <a:xfrm>
                <a:off x="635000" y="3962400"/>
                <a:ext cx="1879600" cy="889006"/>
              </a:xfrm>
              <a:prstGeom prst="rect">
                <a:avLst/>
              </a:prstGeom>
              <a:solidFill>
                <a:schemeClr val="bg2">
                  <a:lumMod val="90000"/>
                </a:schemeClr>
              </a:solidFill>
              <a:ln w="19050">
                <a:solidFill>
                  <a:schemeClr val="tx1"/>
                </a:solidFill>
                <a:miter lim="800000"/>
                <a:headEnd/>
                <a:tailEnd/>
              </a:ln>
            </p:spPr>
            <p:txBody>
              <a:bodyPr wrap="none" lIns="90488" tIns="44450" rIns="90488" bIns="44450" anchor="ctr"/>
              <a:lstStyle/>
              <a:p>
                <a:pPr algn="ctr" eaLnBrk="1" hangingPunct="1">
                  <a:defRPr/>
                </a:pPr>
                <a:r>
                  <a:rPr lang="en-US" b="1" dirty="0"/>
                  <a:t>Cost</a:t>
                </a:r>
                <a:br>
                  <a:rPr lang="en-US" b="1" dirty="0"/>
                </a:br>
                <a:r>
                  <a:rPr lang="en-US" b="1" dirty="0"/>
                  <a:t>center</a:t>
                </a:r>
              </a:p>
            </p:txBody>
          </p:sp>
        </p:grpSp>
        <p:grpSp>
          <p:nvGrpSpPr>
            <p:cNvPr id="17415" name="Group 16"/>
            <p:cNvGrpSpPr>
              <a:grpSpLocks/>
            </p:cNvGrpSpPr>
            <p:nvPr/>
          </p:nvGrpSpPr>
          <p:grpSpPr bwMode="auto">
            <a:xfrm>
              <a:off x="3201988" y="4251310"/>
              <a:ext cx="2743200" cy="2225705"/>
              <a:chOff x="3201988" y="3962400"/>
              <a:chExt cx="2743200" cy="2225705"/>
            </a:xfrm>
          </p:grpSpPr>
          <p:sp>
            <p:nvSpPr>
              <p:cNvPr id="17420" name="Line 5"/>
              <p:cNvSpPr>
                <a:spLocks noChangeShapeType="1"/>
              </p:cNvSpPr>
              <p:nvPr/>
            </p:nvSpPr>
            <p:spPr bwMode="auto">
              <a:xfrm>
                <a:off x="4556760" y="4383088"/>
                <a:ext cx="0" cy="8636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349191" name="Rectangle 7"/>
              <p:cNvSpPr>
                <a:spLocks noChangeArrowheads="1"/>
              </p:cNvSpPr>
              <p:nvPr/>
            </p:nvSpPr>
            <p:spPr bwMode="auto">
              <a:xfrm>
                <a:off x="3201988" y="5267334"/>
                <a:ext cx="2743200" cy="920771"/>
              </a:xfrm>
              <a:prstGeom prst="rect">
                <a:avLst/>
              </a:prstGeom>
              <a:solidFill>
                <a:schemeClr val="accent3">
                  <a:lumMod val="20000"/>
                  <a:lumOff val="80000"/>
                </a:schemeClr>
              </a:solidFill>
              <a:ln w="19050">
                <a:solidFill>
                  <a:schemeClr val="tx1"/>
                </a:solidFill>
                <a:miter lim="800000"/>
                <a:headEnd/>
                <a:tailEnd/>
              </a:ln>
              <a:effectLst/>
            </p:spPr>
            <p:txBody>
              <a:bodyPr lIns="90488" tIns="44450" rIns="90488" bIns="44450">
                <a:spAutoFit/>
              </a:bodyPr>
              <a:lstStyle/>
              <a:p>
                <a:pPr algn="ctr" eaLnBrk="1" hangingPunct="1">
                  <a:spcBef>
                    <a:spcPct val="50000"/>
                  </a:spcBef>
                  <a:defRPr/>
                </a:pPr>
                <a:r>
                  <a:rPr lang="en-US" b="1" dirty="0"/>
                  <a:t>Evaluated </a:t>
                </a:r>
                <a:r>
                  <a:rPr lang="en-US" b="1" dirty="0" smtClean="0"/>
                  <a:t>on their success in generating income. </a:t>
                </a:r>
                <a:endParaRPr lang="en-US" b="1" dirty="0"/>
              </a:p>
            </p:txBody>
          </p:sp>
          <p:sp>
            <p:nvSpPr>
              <p:cNvPr id="48139" name="Rectangle 9"/>
              <p:cNvSpPr>
                <a:spLocks noChangeArrowheads="1"/>
              </p:cNvSpPr>
              <p:nvPr/>
            </p:nvSpPr>
            <p:spPr bwMode="auto">
              <a:xfrm>
                <a:off x="3616325" y="3962400"/>
                <a:ext cx="1879600" cy="889006"/>
              </a:xfrm>
              <a:prstGeom prst="rect">
                <a:avLst/>
              </a:prstGeom>
              <a:solidFill>
                <a:schemeClr val="accent3">
                  <a:lumMod val="20000"/>
                  <a:lumOff val="80000"/>
                </a:schemeClr>
              </a:solidFill>
              <a:ln w="19050">
                <a:solidFill>
                  <a:schemeClr val="tx1"/>
                </a:solidFill>
                <a:miter lim="800000"/>
                <a:headEnd/>
                <a:tailEnd/>
              </a:ln>
            </p:spPr>
            <p:txBody>
              <a:bodyPr wrap="none" lIns="90488" tIns="44450" rIns="90488" bIns="44450" anchor="ctr"/>
              <a:lstStyle/>
              <a:p>
                <a:pPr algn="ctr" eaLnBrk="1" hangingPunct="1">
                  <a:defRPr/>
                </a:pPr>
                <a:r>
                  <a:rPr lang="en-US" b="1" dirty="0"/>
                  <a:t>Profit</a:t>
                </a:r>
                <a:br>
                  <a:rPr lang="en-US" b="1" dirty="0"/>
                </a:br>
                <a:r>
                  <a:rPr lang="en-US" b="1" dirty="0"/>
                  <a:t>center</a:t>
                </a:r>
              </a:p>
            </p:txBody>
          </p:sp>
        </p:grpSp>
        <p:grpSp>
          <p:nvGrpSpPr>
            <p:cNvPr id="17416" name="Group 15"/>
            <p:cNvGrpSpPr>
              <a:grpSpLocks/>
            </p:cNvGrpSpPr>
            <p:nvPr/>
          </p:nvGrpSpPr>
          <p:grpSpPr bwMode="auto">
            <a:xfrm>
              <a:off x="6248400" y="4251310"/>
              <a:ext cx="2743200" cy="2502706"/>
              <a:chOff x="6248400" y="3962400"/>
              <a:chExt cx="2743200" cy="2502706"/>
            </a:xfrm>
          </p:grpSpPr>
          <p:sp>
            <p:nvSpPr>
              <p:cNvPr id="17417" name="Line 5"/>
              <p:cNvSpPr>
                <a:spLocks noChangeShapeType="1"/>
              </p:cNvSpPr>
              <p:nvPr/>
            </p:nvSpPr>
            <p:spPr bwMode="auto">
              <a:xfrm>
                <a:off x="7620000" y="4383088"/>
                <a:ext cx="0" cy="8636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4" name="Rectangle 7"/>
              <p:cNvSpPr>
                <a:spLocks noChangeArrowheads="1"/>
              </p:cNvSpPr>
              <p:nvPr/>
            </p:nvSpPr>
            <p:spPr bwMode="auto">
              <a:xfrm>
                <a:off x="6248400" y="5267334"/>
                <a:ext cx="2743200" cy="1197772"/>
              </a:xfrm>
              <a:prstGeom prst="rect">
                <a:avLst/>
              </a:prstGeom>
              <a:solidFill>
                <a:schemeClr val="accent5">
                  <a:lumMod val="60000"/>
                  <a:lumOff val="40000"/>
                </a:schemeClr>
              </a:solidFill>
              <a:ln w="19050">
                <a:solidFill>
                  <a:schemeClr val="tx1"/>
                </a:solidFill>
                <a:miter lim="800000"/>
                <a:headEnd/>
                <a:tailEnd/>
              </a:ln>
              <a:effectLst/>
            </p:spPr>
            <p:txBody>
              <a:bodyPr lIns="90488" tIns="44450" rIns="90488" bIns="44450">
                <a:spAutoFit/>
              </a:bodyPr>
              <a:lstStyle/>
              <a:p>
                <a:pPr algn="ctr" eaLnBrk="1" hangingPunct="1">
                  <a:spcBef>
                    <a:spcPct val="50000"/>
                  </a:spcBef>
                  <a:defRPr/>
                </a:pPr>
                <a:r>
                  <a:rPr lang="en-US" b="1" dirty="0"/>
                  <a:t>Evaluated </a:t>
                </a:r>
                <a:r>
                  <a:rPr lang="en-US" b="1" dirty="0" smtClean="0"/>
                  <a:t>on use of investment center assets to generate income. </a:t>
                </a:r>
                <a:endParaRPr lang="en-US" b="1" dirty="0"/>
              </a:p>
            </p:txBody>
          </p:sp>
          <p:sp>
            <p:nvSpPr>
              <p:cNvPr id="15" name="Rectangle 9"/>
              <p:cNvSpPr>
                <a:spLocks noChangeArrowheads="1"/>
              </p:cNvSpPr>
              <p:nvPr/>
            </p:nvSpPr>
            <p:spPr bwMode="auto">
              <a:xfrm>
                <a:off x="6680200" y="3962400"/>
                <a:ext cx="1879600" cy="889006"/>
              </a:xfrm>
              <a:prstGeom prst="rect">
                <a:avLst/>
              </a:prstGeom>
              <a:solidFill>
                <a:schemeClr val="accent5">
                  <a:lumMod val="60000"/>
                  <a:lumOff val="40000"/>
                </a:schemeClr>
              </a:solidFill>
              <a:ln w="19050">
                <a:solidFill>
                  <a:schemeClr val="tx1"/>
                </a:solidFill>
                <a:miter lim="800000"/>
                <a:headEnd/>
                <a:tailEnd/>
              </a:ln>
            </p:spPr>
            <p:txBody>
              <a:bodyPr wrap="none" lIns="90488" tIns="44450" rIns="90488" bIns="44450" anchor="ctr"/>
              <a:lstStyle/>
              <a:p>
                <a:pPr algn="ctr" eaLnBrk="1" hangingPunct="1">
                  <a:defRPr/>
                </a:pPr>
                <a:r>
                  <a:rPr lang="en-US" b="1" dirty="0"/>
                  <a:t>Investment</a:t>
                </a:r>
                <a:br>
                  <a:rPr lang="en-US" b="1" dirty="0"/>
                </a:br>
                <a:r>
                  <a:rPr lang="en-US" b="1" dirty="0"/>
                  <a:t>center</a:t>
                </a:r>
              </a:p>
            </p:txBody>
          </p:sp>
        </p:grpSp>
      </p:grpSp>
      <p:sp>
        <p:nvSpPr>
          <p:cNvPr id="17413" name="Slide Number Placeholder 1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A0B01B6-8B88-4422-B2A7-3ADDB31E79C9}" type="slidenum">
              <a:rPr lang="en-US" altLang="en-US" sz="1200">
                <a:solidFill>
                  <a:srgbClr val="898989"/>
                </a:solidFill>
                <a:latin typeface="Arial" charset="0"/>
              </a:rPr>
              <a:pPr>
                <a:spcBef>
                  <a:spcPct val="0"/>
                </a:spcBef>
                <a:buFontTx/>
                <a:buNone/>
              </a:pPr>
              <a:t>3</a:t>
            </a:fld>
            <a:endParaRPr lang="en-US" altLang="en-US" sz="1200" dirty="0">
              <a:solidFill>
                <a:srgbClr val="898989"/>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042988" y="1752600"/>
            <a:ext cx="7058025"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latin typeface="Arial" panose="020B0604020202020204" pitchFamily="34" charset="0"/>
                <a:cs typeface="Arial" panose="020B0604020202020204" pitchFamily="34" charset="0"/>
              </a:rPr>
              <a:t>Residual income is the amount earned above a targeted amount.</a:t>
            </a:r>
          </a:p>
          <a:p>
            <a:pPr>
              <a:defRPr/>
            </a:pPr>
            <a:endParaRPr lang="en-US" sz="1400"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Net income                                                                  $600,000</a:t>
            </a:r>
          </a:p>
          <a:p>
            <a:pPr>
              <a:defRPr/>
            </a:pPr>
            <a:r>
              <a:rPr lang="en-US" sz="1400" b="1" dirty="0">
                <a:latin typeface="Arial" panose="020B0604020202020204" pitchFamily="34" charset="0"/>
                <a:cs typeface="Arial" panose="020B0604020202020204" pitchFamily="34" charset="0"/>
              </a:rPr>
              <a:t>           Target income  ($7,500,000 x .06)                                </a:t>
            </a:r>
            <a:r>
              <a:rPr lang="en-US" sz="1400" b="1" u="sng" dirty="0">
                <a:latin typeface="Arial" panose="020B0604020202020204" pitchFamily="34" charset="0"/>
                <a:cs typeface="Arial" panose="020B0604020202020204" pitchFamily="34" charset="0"/>
              </a:rPr>
              <a:t>450,000</a:t>
            </a:r>
          </a:p>
          <a:p>
            <a:pPr>
              <a:defRPr/>
            </a:pPr>
            <a:r>
              <a:rPr lang="en-US" sz="1400" b="1" dirty="0">
                <a:latin typeface="Arial" panose="020B0604020202020204" pitchFamily="34" charset="0"/>
                <a:cs typeface="Arial" panose="020B0604020202020204" pitchFamily="34" charset="0"/>
              </a:rPr>
              <a:t>            Residual income                                                        $150,000</a:t>
            </a:r>
            <a:endParaRPr lang="en-US" dirty="0"/>
          </a:p>
        </p:txBody>
      </p:sp>
      <p:sp>
        <p:nvSpPr>
          <p:cNvPr id="78853" name="Rectangle 5"/>
          <p:cNvSpPr>
            <a:spLocks noChangeArrowheads="1"/>
          </p:cNvSpPr>
          <p:nvPr/>
        </p:nvSpPr>
        <p:spPr bwMode="auto">
          <a:xfrm>
            <a:off x="1066800" y="782638"/>
            <a:ext cx="68992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The media division of a company reports income of $600,000, average invested assets of </a:t>
            </a:r>
            <a:endParaRPr lang="en-US" altLang="en-US" sz="1800" dirty="0">
              <a:latin typeface="Arial" charset="0"/>
            </a:endParaRPr>
          </a:p>
        </p:txBody>
      </p:sp>
      <p:sp>
        <p:nvSpPr>
          <p:cNvPr id="78854" name="Rectangle 6"/>
          <p:cNvSpPr>
            <a:spLocks noChangeArrowheads="1"/>
          </p:cNvSpPr>
          <p:nvPr/>
        </p:nvSpPr>
        <p:spPr bwMode="auto">
          <a:xfrm>
            <a:off x="1066800" y="981075"/>
            <a:ext cx="62849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$7,500,000, and a target income of 6% of invested assets. Compute the division’s </a:t>
            </a:r>
            <a:endParaRPr lang="en-US" altLang="en-US" sz="1800" dirty="0">
              <a:latin typeface="Arial" charset="0"/>
            </a:endParaRPr>
          </a:p>
        </p:txBody>
      </p:sp>
      <p:sp>
        <p:nvSpPr>
          <p:cNvPr id="78855" name="Rectangle 7"/>
          <p:cNvSpPr>
            <a:spLocks noChangeArrowheads="1"/>
          </p:cNvSpPr>
          <p:nvPr/>
        </p:nvSpPr>
        <p:spPr bwMode="auto">
          <a:xfrm>
            <a:off x="1066800" y="1190625"/>
            <a:ext cx="3616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(a) return on investment and (b) residual income.</a:t>
            </a:r>
            <a:endParaRPr lang="en-US" altLang="en-US" sz="1800" dirty="0">
              <a:latin typeface="Arial" charset="0"/>
            </a:endParaRPr>
          </a:p>
        </p:txBody>
      </p:sp>
      <p:sp>
        <p:nvSpPr>
          <p:cNvPr id="9" name="Rectangle 8"/>
          <p:cNvSpPr/>
          <p:nvPr/>
        </p:nvSpPr>
        <p:spPr>
          <a:xfrm>
            <a:off x="2458"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t>NEED-TO-KNOW 24-3</a:t>
            </a:r>
            <a:endParaRPr lang="en-US" sz="3600" b="1" dirty="0"/>
          </a:p>
        </p:txBody>
      </p:sp>
      <p:sp>
        <p:nvSpPr>
          <p:cNvPr id="8" name="Rounded Rectangle 7"/>
          <p:cNvSpPr/>
          <p:nvPr/>
        </p:nvSpPr>
        <p:spPr>
          <a:xfrm>
            <a:off x="0" y="6629401"/>
            <a:ext cx="61722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Analyze investment centers using return on investment and residual income.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bg/>
                                          </p:spTgt>
                                        </p:tgtEl>
                                        <p:attrNameLst>
                                          <p:attrName>style.visibility</p:attrName>
                                        </p:attrNameLst>
                                      </p:cBhvr>
                                      <p:to>
                                        <p:strVal val="visible"/>
                                      </p:to>
                                    </p:set>
                                    <p:animEffect transition="in" filter="fade">
                                      <p:cBhvr>
                                        <p:cTn id="7" dur="500"/>
                                        <p:tgtEl>
                                          <p:spTgt spid="5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xEl>
                                              <p:pRg st="2" end="2"/>
                                            </p:txEl>
                                          </p:spTgt>
                                        </p:tgtEl>
                                        <p:attrNameLst>
                                          <p:attrName>style.visibility</p:attrName>
                                        </p:attrNameLst>
                                      </p:cBhvr>
                                      <p:to>
                                        <p:strVal val="visible"/>
                                      </p:to>
                                    </p:set>
                                    <p:animEffect transition="in" filter="fade">
                                      <p:cBhvr>
                                        <p:cTn id="15" dur="500"/>
                                        <p:tgtEl>
                                          <p:spTgt spid="5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xEl>
                                              <p:pRg st="3" end="3"/>
                                            </p:txEl>
                                          </p:spTgt>
                                        </p:tgtEl>
                                        <p:attrNameLst>
                                          <p:attrName>style.visibility</p:attrName>
                                        </p:attrNameLst>
                                      </p:cBhvr>
                                      <p:to>
                                        <p:strVal val="visible"/>
                                      </p:to>
                                    </p:set>
                                    <p:animEffect transition="in" filter="fade">
                                      <p:cBhvr>
                                        <p:cTn id="18" dur="500"/>
                                        <p:tgtEl>
                                          <p:spTgt spid="5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xEl>
                                              <p:pRg st="4" end="4"/>
                                            </p:txEl>
                                          </p:spTgt>
                                        </p:tgtEl>
                                        <p:attrNameLst>
                                          <p:attrName>style.visibility</p:attrName>
                                        </p:attrNameLst>
                                      </p:cBhvr>
                                      <p:to>
                                        <p:strVal val="visible"/>
                                      </p:to>
                                    </p:set>
                                    <p:animEffect transition="in" filter="fade">
                                      <p:cBhvr>
                                        <p:cTn id="23" dur="500"/>
                                        <p:tgtEl>
                                          <p:spTgt spid="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bldLvl="3"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ctrTitle"/>
          </p:nvPr>
        </p:nvSpPr>
        <p:spPr>
          <a:xfrm>
            <a:off x="903111" y="1454150"/>
            <a:ext cx="7315200" cy="3124200"/>
          </a:xfrm>
        </p:spPr>
        <p:txBody>
          <a:bodyPr/>
          <a:lstStyle/>
          <a:p>
            <a:r>
              <a:rPr lang="en-US" altLang="en-US" dirty="0" smtClean="0"/>
              <a:t/>
            </a:r>
            <a:br>
              <a:rPr lang="en-US" altLang="en-US" dirty="0" smtClean="0"/>
            </a:br>
            <a:r>
              <a:rPr lang="en-US" altLang="en-US" dirty="0" smtClean="0"/>
              <a:t> </a:t>
            </a:r>
            <a:r>
              <a:rPr lang="en-US" altLang="en-US" sz="4400" dirty="0" smtClean="0"/>
              <a:t>A2: </a:t>
            </a:r>
            <a:br>
              <a:rPr lang="en-US" altLang="en-US" sz="4400" dirty="0" smtClean="0"/>
            </a:br>
            <a:r>
              <a:rPr lang="en-US" sz="4400" dirty="0" smtClean="0">
                <a:solidFill>
                  <a:prstClr val="black"/>
                </a:solidFill>
              </a:rPr>
              <a:t>Analyze </a:t>
            </a:r>
            <a:r>
              <a:rPr lang="en-US" sz="4400" dirty="0">
                <a:solidFill>
                  <a:prstClr val="black"/>
                </a:solidFill>
              </a:rPr>
              <a:t>investment centers using profit margin and investment </a:t>
            </a:r>
            <a:r>
              <a:rPr lang="en-US" sz="4400" dirty="0" smtClean="0">
                <a:solidFill>
                  <a:prstClr val="black"/>
                </a:solidFill>
              </a:rPr>
              <a:t>turnover.</a:t>
            </a:r>
            <a:endParaRPr lang="en-US" altLang="en-US" sz="4400"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809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02333"/>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997282"/>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93B57B4-1FC9-4B9B-B1D1-B5518F1BC61C}" type="slidenum">
              <a:rPr lang="en-US" altLang="en-US" sz="1200">
                <a:solidFill>
                  <a:srgbClr val="898989"/>
                </a:solidFill>
                <a:latin typeface="Arial" charset="0"/>
              </a:rPr>
              <a:pPr>
                <a:spcBef>
                  <a:spcPct val="0"/>
                </a:spcBef>
                <a:buFontTx/>
                <a:buNone/>
              </a:pPr>
              <a:t>31</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68338" y="1514475"/>
            <a:ext cx="7864475" cy="100488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2947" name="Title 1"/>
          <p:cNvSpPr>
            <a:spLocks noGrp="1"/>
          </p:cNvSpPr>
          <p:nvPr>
            <p:ph type="title"/>
          </p:nvPr>
        </p:nvSpPr>
        <p:spPr>
          <a:xfrm>
            <a:off x="304800" y="457200"/>
            <a:ext cx="8534400" cy="1143000"/>
          </a:xfrm>
        </p:spPr>
        <p:txBody>
          <a:bodyPr/>
          <a:lstStyle/>
          <a:p>
            <a:r>
              <a:rPr lang="en-US" altLang="en-US" b="1" dirty="0" smtClean="0"/>
              <a:t>Investment Center Profit Margin</a:t>
            </a:r>
            <a:br>
              <a:rPr lang="en-US" altLang="en-US" b="1" dirty="0" smtClean="0"/>
            </a:br>
            <a:r>
              <a:rPr lang="en-US" altLang="en-US" b="1" dirty="0" smtClean="0"/>
              <a:t>and Investment Turnover</a:t>
            </a:r>
          </a:p>
        </p:txBody>
      </p:sp>
      <p:grpSp>
        <p:nvGrpSpPr>
          <p:cNvPr id="82949" name="Group 23"/>
          <p:cNvGrpSpPr>
            <a:grpSpLocks/>
          </p:cNvGrpSpPr>
          <p:nvPr/>
        </p:nvGrpSpPr>
        <p:grpSpPr bwMode="auto">
          <a:xfrm>
            <a:off x="598488" y="1524000"/>
            <a:ext cx="7924800" cy="950913"/>
            <a:chOff x="152401" y="1676400"/>
            <a:chExt cx="7924799" cy="951543"/>
          </a:xfrm>
        </p:grpSpPr>
        <p:sp>
          <p:nvSpPr>
            <p:cNvPr id="82965" name="Rectangle 4"/>
            <p:cNvSpPr>
              <a:spLocks noChangeArrowheads="1"/>
            </p:cNvSpPr>
            <p:nvPr/>
          </p:nvSpPr>
          <p:spPr bwMode="auto">
            <a:xfrm>
              <a:off x="152401" y="1676400"/>
              <a:ext cx="3047999"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latin typeface="Arial" charset="0"/>
                </a:rPr>
                <a:t>Return on</a:t>
              </a:r>
              <a:br>
                <a:rPr lang="en-US" altLang="en-US" sz="2800" dirty="0">
                  <a:latin typeface="Arial" charset="0"/>
                </a:rPr>
              </a:br>
              <a:r>
                <a:rPr lang="en-US" altLang="en-US" sz="2800" dirty="0">
                  <a:latin typeface="Arial" charset="0"/>
                </a:rPr>
                <a:t>investment (ROI)</a:t>
              </a:r>
            </a:p>
          </p:txBody>
        </p:sp>
        <p:sp>
          <p:nvSpPr>
            <p:cNvPr id="82966" name="Rectangle 5"/>
            <p:cNvSpPr>
              <a:spLocks noChangeArrowheads="1"/>
            </p:cNvSpPr>
            <p:nvPr/>
          </p:nvSpPr>
          <p:spPr bwMode="auto">
            <a:xfrm>
              <a:off x="3310606" y="1856189"/>
              <a:ext cx="423194"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latin typeface="Arial" charset="0"/>
                </a:rPr>
                <a:t>=</a:t>
              </a:r>
            </a:p>
          </p:txBody>
        </p:sp>
        <p:sp>
          <p:nvSpPr>
            <p:cNvPr id="82967" name="Rectangle 20"/>
            <p:cNvSpPr>
              <a:spLocks noChangeArrowheads="1"/>
            </p:cNvSpPr>
            <p:nvPr/>
          </p:nvSpPr>
          <p:spPr bwMode="auto">
            <a:xfrm>
              <a:off x="3733801" y="1676400"/>
              <a:ext cx="1676399"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latin typeface="Arial" charset="0"/>
                </a:rPr>
                <a:t>Profit</a:t>
              </a:r>
              <a:br>
                <a:rPr lang="en-US" altLang="en-US" sz="2800" dirty="0">
                  <a:latin typeface="Arial" charset="0"/>
                </a:rPr>
              </a:br>
              <a:r>
                <a:rPr lang="en-US" altLang="en-US" sz="2800" dirty="0">
                  <a:latin typeface="Arial" charset="0"/>
                </a:rPr>
                <a:t>Margin</a:t>
              </a:r>
            </a:p>
          </p:txBody>
        </p:sp>
        <p:sp>
          <p:nvSpPr>
            <p:cNvPr id="82968" name="Rectangle 21"/>
            <p:cNvSpPr>
              <a:spLocks noChangeArrowheads="1"/>
            </p:cNvSpPr>
            <p:nvPr/>
          </p:nvSpPr>
          <p:spPr bwMode="auto">
            <a:xfrm>
              <a:off x="6096000" y="1676400"/>
              <a:ext cx="1981200"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latin typeface="Arial" charset="0"/>
                </a:rPr>
                <a:t>Investment</a:t>
              </a:r>
              <a:br>
                <a:rPr lang="en-US" altLang="en-US" sz="2800" dirty="0">
                  <a:latin typeface="Arial" charset="0"/>
                </a:rPr>
              </a:br>
              <a:r>
                <a:rPr lang="en-US" altLang="en-US" sz="2800" dirty="0">
                  <a:latin typeface="Arial" charset="0"/>
                </a:rPr>
                <a:t>turnover</a:t>
              </a:r>
            </a:p>
          </p:txBody>
        </p:sp>
        <p:sp>
          <p:nvSpPr>
            <p:cNvPr id="82969" name="Rectangle 22"/>
            <p:cNvSpPr>
              <a:spLocks noChangeArrowheads="1"/>
            </p:cNvSpPr>
            <p:nvPr/>
          </p:nvSpPr>
          <p:spPr bwMode="auto">
            <a:xfrm>
              <a:off x="5486400" y="1852550"/>
              <a:ext cx="423194"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latin typeface="Arial" charset="0"/>
                </a:rPr>
                <a:t>×</a:t>
              </a:r>
            </a:p>
          </p:txBody>
        </p:sp>
      </p:grpSp>
      <p:grpSp>
        <p:nvGrpSpPr>
          <p:cNvPr id="82950" name="Group 35"/>
          <p:cNvGrpSpPr>
            <a:grpSpLocks/>
          </p:cNvGrpSpPr>
          <p:nvPr/>
        </p:nvGrpSpPr>
        <p:grpSpPr bwMode="auto">
          <a:xfrm>
            <a:off x="4306888" y="2286000"/>
            <a:ext cx="4802187" cy="1209675"/>
            <a:chOff x="4306329" y="2286000"/>
            <a:chExt cx="4802598" cy="1209432"/>
          </a:xfrm>
        </p:grpSpPr>
        <p:cxnSp>
          <p:nvCxnSpPr>
            <p:cNvPr id="33" name="Straight Arrow Connector 32"/>
            <p:cNvCxnSpPr/>
            <p:nvPr/>
          </p:nvCxnSpPr>
          <p:spPr>
            <a:xfrm rot="5400000" flipH="1" flipV="1">
              <a:off x="6090941" y="2285891"/>
              <a:ext cx="761847" cy="76206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25"/>
            <p:cNvGrpSpPr/>
            <p:nvPr/>
          </p:nvGrpSpPr>
          <p:grpSpPr>
            <a:xfrm>
              <a:off x="4306329" y="2667000"/>
              <a:ext cx="4802598" cy="828432"/>
              <a:chOff x="4697213" y="4745038"/>
              <a:chExt cx="4802598" cy="828432"/>
            </a:xfrm>
            <a:solidFill>
              <a:schemeClr val="accent3">
                <a:lumMod val="20000"/>
                <a:lumOff val="80000"/>
              </a:schemeClr>
            </a:solidFill>
          </p:grpSpPr>
          <p:sp>
            <p:nvSpPr>
              <p:cNvPr id="19" name="Rectangle 10"/>
              <p:cNvSpPr>
                <a:spLocks noChangeArrowheads="1"/>
              </p:cNvSpPr>
              <p:nvPr/>
            </p:nvSpPr>
            <p:spPr bwMode="auto">
              <a:xfrm>
                <a:off x="4697213" y="4745038"/>
                <a:ext cx="4802598" cy="828432"/>
              </a:xfrm>
              <a:prstGeom prst="rect">
                <a:avLst/>
              </a:prstGeom>
              <a:grpFill/>
              <a:ln w="12700">
                <a:solidFill>
                  <a:schemeClr val="tx1"/>
                </a:solidFill>
                <a:miter lim="800000"/>
                <a:headEnd/>
                <a:tailEnd/>
              </a:ln>
            </p:spPr>
            <p:txBody>
              <a:bodyPr wrap="none" lIns="90488" tIns="44450" rIns="90488" bIns="44450">
                <a:spAutoFit/>
              </a:bodyPr>
              <a:lstStyle/>
              <a:p>
                <a:pPr algn="ctr" eaLnBrk="1" hangingPunct="1">
                  <a:defRPr/>
                </a:pPr>
                <a:r>
                  <a:rPr lang="en-US" sz="2400" dirty="0"/>
                  <a:t>Investment center sales</a:t>
                </a:r>
                <a:br>
                  <a:rPr lang="en-US" sz="2400" dirty="0"/>
                </a:br>
                <a:r>
                  <a:rPr lang="en-US" sz="2400" dirty="0"/>
                  <a:t>Investment center average assets</a:t>
                </a:r>
              </a:p>
            </p:txBody>
          </p:sp>
          <p:sp>
            <p:nvSpPr>
              <p:cNvPr id="20" name="Line 11"/>
              <p:cNvSpPr>
                <a:spLocks noChangeShapeType="1"/>
              </p:cNvSpPr>
              <p:nvPr/>
            </p:nvSpPr>
            <p:spPr bwMode="auto">
              <a:xfrm>
                <a:off x="4800600" y="5181600"/>
                <a:ext cx="4572000" cy="14287"/>
              </a:xfrm>
              <a:prstGeom prst="line">
                <a:avLst/>
              </a:prstGeom>
              <a:grpFill/>
              <a:ln w="28575">
                <a:solidFill>
                  <a:schemeClr val="tx1"/>
                </a:solidFill>
                <a:round/>
                <a:headEnd/>
                <a:tailEnd/>
              </a:ln>
            </p:spPr>
            <p:txBody>
              <a:bodyPr wrap="none" anchor="ctr"/>
              <a:lstStyle/>
              <a:p>
                <a:pPr eaLnBrk="1" hangingPunct="1">
                  <a:defRPr/>
                </a:pPr>
                <a:endParaRPr lang="en-US" dirty="0"/>
              </a:p>
            </p:txBody>
          </p:sp>
        </p:grpSp>
      </p:grpSp>
      <p:grpSp>
        <p:nvGrpSpPr>
          <p:cNvPr id="82951" name="Group 34"/>
          <p:cNvGrpSpPr>
            <a:grpSpLocks/>
          </p:cNvGrpSpPr>
          <p:nvPr/>
        </p:nvGrpSpPr>
        <p:grpSpPr bwMode="auto">
          <a:xfrm>
            <a:off x="227005" y="2286000"/>
            <a:ext cx="4268795" cy="1209675"/>
            <a:chOff x="226670" y="2286000"/>
            <a:chExt cx="4269130" cy="1209675"/>
          </a:xfrm>
        </p:grpSpPr>
        <p:cxnSp>
          <p:nvCxnSpPr>
            <p:cNvPr id="34" name="Straight Arrow Connector 33"/>
            <p:cNvCxnSpPr/>
            <p:nvPr/>
          </p:nvCxnSpPr>
          <p:spPr>
            <a:xfrm rot="5400000" flipH="1" flipV="1">
              <a:off x="3733770" y="2285970"/>
              <a:ext cx="762000" cy="76206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16"/>
            <p:cNvGrpSpPr>
              <a:grpSpLocks/>
            </p:cNvGrpSpPr>
            <p:nvPr/>
          </p:nvGrpSpPr>
          <p:grpSpPr bwMode="auto">
            <a:xfrm>
              <a:off x="226670" y="2667000"/>
              <a:ext cx="3792535" cy="828675"/>
              <a:chOff x="3412" y="2070"/>
              <a:chExt cx="2389" cy="522"/>
            </a:xfrm>
            <a:solidFill>
              <a:schemeClr val="bg2"/>
            </a:solidFill>
          </p:grpSpPr>
          <p:sp>
            <p:nvSpPr>
              <p:cNvPr id="17" name="Rectangle 14"/>
              <p:cNvSpPr>
                <a:spLocks noChangeArrowheads="1"/>
              </p:cNvSpPr>
              <p:nvPr/>
            </p:nvSpPr>
            <p:spPr bwMode="auto">
              <a:xfrm>
                <a:off x="3412" y="2070"/>
                <a:ext cx="2389" cy="522"/>
              </a:xfrm>
              <a:prstGeom prst="rect">
                <a:avLst/>
              </a:prstGeom>
              <a:grpFill/>
              <a:ln w="12700">
                <a:solidFill>
                  <a:schemeClr val="tx1"/>
                </a:solidFill>
                <a:miter lim="800000"/>
                <a:headEnd/>
                <a:tailEnd/>
              </a:ln>
            </p:spPr>
            <p:txBody>
              <a:bodyPr wrap="none" lIns="90488" tIns="44450" rIns="90488" bIns="44450">
                <a:spAutoFit/>
              </a:bodyPr>
              <a:lstStyle/>
              <a:p>
                <a:pPr algn="ctr" eaLnBrk="1" hangingPunct="1">
                  <a:defRPr/>
                </a:pPr>
                <a:r>
                  <a:rPr lang="en-US" sz="2400" dirty="0"/>
                  <a:t>Investment center income</a:t>
                </a:r>
              </a:p>
              <a:p>
                <a:pPr algn="ctr" eaLnBrk="1" hangingPunct="1">
                  <a:defRPr/>
                </a:pPr>
                <a:r>
                  <a:rPr lang="en-US" sz="2400" dirty="0"/>
                  <a:t>Investment center sales</a:t>
                </a:r>
              </a:p>
            </p:txBody>
          </p:sp>
          <p:sp>
            <p:nvSpPr>
              <p:cNvPr id="18" name="Line 15"/>
              <p:cNvSpPr>
                <a:spLocks noChangeShapeType="1"/>
              </p:cNvSpPr>
              <p:nvPr/>
            </p:nvSpPr>
            <p:spPr bwMode="auto">
              <a:xfrm>
                <a:off x="3509" y="2358"/>
                <a:ext cx="2256" cy="0"/>
              </a:xfrm>
              <a:prstGeom prst="line">
                <a:avLst/>
              </a:prstGeom>
              <a:grpFill/>
              <a:ln w="28575">
                <a:solidFill>
                  <a:schemeClr val="tx1"/>
                </a:solidFill>
                <a:round/>
                <a:headEnd/>
                <a:tailEnd/>
              </a:ln>
            </p:spPr>
            <p:txBody>
              <a:bodyPr wrap="none" anchor="ctr"/>
              <a:lstStyle/>
              <a:p>
                <a:pPr eaLnBrk="1" hangingPunct="1">
                  <a:defRPr/>
                </a:pPr>
                <a:endParaRPr lang="en-US" dirty="0"/>
              </a:p>
            </p:txBody>
          </p:sp>
        </p:grpSp>
      </p:grpSp>
      <p:sp>
        <p:nvSpPr>
          <p:cNvPr id="82955" name="Slide Number Placeholder 2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1C7F1E4-B953-433C-9D60-E52CCDEFF847}" type="slidenum">
              <a:rPr lang="en-US" altLang="en-US" sz="1200">
                <a:solidFill>
                  <a:srgbClr val="898989"/>
                </a:solidFill>
                <a:latin typeface="Arial" charset="0"/>
              </a:rPr>
              <a:pPr>
                <a:spcBef>
                  <a:spcPct val="0"/>
                </a:spcBef>
                <a:buFontTx/>
                <a:buNone/>
              </a:pPr>
              <a:t>32</a:t>
            </a:fld>
            <a:endParaRPr lang="en-US" altLang="en-US" sz="1200" dirty="0">
              <a:solidFill>
                <a:srgbClr val="898989"/>
              </a:solidFill>
              <a:latin typeface="Arial" charset="0"/>
            </a:endParaRPr>
          </a:p>
        </p:txBody>
      </p:sp>
      <p:sp>
        <p:nvSpPr>
          <p:cNvPr id="30" name="Rounded Rectangle 29"/>
          <p:cNvSpPr/>
          <p:nvPr/>
        </p:nvSpPr>
        <p:spPr>
          <a:xfrm>
            <a:off x="0" y="6629401"/>
            <a:ext cx="61722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A2</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Analyze investment centers using profit margin and investment </a:t>
            </a:r>
            <a:r>
              <a:rPr lang="en-US" sz="1100" dirty="0" smtClean="0">
                <a:solidFill>
                  <a:prstClr val="black"/>
                </a:solidFill>
                <a:latin typeface="Calibri"/>
              </a:rPr>
              <a:t>turnover.</a:t>
            </a:r>
            <a:endParaRPr lang="en-US" sz="1100" dirty="0">
              <a:solidFill>
                <a:prstClr val="black"/>
              </a:solidFill>
              <a:latin typeface="Calibri"/>
            </a:endParaRPr>
          </a:p>
        </p:txBody>
      </p:sp>
      <p:sp>
        <p:nvSpPr>
          <p:cNvPr id="32" name="TextBox 31"/>
          <p:cNvSpPr txBox="1"/>
          <p:nvPr/>
        </p:nvSpPr>
        <p:spPr>
          <a:xfrm>
            <a:off x="7929860" y="360915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24.15</a:t>
            </a:r>
            <a:endParaRPr lang="en-US" kern="0" dirty="0">
              <a:latin typeface="Berlin Sans FB" panose="020E0602020502020306" pitchFamily="34" charset="0"/>
            </a:endParaRPr>
          </a:p>
        </p:txBody>
      </p:sp>
      <p:sp>
        <p:nvSpPr>
          <p:cNvPr id="35" name="TextBox 34"/>
          <p:cNvSpPr txBox="1"/>
          <p:nvPr/>
        </p:nvSpPr>
        <p:spPr>
          <a:xfrm>
            <a:off x="7943508" y="489571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24.16</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1626624" y="3586163"/>
            <a:ext cx="5906064" cy="2986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042988" y="1752600"/>
            <a:ext cx="7058025"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latin typeface="Arial" panose="020B0604020202020204" pitchFamily="34" charset="0"/>
                <a:cs typeface="Arial" panose="020B0604020202020204" pitchFamily="34" charset="0"/>
              </a:rPr>
              <a:t>Profit margin measures the income earned per dollar of sales.</a:t>
            </a:r>
          </a:p>
          <a:p>
            <a:pPr>
              <a:defRPr/>
            </a:pPr>
            <a:endParaRPr lang="en-US" sz="1400"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Profit margin  </a:t>
            </a:r>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Net Income</a:t>
            </a:r>
          </a:p>
          <a:p>
            <a:pPr>
              <a:defRPr/>
            </a:pPr>
            <a:r>
              <a:rPr lang="en-US" sz="1400" b="1" dirty="0">
                <a:latin typeface="Arial" panose="020B0604020202020204" pitchFamily="34" charset="0"/>
                <a:cs typeface="Arial" panose="020B0604020202020204" pitchFamily="34" charset="0"/>
              </a:rPr>
              <a:t>                                                          Sales</a:t>
            </a:r>
          </a:p>
          <a:p>
            <a:pPr>
              <a:defRPr/>
            </a:pPr>
            <a:endParaRPr lang="en-US" sz="1400" b="1"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$2,000</a:t>
            </a:r>
          </a:p>
          <a:p>
            <a:pPr>
              <a:defRPr/>
            </a:pPr>
            <a:r>
              <a:rPr lang="en-US" sz="1400" b="1" dirty="0">
                <a:latin typeface="Arial" panose="020B0604020202020204" pitchFamily="34" charset="0"/>
                <a:cs typeface="Arial" panose="020B0604020202020204" pitchFamily="34" charset="0"/>
              </a:rPr>
              <a:t>                                                        $50,000    </a:t>
            </a:r>
          </a:p>
          <a:p>
            <a:pPr>
              <a:defRPr/>
            </a:pPr>
            <a:r>
              <a:rPr lang="en-US" sz="1400" b="1" dirty="0">
                <a:latin typeface="Arial" panose="020B0604020202020204" pitchFamily="34" charset="0"/>
                <a:cs typeface="Arial" panose="020B0604020202020204" pitchFamily="34" charset="0"/>
              </a:rPr>
              <a:t> </a:t>
            </a:r>
          </a:p>
          <a:p>
            <a:pPr>
              <a:defRPr/>
            </a:pPr>
            <a:r>
              <a:rPr lang="en-US" sz="1400" b="1" dirty="0">
                <a:latin typeface="Arial" panose="020B0604020202020204" pitchFamily="34" charset="0"/>
                <a:cs typeface="Arial" panose="020B0604020202020204" pitchFamily="34" charset="0"/>
              </a:rPr>
              <a:t>                                                            4%  </a:t>
            </a:r>
            <a:endParaRPr lang="en-US" dirty="0"/>
          </a:p>
        </p:txBody>
      </p:sp>
      <p:sp>
        <p:nvSpPr>
          <p:cNvPr id="84997" name="AutoShape 3"/>
          <p:cNvSpPr>
            <a:spLocks noChangeAspect="1" noChangeArrowheads="1" noTextEdit="1"/>
          </p:cNvSpPr>
          <p:nvPr/>
        </p:nvSpPr>
        <p:spPr bwMode="auto">
          <a:xfrm>
            <a:off x="1062038" y="838200"/>
            <a:ext cx="64055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84998" name="Rectangle 5"/>
          <p:cNvSpPr>
            <a:spLocks noChangeArrowheads="1"/>
          </p:cNvSpPr>
          <p:nvPr/>
        </p:nvSpPr>
        <p:spPr bwMode="auto">
          <a:xfrm>
            <a:off x="1101725" y="858838"/>
            <a:ext cx="72929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A division reports sales of $50,000, income of $2,000, and average invested assets of $10,000.</a:t>
            </a:r>
            <a:endParaRPr lang="en-US" altLang="en-US" sz="1800" dirty="0">
              <a:latin typeface="Arial" charset="0"/>
            </a:endParaRPr>
          </a:p>
        </p:txBody>
      </p:sp>
      <p:sp>
        <p:nvSpPr>
          <p:cNvPr id="84999" name="Rectangle 6"/>
          <p:cNvSpPr>
            <a:spLocks noChangeArrowheads="1"/>
          </p:cNvSpPr>
          <p:nvPr/>
        </p:nvSpPr>
        <p:spPr bwMode="auto">
          <a:xfrm>
            <a:off x="1101725" y="1069975"/>
            <a:ext cx="72024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Compute the division’s (a) profit margin, (b) investment turnover, and (c) return on investment.</a:t>
            </a:r>
            <a:endParaRPr lang="en-US" altLang="en-US" sz="1800" dirty="0">
              <a:latin typeface="Arial" charset="0"/>
            </a:endParaRPr>
          </a:p>
        </p:txBody>
      </p:sp>
      <p:sp>
        <p:nvSpPr>
          <p:cNvPr id="9" name="Rectangle 8"/>
          <p:cNvSpPr/>
          <p:nvPr/>
        </p:nvSpPr>
        <p:spPr>
          <a:xfrm>
            <a:off x="2458"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t>NEED-TO-KNOW 24-4</a:t>
            </a:r>
            <a:endParaRPr lang="en-US" sz="3600" b="1" dirty="0"/>
          </a:p>
        </p:txBody>
      </p:sp>
      <p:sp>
        <p:nvSpPr>
          <p:cNvPr id="8" name="Rounded Rectangle 7"/>
          <p:cNvSpPr/>
          <p:nvPr/>
        </p:nvSpPr>
        <p:spPr>
          <a:xfrm>
            <a:off x="0" y="6629401"/>
            <a:ext cx="61722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A2</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Analyze investment centers using profit margin and investment </a:t>
            </a:r>
            <a:r>
              <a:rPr lang="en-US" sz="1100" dirty="0" smtClean="0">
                <a:solidFill>
                  <a:prstClr val="black"/>
                </a:solidFill>
                <a:latin typeface="Calibri"/>
              </a:rPr>
              <a:t>turnover.</a:t>
            </a:r>
            <a:endParaRPr lang="en-US" sz="11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bg/>
                                          </p:spTgt>
                                        </p:tgtEl>
                                        <p:attrNameLst>
                                          <p:attrName>style.visibility</p:attrName>
                                        </p:attrNameLst>
                                      </p:cBhvr>
                                      <p:to>
                                        <p:strVal val="visible"/>
                                      </p:to>
                                    </p:set>
                                    <p:animEffect transition="in" filter="fade">
                                      <p:cBhvr>
                                        <p:cTn id="7" dur="500"/>
                                        <p:tgtEl>
                                          <p:spTgt spid="5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xEl>
                                              <p:pRg st="2" end="2"/>
                                            </p:txEl>
                                          </p:spTgt>
                                        </p:tgtEl>
                                        <p:attrNameLst>
                                          <p:attrName>style.visibility</p:attrName>
                                        </p:attrNameLst>
                                      </p:cBhvr>
                                      <p:to>
                                        <p:strVal val="visible"/>
                                      </p:to>
                                    </p:set>
                                    <p:animEffect transition="in" filter="fade">
                                      <p:cBhvr>
                                        <p:cTn id="15" dur="500"/>
                                        <p:tgtEl>
                                          <p:spTgt spid="5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xEl>
                                              <p:pRg st="3" end="3"/>
                                            </p:txEl>
                                          </p:spTgt>
                                        </p:tgtEl>
                                        <p:attrNameLst>
                                          <p:attrName>style.visibility</p:attrName>
                                        </p:attrNameLst>
                                      </p:cBhvr>
                                      <p:to>
                                        <p:strVal val="visible"/>
                                      </p:to>
                                    </p:set>
                                    <p:animEffect transition="in" filter="fade">
                                      <p:cBhvr>
                                        <p:cTn id="18" dur="500"/>
                                        <p:tgtEl>
                                          <p:spTgt spid="5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xEl>
                                              <p:pRg st="5" end="5"/>
                                            </p:txEl>
                                          </p:spTgt>
                                        </p:tgtEl>
                                        <p:attrNameLst>
                                          <p:attrName>style.visibility</p:attrName>
                                        </p:attrNameLst>
                                      </p:cBhvr>
                                      <p:to>
                                        <p:strVal val="visible"/>
                                      </p:to>
                                    </p:set>
                                    <p:animEffect transition="in" filter="fade">
                                      <p:cBhvr>
                                        <p:cTn id="23" dur="500"/>
                                        <p:tgtEl>
                                          <p:spTgt spid="57">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xEl>
                                              <p:pRg st="6" end="6"/>
                                            </p:txEl>
                                          </p:spTgt>
                                        </p:tgtEl>
                                        <p:attrNameLst>
                                          <p:attrName>style.visibility</p:attrName>
                                        </p:attrNameLst>
                                      </p:cBhvr>
                                      <p:to>
                                        <p:strVal val="visible"/>
                                      </p:to>
                                    </p:set>
                                    <p:animEffect transition="in" filter="fade">
                                      <p:cBhvr>
                                        <p:cTn id="26" dur="500"/>
                                        <p:tgtEl>
                                          <p:spTgt spid="57">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7">
                                            <p:txEl>
                                              <p:pRg st="8" end="8"/>
                                            </p:txEl>
                                          </p:spTgt>
                                        </p:tgtEl>
                                        <p:attrNameLst>
                                          <p:attrName>style.visibility</p:attrName>
                                        </p:attrNameLst>
                                      </p:cBhvr>
                                      <p:to>
                                        <p:strVal val="visible"/>
                                      </p:to>
                                    </p:set>
                                    <p:animEffect transition="in" filter="fade">
                                      <p:cBhvr>
                                        <p:cTn id="31" dur="500"/>
                                        <p:tgtEl>
                                          <p:spTgt spid="5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bldLvl="3"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Need to Know (24-2b) </a:t>
            </a:r>
          </a:p>
        </p:txBody>
      </p:sp>
      <p:sp>
        <p:nvSpPr>
          <p:cNvPr id="57" name="Rectangle 56"/>
          <p:cNvSpPr/>
          <p:nvPr/>
        </p:nvSpPr>
        <p:spPr>
          <a:xfrm>
            <a:off x="1042988" y="1752600"/>
            <a:ext cx="7058025"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latin typeface="Arial" panose="020B0604020202020204" pitchFamily="34" charset="0"/>
                <a:cs typeface="Arial" panose="020B0604020202020204" pitchFamily="34" charset="0"/>
              </a:rPr>
              <a:t>Investment turnover measures how efficiently an investment center generates sales from its invested assets. </a:t>
            </a:r>
          </a:p>
          <a:p>
            <a:pPr>
              <a:defRPr/>
            </a:pPr>
            <a:endParaRPr lang="en-US" sz="1400"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Investment turnover </a:t>
            </a:r>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Sales</a:t>
            </a:r>
          </a:p>
          <a:p>
            <a:pPr>
              <a:defRPr/>
            </a:pPr>
            <a:r>
              <a:rPr lang="en-US" sz="1400" b="1" dirty="0">
                <a:latin typeface="Arial" panose="020B0604020202020204" pitchFamily="34" charset="0"/>
                <a:cs typeface="Arial" panose="020B0604020202020204" pitchFamily="34" charset="0"/>
              </a:rPr>
              <a:t>                                                          Average Invested Assets</a:t>
            </a:r>
          </a:p>
          <a:p>
            <a:pPr>
              <a:defRPr/>
            </a:pPr>
            <a:endParaRPr lang="en-US" sz="1400" b="1"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$50,000</a:t>
            </a:r>
          </a:p>
          <a:p>
            <a:pPr>
              <a:defRPr/>
            </a:pPr>
            <a:r>
              <a:rPr lang="en-US" sz="1400" b="1" dirty="0">
                <a:latin typeface="Arial" panose="020B0604020202020204" pitchFamily="34" charset="0"/>
                <a:cs typeface="Arial" panose="020B0604020202020204" pitchFamily="34" charset="0"/>
              </a:rPr>
              <a:t>                                                              $10,000    </a:t>
            </a:r>
          </a:p>
          <a:p>
            <a:pPr>
              <a:defRPr/>
            </a:pPr>
            <a:r>
              <a:rPr lang="en-US" sz="1400" b="1" dirty="0">
                <a:latin typeface="Arial" panose="020B0604020202020204" pitchFamily="34" charset="0"/>
                <a:cs typeface="Arial" panose="020B0604020202020204" pitchFamily="34" charset="0"/>
              </a:rPr>
              <a:t> </a:t>
            </a:r>
          </a:p>
          <a:p>
            <a:pPr>
              <a:defRPr/>
            </a:pPr>
            <a:r>
              <a:rPr lang="en-US" sz="1400" b="1" dirty="0">
                <a:latin typeface="Arial" panose="020B0604020202020204" pitchFamily="34" charset="0"/>
                <a:cs typeface="Arial" panose="020B0604020202020204" pitchFamily="34" charset="0"/>
              </a:rPr>
              <a:t>                                                                     5  </a:t>
            </a:r>
            <a:endParaRPr lang="en-US" dirty="0"/>
          </a:p>
        </p:txBody>
      </p:sp>
      <p:sp>
        <p:nvSpPr>
          <p:cNvPr id="87045" name="AutoShape 3"/>
          <p:cNvSpPr>
            <a:spLocks noChangeAspect="1" noChangeArrowheads="1" noTextEdit="1"/>
          </p:cNvSpPr>
          <p:nvPr/>
        </p:nvSpPr>
        <p:spPr bwMode="auto">
          <a:xfrm>
            <a:off x="1062038" y="838200"/>
            <a:ext cx="64055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87046" name="Rectangle 5"/>
          <p:cNvSpPr>
            <a:spLocks noChangeArrowheads="1"/>
          </p:cNvSpPr>
          <p:nvPr/>
        </p:nvSpPr>
        <p:spPr bwMode="auto">
          <a:xfrm>
            <a:off x="1101725" y="858838"/>
            <a:ext cx="72929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A division reports sales of $50,000, income of $2,000, and average invested assets of $10,000.</a:t>
            </a:r>
            <a:endParaRPr lang="en-US" altLang="en-US" sz="1800" dirty="0">
              <a:latin typeface="Arial" charset="0"/>
            </a:endParaRPr>
          </a:p>
        </p:txBody>
      </p:sp>
      <p:sp>
        <p:nvSpPr>
          <p:cNvPr id="87047" name="Rectangle 6"/>
          <p:cNvSpPr>
            <a:spLocks noChangeArrowheads="1"/>
          </p:cNvSpPr>
          <p:nvPr/>
        </p:nvSpPr>
        <p:spPr bwMode="auto">
          <a:xfrm>
            <a:off x="1101725" y="1069975"/>
            <a:ext cx="72024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Compute the division’s (a) profit margin, (b) investment turnover, and (c) return on investment.</a:t>
            </a:r>
            <a:endParaRPr lang="en-US" altLang="en-US" sz="1800" dirty="0">
              <a:latin typeface="Arial" charset="0"/>
            </a:endParaRPr>
          </a:p>
        </p:txBody>
      </p:sp>
      <p:sp>
        <p:nvSpPr>
          <p:cNvPr id="9" name="Rectangle 8"/>
          <p:cNvSpPr/>
          <p:nvPr/>
        </p:nvSpPr>
        <p:spPr>
          <a:xfrm>
            <a:off x="2458"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t>NEED-TO-KNOW 24-4</a:t>
            </a:r>
            <a:endParaRPr lang="en-US" sz="3600" b="1" dirty="0"/>
          </a:p>
        </p:txBody>
      </p:sp>
      <p:sp>
        <p:nvSpPr>
          <p:cNvPr id="11" name="Rounded Rectangle 10"/>
          <p:cNvSpPr/>
          <p:nvPr/>
        </p:nvSpPr>
        <p:spPr>
          <a:xfrm>
            <a:off x="0" y="6629400"/>
            <a:ext cx="57150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A2</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Analyze investment centers using profit margin and investment </a:t>
            </a:r>
            <a:r>
              <a:rPr lang="en-US" sz="1100" dirty="0" smtClean="0">
                <a:solidFill>
                  <a:prstClr val="black"/>
                </a:solidFill>
                <a:latin typeface="Calibri"/>
              </a:rPr>
              <a:t>turnover.</a:t>
            </a:r>
            <a:endParaRPr lang="en-US" sz="11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bg/>
                                          </p:spTgt>
                                        </p:tgtEl>
                                        <p:attrNameLst>
                                          <p:attrName>style.visibility</p:attrName>
                                        </p:attrNameLst>
                                      </p:cBhvr>
                                      <p:to>
                                        <p:strVal val="visible"/>
                                      </p:to>
                                    </p:set>
                                    <p:animEffect transition="in" filter="fade">
                                      <p:cBhvr>
                                        <p:cTn id="7" dur="500"/>
                                        <p:tgtEl>
                                          <p:spTgt spid="5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xEl>
                                              <p:pRg st="2" end="2"/>
                                            </p:txEl>
                                          </p:spTgt>
                                        </p:tgtEl>
                                        <p:attrNameLst>
                                          <p:attrName>style.visibility</p:attrName>
                                        </p:attrNameLst>
                                      </p:cBhvr>
                                      <p:to>
                                        <p:strVal val="visible"/>
                                      </p:to>
                                    </p:set>
                                    <p:animEffect transition="in" filter="fade">
                                      <p:cBhvr>
                                        <p:cTn id="15" dur="500"/>
                                        <p:tgtEl>
                                          <p:spTgt spid="5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xEl>
                                              <p:pRg st="3" end="3"/>
                                            </p:txEl>
                                          </p:spTgt>
                                        </p:tgtEl>
                                        <p:attrNameLst>
                                          <p:attrName>style.visibility</p:attrName>
                                        </p:attrNameLst>
                                      </p:cBhvr>
                                      <p:to>
                                        <p:strVal val="visible"/>
                                      </p:to>
                                    </p:set>
                                    <p:animEffect transition="in" filter="fade">
                                      <p:cBhvr>
                                        <p:cTn id="18" dur="500"/>
                                        <p:tgtEl>
                                          <p:spTgt spid="5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xEl>
                                              <p:pRg st="5" end="5"/>
                                            </p:txEl>
                                          </p:spTgt>
                                        </p:tgtEl>
                                        <p:attrNameLst>
                                          <p:attrName>style.visibility</p:attrName>
                                        </p:attrNameLst>
                                      </p:cBhvr>
                                      <p:to>
                                        <p:strVal val="visible"/>
                                      </p:to>
                                    </p:set>
                                    <p:animEffect transition="in" filter="fade">
                                      <p:cBhvr>
                                        <p:cTn id="23" dur="500"/>
                                        <p:tgtEl>
                                          <p:spTgt spid="57">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xEl>
                                              <p:pRg st="6" end="6"/>
                                            </p:txEl>
                                          </p:spTgt>
                                        </p:tgtEl>
                                        <p:attrNameLst>
                                          <p:attrName>style.visibility</p:attrName>
                                        </p:attrNameLst>
                                      </p:cBhvr>
                                      <p:to>
                                        <p:strVal val="visible"/>
                                      </p:to>
                                    </p:set>
                                    <p:animEffect transition="in" filter="fade">
                                      <p:cBhvr>
                                        <p:cTn id="26" dur="500"/>
                                        <p:tgtEl>
                                          <p:spTgt spid="57">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7">
                                            <p:txEl>
                                              <p:pRg st="8" end="8"/>
                                            </p:txEl>
                                          </p:spTgt>
                                        </p:tgtEl>
                                        <p:attrNameLst>
                                          <p:attrName>style.visibility</p:attrName>
                                        </p:attrNameLst>
                                      </p:cBhvr>
                                      <p:to>
                                        <p:strVal val="visible"/>
                                      </p:to>
                                    </p:set>
                                    <p:animEffect transition="in" filter="fade">
                                      <p:cBhvr>
                                        <p:cTn id="31" dur="500"/>
                                        <p:tgtEl>
                                          <p:spTgt spid="5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bldLvl="3"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Need to Know (24-2c) </a:t>
            </a:r>
          </a:p>
        </p:txBody>
      </p:sp>
      <p:sp>
        <p:nvSpPr>
          <p:cNvPr id="89092" name="AutoShape 3"/>
          <p:cNvSpPr>
            <a:spLocks noChangeAspect="1" noChangeArrowheads="1" noTextEdit="1"/>
          </p:cNvSpPr>
          <p:nvPr/>
        </p:nvSpPr>
        <p:spPr bwMode="auto">
          <a:xfrm>
            <a:off x="1062038" y="838200"/>
            <a:ext cx="64055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89093" name="Rectangle 5"/>
          <p:cNvSpPr>
            <a:spLocks noChangeArrowheads="1"/>
          </p:cNvSpPr>
          <p:nvPr/>
        </p:nvSpPr>
        <p:spPr bwMode="auto">
          <a:xfrm>
            <a:off x="1101725" y="858838"/>
            <a:ext cx="72929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A division reports sales of $50,000, income of $2,000, and average invested assets of $10,000.</a:t>
            </a:r>
            <a:endParaRPr lang="en-US" altLang="en-US" sz="1800" dirty="0">
              <a:latin typeface="Arial" charset="0"/>
            </a:endParaRPr>
          </a:p>
        </p:txBody>
      </p:sp>
      <p:sp>
        <p:nvSpPr>
          <p:cNvPr id="89094" name="Rectangle 6"/>
          <p:cNvSpPr>
            <a:spLocks noChangeArrowheads="1"/>
          </p:cNvSpPr>
          <p:nvPr/>
        </p:nvSpPr>
        <p:spPr bwMode="auto">
          <a:xfrm>
            <a:off x="1101725" y="1069975"/>
            <a:ext cx="72024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Compute the division’s (a) profit margin, (b) investment turnover, and (c) return on investment.</a:t>
            </a:r>
            <a:endParaRPr lang="en-US" altLang="en-US" sz="1800" dirty="0">
              <a:latin typeface="Arial" charset="0"/>
            </a:endParaRPr>
          </a:p>
        </p:txBody>
      </p:sp>
      <p:sp>
        <p:nvSpPr>
          <p:cNvPr id="8" name="Rectangle 7"/>
          <p:cNvSpPr/>
          <p:nvPr/>
        </p:nvSpPr>
        <p:spPr>
          <a:xfrm>
            <a:off x="1042988" y="1752600"/>
            <a:ext cx="7058025"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latin typeface="Arial" panose="020B0604020202020204" pitchFamily="34" charset="0"/>
                <a:cs typeface="Arial" panose="020B0604020202020204" pitchFamily="34" charset="0"/>
              </a:rPr>
              <a:t>R</a:t>
            </a:r>
            <a:r>
              <a:rPr lang="en-US" sz="1400" b="1" dirty="0">
                <a:latin typeface="Arial" panose="020B0604020202020204" pitchFamily="34" charset="0"/>
                <a:cs typeface="Arial" panose="020B0604020202020204" pitchFamily="34" charset="0"/>
              </a:rPr>
              <a:t>eturn on Investment (ROI) represents the earnings power of invested assets.</a:t>
            </a:r>
            <a:endParaRPr lang="en-US" sz="1400" dirty="0">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Return on investment </a:t>
            </a:r>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Net Income</a:t>
            </a:r>
          </a:p>
          <a:p>
            <a:pPr>
              <a:defRPr/>
            </a:pPr>
            <a:r>
              <a:rPr lang="en-US" sz="1400" b="1" dirty="0">
                <a:latin typeface="Arial" panose="020B0604020202020204" pitchFamily="34" charset="0"/>
                <a:cs typeface="Arial" panose="020B0604020202020204" pitchFamily="34" charset="0"/>
              </a:rPr>
              <a:t>                                                          Average Invested Assets</a:t>
            </a:r>
          </a:p>
          <a:p>
            <a:pPr>
              <a:defRPr/>
            </a:pPr>
            <a:endParaRPr lang="en-US" sz="1400" b="1"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$2,000</a:t>
            </a:r>
          </a:p>
          <a:p>
            <a:pPr>
              <a:defRPr/>
            </a:pPr>
            <a:r>
              <a:rPr lang="en-US" sz="1400" b="1" dirty="0">
                <a:latin typeface="Arial" panose="020B0604020202020204" pitchFamily="34" charset="0"/>
                <a:cs typeface="Arial" panose="020B0604020202020204" pitchFamily="34" charset="0"/>
              </a:rPr>
              <a:t>                                                                     $10,000    </a:t>
            </a:r>
          </a:p>
          <a:p>
            <a:pPr>
              <a:defRPr/>
            </a:pPr>
            <a:r>
              <a:rPr lang="en-US" sz="1400" b="1" dirty="0">
                <a:latin typeface="Arial" panose="020B0604020202020204" pitchFamily="34" charset="0"/>
                <a:cs typeface="Arial" panose="020B0604020202020204" pitchFamily="34" charset="0"/>
              </a:rPr>
              <a:t> </a:t>
            </a:r>
          </a:p>
          <a:p>
            <a:pPr>
              <a:defRPr/>
            </a:pPr>
            <a:r>
              <a:rPr lang="en-US" sz="1400" b="1" dirty="0">
                <a:latin typeface="Arial" panose="020B0604020202020204" pitchFamily="34" charset="0"/>
                <a:cs typeface="Arial" panose="020B0604020202020204" pitchFamily="34" charset="0"/>
              </a:rPr>
              <a:t>                                                                         20%  </a:t>
            </a:r>
            <a:endParaRPr lang="en-US" dirty="0"/>
          </a:p>
        </p:txBody>
      </p:sp>
      <p:sp>
        <p:nvSpPr>
          <p:cNvPr id="9" name="Rectangle 8"/>
          <p:cNvSpPr/>
          <p:nvPr/>
        </p:nvSpPr>
        <p:spPr>
          <a:xfrm>
            <a:off x="2458"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t>NEED-TO-KNOW</a:t>
            </a:r>
            <a:r>
              <a:rPr lang="en-US" sz="2800" b="1" dirty="0" smtClean="0"/>
              <a:t> 24-4</a:t>
            </a:r>
            <a:endParaRPr lang="en-US" sz="2800" b="1" dirty="0"/>
          </a:p>
        </p:txBody>
      </p:sp>
      <p:sp>
        <p:nvSpPr>
          <p:cNvPr id="11" name="Rounded Rectangle 10"/>
          <p:cNvSpPr/>
          <p:nvPr/>
        </p:nvSpPr>
        <p:spPr>
          <a:xfrm>
            <a:off x="0" y="6629400"/>
            <a:ext cx="57150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A2</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Analyze investment centers using profit margin and investment </a:t>
            </a:r>
            <a:r>
              <a:rPr lang="en-US" sz="1100" dirty="0" smtClean="0">
                <a:solidFill>
                  <a:prstClr val="black"/>
                </a:solidFill>
                <a:latin typeface="Calibri"/>
              </a:rPr>
              <a:t>turnover.</a:t>
            </a:r>
            <a:endParaRPr lang="en-US" sz="11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500"/>
                                        <p:tgtEl>
                                          <p:spTgt spid="8">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3"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Need to Know (24-2d) </a:t>
            </a:r>
          </a:p>
        </p:txBody>
      </p:sp>
      <p:sp>
        <p:nvSpPr>
          <p:cNvPr id="91140" name="AutoShape 3"/>
          <p:cNvSpPr>
            <a:spLocks noChangeAspect="1" noChangeArrowheads="1" noTextEdit="1"/>
          </p:cNvSpPr>
          <p:nvPr/>
        </p:nvSpPr>
        <p:spPr bwMode="auto">
          <a:xfrm>
            <a:off x="1062038" y="838200"/>
            <a:ext cx="64055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91141" name="Rectangle 5"/>
          <p:cNvSpPr>
            <a:spLocks noChangeArrowheads="1"/>
          </p:cNvSpPr>
          <p:nvPr/>
        </p:nvSpPr>
        <p:spPr bwMode="auto">
          <a:xfrm>
            <a:off x="1101725" y="858838"/>
            <a:ext cx="72929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A division reports sales of $50,000, income of $2,000, and average invested assets of $10,000.</a:t>
            </a:r>
            <a:endParaRPr lang="en-US" altLang="en-US" sz="1800" dirty="0">
              <a:latin typeface="Arial" charset="0"/>
            </a:endParaRPr>
          </a:p>
        </p:txBody>
      </p:sp>
      <p:sp>
        <p:nvSpPr>
          <p:cNvPr id="91142" name="Rectangle 6"/>
          <p:cNvSpPr>
            <a:spLocks noChangeArrowheads="1"/>
          </p:cNvSpPr>
          <p:nvPr/>
        </p:nvSpPr>
        <p:spPr bwMode="auto">
          <a:xfrm>
            <a:off x="1101725" y="1069975"/>
            <a:ext cx="72024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300" dirty="0">
                <a:solidFill>
                  <a:srgbClr val="000000"/>
                </a:solidFill>
                <a:latin typeface="Arial" charset="0"/>
              </a:rPr>
              <a:t>Compute the division’s (a) profit margin, (b) investment turnover, and (c) return on investment.</a:t>
            </a:r>
            <a:endParaRPr lang="en-US" altLang="en-US" sz="1800" dirty="0">
              <a:latin typeface="Arial" charset="0"/>
            </a:endParaRPr>
          </a:p>
        </p:txBody>
      </p:sp>
      <p:sp>
        <p:nvSpPr>
          <p:cNvPr id="8" name="Rectangle 7"/>
          <p:cNvSpPr/>
          <p:nvPr/>
        </p:nvSpPr>
        <p:spPr>
          <a:xfrm>
            <a:off x="1042988" y="1752600"/>
            <a:ext cx="7058025"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latin typeface="Arial" panose="020B0604020202020204" pitchFamily="34" charset="0"/>
                <a:cs typeface="Arial" panose="020B0604020202020204" pitchFamily="34" charset="0"/>
              </a:rPr>
              <a:t>Return on Investment (ROI) represents the earnings power of invested assets.</a:t>
            </a:r>
            <a:endParaRPr lang="en-US" sz="1400" dirty="0">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Return on investment </a:t>
            </a:r>
            <a:r>
              <a:rPr lang="en-US" sz="1400" dirty="0">
                <a:latin typeface="Arial" panose="020B0604020202020204" pitchFamily="34" charset="0"/>
                <a:cs typeface="Arial" panose="020B0604020202020204" pitchFamily="34" charset="0"/>
              </a:rPr>
              <a:t>=    Profit Margin  x Investment Turnover</a:t>
            </a:r>
          </a:p>
          <a:p>
            <a:pPr>
              <a:defRPr/>
            </a:pPr>
            <a:endParaRPr lang="en-US" sz="1400" dirty="0">
              <a:latin typeface="Arial" panose="020B0604020202020204" pitchFamily="34" charset="0"/>
              <a:cs typeface="Arial" panose="020B0604020202020204" pitchFamily="34" charset="0"/>
            </a:endParaRPr>
          </a:p>
          <a:p>
            <a:pPr>
              <a:defRPr/>
            </a:pPr>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Net Income</a:t>
            </a:r>
            <a:r>
              <a:rPr lang="en-US" sz="1400" b="1" dirty="0">
                <a:latin typeface="Arial" panose="020B0604020202020204" pitchFamily="34" charset="0"/>
                <a:cs typeface="Arial" panose="020B0604020202020204" pitchFamily="34" charset="0"/>
              </a:rPr>
              <a:t>               =     </a:t>
            </a:r>
            <a:r>
              <a:rPr lang="en-US" sz="1400" b="1" u="sng" dirty="0">
                <a:latin typeface="Arial" panose="020B0604020202020204" pitchFamily="34" charset="0"/>
                <a:cs typeface="Arial" panose="020B0604020202020204" pitchFamily="34" charset="0"/>
              </a:rPr>
              <a:t> Net Income</a:t>
            </a:r>
            <a:r>
              <a:rPr lang="en-US" sz="1400" b="1"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Sales</a:t>
            </a:r>
          </a:p>
          <a:p>
            <a:pPr>
              <a:defRPr/>
            </a:pPr>
            <a:r>
              <a:rPr lang="en-US" sz="1400" b="1" dirty="0">
                <a:latin typeface="Arial" panose="020B0604020202020204" pitchFamily="34" charset="0"/>
                <a:cs typeface="Arial" panose="020B0604020202020204" pitchFamily="34" charset="0"/>
              </a:rPr>
              <a:t>    Average Invested Assets              Sales                       Average Invested Assets</a:t>
            </a:r>
          </a:p>
          <a:p>
            <a:pPr>
              <a:defRPr/>
            </a:pPr>
            <a:endParaRPr lang="en-US" sz="1400" b="1" dirty="0">
              <a:latin typeface="Arial" panose="020B0604020202020204" pitchFamily="34" charset="0"/>
              <a:cs typeface="Arial" panose="020B0604020202020204" pitchFamily="34" charset="0"/>
            </a:endParaRPr>
          </a:p>
          <a:p>
            <a:pPr>
              <a:defRPr/>
            </a:pPr>
            <a:r>
              <a:rPr lang="en-US" sz="1400" b="1" dirty="0">
                <a:latin typeface="Arial" panose="020B0604020202020204" pitchFamily="34" charset="0"/>
                <a:cs typeface="Arial" panose="020B0604020202020204" pitchFamily="34" charset="0"/>
              </a:rPr>
              <a:t>                       20%                   =           4%          x                   5</a:t>
            </a:r>
          </a:p>
          <a:p>
            <a:pPr>
              <a:defRPr/>
            </a:pPr>
            <a:endParaRPr lang="en-US" sz="1400" b="1" dirty="0">
              <a:latin typeface="Arial" panose="020B0604020202020204" pitchFamily="34" charset="0"/>
              <a:cs typeface="Arial" panose="020B0604020202020204" pitchFamily="34" charset="0"/>
            </a:endParaRPr>
          </a:p>
        </p:txBody>
      </p:sp>
      <p:cxnSp>
        <p:nvCxnSpPr>
          <p:cNvPr id="3" name="Straight Connector 2"/>
          <p:cNvCxnSpPr/>
          <p:nvPr/>
        </p:nvCxnSpPr>
        <p:spPr>
          <a:xfrm flipV="1">
            <a:off x="3962400" y="3048000"/>
            <a:ext cx="685800" cy="2286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715000" y="2801938"/>
            <a:ext cx="685800" cy="2286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458"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t>NEED-TO-KNOW</a:t>
            </a:r>
            <a:r>
              <a:rPr lang="en-US" sz="2800" b="1" dirty="0" smtClean="0"/>
              <a:t> 24-4</a:t>
            </a:r>
            <a:endParaRPr lang="en-US" sz="2800" b="1" dirty="0"/>
          </a:p>
        </p:txBody>
      </p:sp>
      <p:sp>
        <p:nvSpPr>
          <p:cNvPr id="14" name="Rounded Rectangle 13"/>
          <p:cNvSpPr/>
          <p:nvPr/>
        </p:nvSpPr>
        <p:spPr>
          <a:xfrm>
            <a:off x="0" y="6629400"/>
            <a:ext cx="57150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A2</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Analyze investment centers using profit margin and investment </a:t>
            </a:r>
            <a:r>
              <a:rPr lang="en-US" sz="1100" dirty="0" smtClean="0">
                <a:solidFill>
                  <a:prstClr val="black"/>
                </a:solidFill>
                <a:latin typeface="Calibri"/>
              </a:rPr>
              <a:t>turnover.</a:t>
            </a:r>
            <a:endParaRPr lang="en-US" sz="11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childTnLst>
                          </p:cTn>
                        </p:par>
                        <p:par>
                          <p:cTn id="24" fill="hold" nodeType="withGroup">
                            <p:stCondLst>
                              <p:cond delay="50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nodeType="withGroup">
                            <p:stCondLst>
                              <p:cond delay="1000"/>
                            </p:stCondLst>
                            <p:childTnLst>
                              <p:par>
                                <p:cTn id="29" presetID="2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3"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4"/>
          <p:cNvSpPr>
            <a:spLocks noGrp="1"/>
          </p:cNvSpPr>
          <p:nvPr>
            <p:ph type="ctrTitle"/>
          </p:nvPr>
        </p:nvSpPr>
        <p:spPr>
          <a:xfrm>
            <a:off x="914400" y="1639129"/>
            <a:ext cx="7315200" cy="3124200"/>
          </a:xfrm>
        </p:spPr>
        <p:txBody>
          <a:bodyPr/>
          <a:lstStyle/>
          <a:p>
            <a:r>
              <a:rPr lang="en-US" altLang="en-US" dirty="0" smtClean="0"/>
              <a:t/>
            </a:r>
            <a:br>
              <a:rPr lang="en-US" altLang="en-US" dirty="0" smtClean="0"/>
            </a:br>
            <a:r>
              <a:rPr lang="en-US" altLang="en-US" dirty="0" smtClean="0"/>
              <a:t> </a:t>
            </a:r>
            <a:r>
              <a:rPr lang="en-US" altLang="en-US" sz="4400" dirty="0" smtClean="0"/>
              <a:t>A3:</a:t>
            </a:r>
            <a:r>
              <a:rPr lang="en-US" altLang="en-US" sz="4400" dirty="0"/>
              <a:t> </a:t>
            </a:r>
            <a:r>
              <a:rPr lang="en-US" altLang="en-US" sz="4400" dirty="0" smtClean="0"/>
              <a:t/>
            </a:r>
            <a:br>
              <a:rPr lang="en-US" altLang="en-US" sz="4400" dirty="0" smtClean="0"/>
            </a:br>
            <a:r>
              <a:rPr lang="en-US" sz="4400" dirty="0" smtClean="0">
                <a:solidFill>
                  <a:prstClr val="black"/>
                </a:solidFill>
              </a:rPr>
              <a:t>Analyze </a:t>
            </a:r>
            <a:r>
              <a:rPr lang="en-US" sz="4400" dirty="0">
                <a:solidFill>
                  <a:prstClr val="black"/>
                </a:solidFill>
              </a:rPr>
              <a:t>investment centers using balanced </a:t>
            </a:r>
            <a:r>
              <a:rPr lang="en-US" sz="4400" dirty="0" smtClean="0">
                <a:solidFill>
                  <a:prstClr val="black"/>
                </a:solidFill>
              </a:rPr>
              <a:t>scorecard.</a:t>
            </a:r>
            <a:endParaRPr lang="en-US" altLang="en-US" sz="4400"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931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734" y="1913968"/>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734" y="48768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BAC6F17-55C7-4CC6-B98C-EC6ADBF387A1}" type="slidenum">
              <a:rPr lang="en-US" altLang="en-US" sz="1200">
                <a:solidFill>
                  <a:srgbClr val="898989"/>
                </a:solidFill>
                <a:latin typeface="Arial" charset="0"/>
              </a:rPr>
              <a:pPr>
                <a:spcBef>
                  <a:spcPct val="0"/>
                </a:spcBef>
                <a:buFontTx/>
                <a:buNone/>
              </a:pPr>
              <a:t>37</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234" name="AutoShape 1032"/>
          <p:cNvCxnSpPr>
            <a:cxnSpLocks noChangeShapeType="1"/>
          </p:cNvCxnSpPr>
          <p:nvPr/>
        </p:nvCxnSpPr>
        <p:spPr bwMode="auto">
          <a:xfrm>
            <a:off x="4610100" y="3136900"/>
            <a:ext cx="38100" cy="2425700"/>
          </a:xfrm>
          <a:prstGeom prst="straightConnector1">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95235" name="Rectangle 1027"/>
          <p:cNvSpPr>
            <a:spLocks noChangeArrowheads="1"/>
          </p:cNvSpPr>
          <p:nvPr/>
        </p:nvSpPr>
        <p:spPr bwMode="auto">
          <a:xfrm>
            <a:off x="228600" y="3733800"/>
            <a:ext cx="3171825" cy="1362075"/>
          </a:xfrm>
          <a:prstGeom prst="rect">
            <a:avLst/>
          </a:prstGeom>
          <a:solidFill>
            <a:srgbClr val="CCFFCC"/>
          </a:solidFill>
          <a:ln w="25399">
            <a:solidFill>
              <a:schemeClr val="tx1"/>
            </a:solidFill>
            <a:miter lim="800000"/>
            <a:headEnd/>
            <a:tailEnd/>
          </a:ln>
        </p:spPr>
        <p:txBody>
          <a:bodyPr wrap="none" lIns="90488" tIns="44450" rIns="90488" bIns="44450"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2200" b="1" u="sng" dirty="0">
                <a:solidFill>
                  <a:srgbClr val="FC0128"/>
                </a:solidFill>
                <a:latin typeface="Arial Narrow" pitchFamily="34" charset="0"/>
              </a:rPr>
              <a:t>Innovation/Learning</a:t>
            </a:r>
            <a:r>
              <a:rPr lang="en-US" altLang="en-US" sz="2200" dirty="0">
                <a:solidFill>
                  <a:prstClr val="black"/>
                </a:solidFill>
                <a:latin typeface="Arial Narrow" pitchFamily="34" charset="0"/>
              </a:rPr>
              <a:t/>
            </a:r>
            <a:br>
              <a:rPr lang="en-US" altLang="en-US" sz="2200" dirty="0">
                <a:solidFill>
                  <a:prstClr val="black"/>
                </a:solidFill>
                <a:latin typeface="Arial Narrow" pitchFamily="34" charset="0"/>
              </a:rPr>
            </a:br>
            <a:r>
              <a:rPr lang="en-US" altLang="en-US" sz="2200" dirty="0">
                <a:solidFill>
                  <a:prstClr val="black"/>
                </a:solidFill>
                <a:latin typeface="Arial Narrow" pitchFamily="34" charset="0"/>
              </a:rPr>
              <a:t>How can </a:t>
            </a:r>
            <a:r>
              <a:rPr lang="en-US" altLang="en-US" sz="2200" dirty="0" smtClean="0">
                <a:solidFill>
                  <a:prstClr val="black"/>
                </a:solidFill>
                <a:latin typeface="Arial Narrow" pitchFamily="34" charset="0"/>
              </a:rPr>
              <a:t>we</a:t>
            </a:r>
            <a:r>
              <a:rPr lang="en-US" altLang="en-US" sz="2200" dirty="0">
                <a:solidFill>
                  <a:prstClr val="black"/>
                </a:solidFill>
                <a:latin typeface="Arial Narrow" pitchFamily="34" charset="0"/>
              </a:rPr>
              <a:t/>
            </a:r>
            <a:br>
              <a:rPr lang="en-US" altLang="en-US" sz="2200" dirty="0">
                <a:solidFill>
                  <a:prstClr val="black"/>
                </a:solidFill>
                <a:latin typeface="Arial Narrow" pitchFamily="34" charset="0"/>
              </a:rPr>
            </a:br>
            <a:r>
              <a:rPr lang="en-US" altLang="en-US" sz="2200" dirty="0" smtClean="0">
                <a:solidFill>
                  <a:prstClr val="black"/>
                </a:solidFill>
                <a:latin typeface="Arial Narrow" pitchFamily="34" charset="0"/>
              </a:rPr>
              <a:t>improve?</a:t>
            </a:r>
            <a:endParaRPr lang="en-US" altLang="en-US" sz="2200" dirty="0">
              <a:solidFill>
                <a:prstClr val="black"/>
              </a:solidFill>
              <a:latin typeface="Arial Narrow" pitchFamily="34" charset="0"/>
            </a:endParaRPr>
          </a:p>
        </p:txBody>
      </p:sp>
      <p:sp>
        <p:nvSpPr>
          <p:cNvPr id="95236" name="Rectangle 1028"/>
          <p:cNvSpPr>
            <a:spLocks noChangeArrowheads="1"/>
          </p:cNvSpPr>
          <p:nvPr/>
        </p:nvSpPr>
        <p:spPr bwMode="auto">
          <a:xfrm>
            <a:off x="5843588" y="3733800"/>
            <a:ext cx="3300412" cy="1362075"/>
          </a:xfrm>
          <a:prstGeom prst="rect">
            <a:avLst/>
          </a:prstGeom>
          <a:solidFill>
            <a:srgbClr val="C0FEF9"/>
          </a:solidFill>
          <a:ln w="25399">
            <a:solidFill>
              <a:schemeClr val="tx1"/>
            </a:solidFill>
            <a:miter lim="800000"/>
            <a:headEnd/>
            <a:tailEnd/>
          </a:ln>
        </p:spPr>
        <p:txBody>
          <a:bodyPr wrap="none" lIns="90488" tIns="44450" rIns="90488" bIns="44450"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2200" b="1" u="sng" dirty="0">
                <a:solidFill>
                  <a:srgbClr val="FC0128"/>
                </a:solidFill>
                <a:latin typeface="Arial Narrow" pitchFamily="34" charset="0"/>
              </a:rPr>
              <a:t>Internal</a:t>
            </a:r>
            <a:br>
              <a:rPr lang="en-US" altLang="en-US" sz="2200" b="1" u="sng" dirty="0">
                <a:solidFill>
                  <a:srgbClr val="FC0128"/>
                </a:solidFill>
                <a:latin typeface="Arial Narrow" pitchFamily="34" charset="0"/>
              </a:rPr>
            </a:br>
            <a:r>
              <a:rPr lang="en-US" altLang="en-US" sz="2200" b="1" u="sng" dirty="0">
                <a:solidFill>
                  <a:srgbClr val="FC0128"/>
                </a:solidFill>
                <a:latin typeface="Arial Narrow" pitchFamily="34" charset="0"/>
              </a:rPr>
              <a:t> Processes</a:t>
            </a:r>
            <a:endParaRPr lang="en-US" altLang="en-US" sz="2200" b="1" u="sng" dirty="0">
              <a:solidFill>
                <a:prstClr val="white"/>
              </a:solidFill>
              <a:latin typeface="Arial Narrow" pitchFamily="34" charset="0"/>
            </a:endParaRPr>
          </a:p>
          <a:p>
            <a:pPr algn="ctr" eaLnBrk="1" hangingPunct="1">
              <a:lnSpc>
                <a:spcPct val="85000"/>
              </a:lnSpc>
              <a:spcBef>
                <a:spcPct val="0"/>
              </a:spcBef>
              <a:buFontTx/>
              <a:buNone/>
            </a:pPr>
            <a:r>
              <a:rPr lang="en-US" altLang="en-US" sz="2200" dirty="0" smtClean="0">
                <a:solidFill>
                  <a:prstClr val="black"/>
                </a:solidFill>
                <a:latin typeface="Arial Narrow" pitchFamily="34" charset="0"/>
              </a:rPr>
              <a:t>Which operations are critical </a:t>
            </a:r>
          </a:p>
          <a:p>
            <a:pPr algn="ctr" eaLnBrk="1" hangingPunct="1">
              <a:lnSpc>
                <a:spcPct val="85000"/>
              </a:lnSpc>
              <a:spcBef>
                <a:spcPct val="0"/>
              </a:spcBef>
              <a:buFontTx/>
              <a:buNone/>
            </a:pPr>
            <a:r>
              <a:rPr lang="en-US" altLang="en-US" sz="2200" dirty="0" smtClean="0">
                <a:solidFill>
                  <a:prstClr val="black"/>
                </a:solidFill>
                <a:latin typeface="Arial Narrow" pitchFamily="34" charset="0"/>
              </a:rPr>
              <a:t>to meeting customer needs?</a:t>
            </a:r>
            <a:endParaRPr lang="en-US" altLang="en-US" sz="2200" dirty="0">
              <a:solidFill>
                <a:prstClr val="black"/>
              </a:solidFill>
              <a:latin typeface="Arial Narrow" pitchFamily="34" charset="0"/>
            </a:endParaRPr>
          </a:p>
        </p:txBody>
      </p:sp>
      <p:sp>
        <p:nvSpPr>
          <p:cNvPr id="95237" name="Rectangle 1038"/>
          <p:cNvSpPr>
            <a:spLocks noGrp="1" noChangeArrowheads="1"/>
          </p:cNvSpPr>
          <p:nvPr>
            <p:ph type="title"/>
          </p:nvPr>
        </p:nvSpPr>
        <p:spPr>
          <a:xfrm>
            <a:off x="228600" y="609600"/>
            <a:ext cx="8534400" cy="1143000"/>
          </a:xfrm>
        </p:spPr>
        <p:txBody>
          <a:bodyPr/>
          <a:lstStyle/>
          <a:p>
            <a:r>
              <a:rPr lang="en-US" altLang="en-US" sz="3200" b="1" dirty="0" smtClean="0"/>
              <a:t>Balanced Scorecard</a:t>
            </a:r>
            <a:br>
              <a:rPr lang="en-US" altLang="en-US" sz="3200" b="1" dirty="0" smtClean="0"/>
            </a:br>
            <a:r>
              <a:rPr lang="en-US" altLang="en-US" sz="2800" dirty="0" smtClean="0"/>
              <a:t>Collects information on several key performance indicators within each of the four perspectives.</a:t>
            </a:r>
          </a:p>
        </p:txBody>
      </p:sp>
      <p:cxnSp>
        <p:nvCxnSpPr>
          <p:cNvPr id="95238" name="AutoShape 1031"/>
          <p:cNvCxnSpPr>
            <a:cxnSpLocks noChangeShapeType="1"/>
          </p:cNvCxnSpPr>
          <p:nvPr/>
        </p:nvCxnSpPr>
        <p:spPr bwMode="auto">
          <a:xfrm>
            <a:off x="3513138" y="4521200"/>
            <a:ext cx="2187575" cy="1588"/>
          </a:xfrm>
          <a:prstGeom prst="straightConnector1">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81261" name="Oval 1037"/>
          <p:cNvSpPr>
            <a:spLocks noChangeArrowheads="1"/>
          </p:cNvSpPr>
          <p:nvPr/>
        </p:nvSpPr>
        <p:spPr bwMode="auto">
          <a:xfrm>
            <a:off x="3733800" y="3657600"/>
            <a:ext cx="1752600" cy="1485900"/>
          </a:xfrm>
          <a:prstGeom prst="ellipse">
            <a:avLst/>
          </a:prstGeom>
          <a:solidFill>
            <a:schemeClr val="accent5">
              <a:lumMod val="40000"/>
              <a:lumOff val="60000"/>
            </a:schemeClr>
          </a:solidFill>
          <a:ln w="76200">
            <a:solidFill>
              <a:srgbClr val="500093"/>
            </a:solidFill>
            <a:round/>
            <a:headEnd/>
            <a:tailEnd/>
          </a:ln>
        </p:spPr>
        <p:txBody>
          <a:bodyPr wrap="none" lIns="90488" tIns="44450" rIns="90488" bIns="44450" anchor="ctr"/>
          <a:lstStyle/>
          <a:p>
            <a:pPr algn="ctr" eaLnBrk="1" hangingPunct="1">
              <a:defRPr/>
            </a:pPr>
            <a:r>
              <a:rPr lang="en-US" sz="2000" b="1" dirty="0">
                <a:solidFill>
                  <a:prstClr val="black"/>
                </a:solidFill>
                <a:latin typeface="Arial Narrow" pitchFamily="34" charset="0"/>
              </a:rPr>
              <a:t>Performance</a:t>
            </a:r>
            <a:br>
              <a:rPr lang="en-US" sz="2000" b="1" dirty="0">
                <a:solidFill>
                  <a:prstClr val="black"/>
                </a:solidFill>
                <a:latin typeface="Arial Narrow" pitchFamily="34" charset="0"/>
              </a:rPr>
            </a:br>
            <a:r>
              <a:rPr lang="en-US" sz="2000" b="1" dirty="0">
                <a:solidFill>
                  <a:prstClr val="black"/>
                </a:solidFill>
                <a:latin typeface="Arial Narrow" pitchFamily="34" charset="0"/>
              </a:rPr>
              <a:t>Indicators</a:t>
            </a:r>
          </a:p>
        </p:txBody>
      </p:sp>
      <p:sp>
        <p:nvSpPr>
          <p:cNvPr id="14" name="Rectangle 1026"/>
          <p:cNvSpPr>
            <a:spLocks noChangeArrowheads="1"/>
          </p:cNvSpPr>
          <p:nvPr/>
        </p:nvSpPr>
        <p:spPr bwMode="auto">
          <a:xfrm>
            <a:off x="2956718" y="5553075"/>
            <a:ext cx="3382963" cy="1066800"/>
          </a:xfrm>
          <a:prstGeom prst="rect">
            <a:avLst/>
          </a:prstGeom>
          <a:solidFill>
            <a:schemeClr val="accent3">
              <a:lumMod val="10000"/>
              <a:lumOff val="90000"/>
            </a:schemeClr>
          </a:solidFill>
          <a:ln w="25399">
            <a:solidFill>
              <a:schemeClr val="tx1"/>
            </a:solidFill>
            <a:miter lim="800000"/>
            <a:headEnd/>
            <a:tailEnd/>
          </a:ln>
        </p:spPr>
        <p:txBody>
          <a:bodyPr wrap="none" lIns="90488" tIns="44450" rIns="90488" bIns="44450" anchor="ctr"/>
          <a:lstStyle/>
          <a:p>
            <a:pPr algn="ctr" eaLnBrk="1" hangingPunct="1">
              <a:lnSpc>
                <a:spcPct val="85000"/>
              </a:lnSpc>
              <a:defRPr/>
            </a:pPr>
            <a:r>
              <a:rPr lang="en-US" sz="2200" b="1" u="sng" dirty="0">
                <a:solidFill>
                  <a:srgbClr val="FC0128"/>
                </a:solidFill>
                <a:latin typeface="Arial Narrow" pitchFamily="34" charset="0"/>
              </a:rPr>
              <a:t>Financial </a:t>
            </a:r>
            <a:endParaRPr lang="en-US" sz="2200" b="1" u="sng" dirty="0" smtClean="0">
              <a:solidFill>
                <a:srgbClr val="FC0128"/>
              </a:solidFill>
              <a:latin typeface="Arial Narrow" pitchFamily="34" charset="0"/>
            </a:endParaRPr>
          </a:p>
          <a:p>
            <a:pPr algn="ctr" eaLnBrk="1" hangingPunct="1">
              <a:lnSpc>
                <a:spcPct val="85000"/>
              </a:lnSpc>
              <a:defRPr/>
            </a:pPr>
            <a:r>
              <a:rPr lang="en-US" sz="2200" dirty="0" smtClean="0">
                <a:solidFill>
                  <a:prstClr val="black"/>
                </a:solidFill>
                <a:latin typeface="Arial Narrow" pitchFamily="34" charset="0"/>
              </a:rPr>
              <a:t>What do our owners</a:t>
            </a:r>
          </a:p>
          <a:p>
            <a:pPr algn="ctr" eaLnBrk="1" hangingPunct="1">
              <a:lnSpc>
                <a:spcPct val="85000"/>
              </a:lnSpc>
              <a:defRPr/>
            </a:pPr>
            <a:r>
              <a:rPr lang="en-US" sz="2200" dirty="0" smtClean="0">
                <a:solidFill>
                  <a:prstClr val="black"/>
                </a:solidFill>
                <a:latin typeface="Arial Narrow" pitchFamily="34" charset="0"/>
              </a:rPr>
              <a:t>think of us?</a:t>
            </a:r>
            <a:endParaRPr lang="en-US" sz="2200" dirty="0">
              <a:solidFill>
                <a:prstClr val="black"/>
              </a:solidFill>
              <a:latin typeface="Arial Narrow" pitchFamily="34" charset="0"/>
            </a:endParaRPr>
          </a:p>
        </p:txBody>
      </p:sp>
      <p:sp>
        <p:nvSpPr>
          <p:cNvPr id="95241" name="Rectangle 1029"/>
          <p:cNvSpPr>
            <a:spLocks noChangeArrowheads="1"/>
          </p:cNvSpPr>
          <p:nvPr/>
        </p:nvSpPr>
        <p:spPr bwMode="auto">
          <a:xfrm>
            <a:off x="2895600" y="2014538"/>
            <a:ext cx="3387725" cy="1117600"/>
          </a:xfrm>
          <a:prstGeom prst="rect">
            <a:avLst/>
          </a:prstGeom>
          <a:solidFill>
            <a:srgbClr val="FFFF99"/>
          </a:solidFill>
          <a:ln w="25399">
            <a:solidFill>
              <a:schemeClr val="tx1"/>
            </a:solidFill>
            <a:miter lim="800000"/>
            <a:headEnd/>
            <a:tailEnd/>
          </a:ln>
        </p:spPr>
        <p:txBody>
          <a:bodyPr wrap="none" lIns="90488" tIns="44450" rIns="90488" bIns="44450"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2200" b="1" u="sng" dirty="0" smtClean="0">
                <a:solidFill>
                  <a:srgbClr val="FC0128"/>
                </a:solidFill>
                <a:latin typeface="Arial Narrow" pitchFamily="34" charset="0"/>
              </a:rPr>
              <a:t>Customer</a:t>
            </a:r>
            <a:endParaRPr lang="en-US" altLang="en-US" sz="2200" b="1" u="sng" dirty="0">
              <a:solidFill>
                <a:prstClr val="white"/>
              </a:solidFill>
              <a:latin typeface="Arial Narrow" pitchFamily="34" charset="0"/>
            </a:endParaRPr>
          </a:p>
          <a:p>
            <a:pPr algn="ctr" eaLnBrk="1" hangingPunct="1">
              <a:lnSpc>
                <a:spcPct val="85000"/>
              </a:lnSpc>
              <a:spcBef>
                <a:spcPct val="0"/>
              </a:spcBef>
              <a:buFontTx/>
              <a:buNone/>
            </a:pPr>
            <a:r>
              <a:rPr lang="en-US" altLang="en-US" sz="2200" dirty="0" smtClean="0">
                <a:solidFill>
                  <a:prstClr val="black"/>
                </a:solidFill>
                <a:latin typeface="Arial Narrow" pitchFamily="34" charset="0"/>
              </a:rPr>
              <a:t>What do customers </a:t>
            </a:r>
          </a:p>
          <a:p>
            <a:pPr algn="ctr" eaLnBrk="1" hangingPunct="1">
              <a:lnSpc>
                <a:spcPct val="85000"/>
              </a:lnSpc>
              <a:spcBef>
                <a:spcPct val="0"/>
              </a:spcBef>
              <a:buFontTx/>
              <a:buNone/>
            </a:pPr>
            <a:r>
              <a:rPr lang="en-US" altLang="en-US" sz="2200" dirty="0" smtClean="0">
                <a:solidFill>
                  <a:prstClr val="black"/>
                </a:solidFill>
                <a:latin typeface="Arial Narrow" pitchFamily="34" charset="0"/>
              </a:rPr>
              <a:t>think of us?</a:t>
            </a:r>
            <a:endParaRPr lang="en-US" altLang="en-US" sz="2200" dirty="0">
              <a:solidFill>
                <a:prstClr val="black"/>
              </a:solidFill>
              <a:latin typeface="Arial Narrow" pitchFamily="34" charset="0"/>
            </a:endParaRPr>
          </a:p>
        </p:txBody>
      </p:sp>
      <p:cxnSp>
        <p:nvCxnSpPr>
          <p:cNvPr id="17" name="Shape 16"/>
          <p:cNvCxnSpPr>
            <a:stCxn id="95241" idx="3"/>
          </p:cNvCxnSpPr>
          <p:nvPr/>
        </p:nvCxnSpPr>
        <p:spPr>
          <a:xfrm>
            <a:off x="6283325" y="2573338"/>
            <a:ext cx="941388" cy="1236662"/>
          </a:xfrm>
          <a:prstGeom prst="curvedConnector2">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hape 18"/>
          <p:cNvCxnSpPr>
            <a:stCxn id="95241" idx="1"/>
          </p:cNvCxnSpPr>
          <p:nvPr/>
        </p:nvCxnSpPr>
        <p:spPr>
          <a:xfrm rot="10800000" flipV="1">
            <a:off x="1738313" y="2573338"/>
            <a:ext cx="1157287" cy="1236662"/>
          </a:xfrm>
          <a:prstGeom prst="curvedConnector2">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hape 20"/>
          <p:cNvCxnSpPr>
            <a:stCxn id="14" idx="3"/>
          </p:cNvCxnSpPr>
          <p:nvPr/>
        </p:nvCxnSpPr>
        <p:spPr>
          <a:xfrm flipV="1">
            <a:off x="6339681" y="5116513"/>
            <a:ext cx="1062037" cy="969962"/>
          </a:xfrm>
          <a:prstGeom prst="curvedConnector3">
            <a:avLst>
              <a:gd name="adj1" fmla="val 50000"/>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14" idx="1"/>
          </p:cNvCxnSpPr>
          <p:nvPr/>
        </p:nvCxnSpPr>
        <p:spPr>
          <a:xfrm rot="10800000">
            <a:off x="1864518" y="5116513"/>
            <a:ext cx="1092200" cy="969962"/>
          </a:xfrm>
          <a:prstGeom prst="curvedConnector3">
            <a:avLst>
              <a:gd name="adj1" fmla="val 50000"/>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5247"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C8DA84E-00B1-4E94-AD06-8B3A35FE9027}" type="slidenum">
              <a:rPr lang="en-US" altLang="en-US" sz="1200">
                <a:solidFill>
                  <a:srgbClr val="898989"/>
                </a:solidFill>
                <a:latin typeface="Arial" charset="0"/>
              </a:rPr>
              <a:pPr>
                <a:spcBef>
                  <a:spcPct val="0"/>
                </a:spcBef>
                <a:buFontTx/>
                <a:buNone/>
              </a:pPr>
              <a:t>38</a:t>
            </a:fld>
            <a:endParaRPr lang="en-US" altLang="en-US" sz="1200" dirty="0">
              <a:solidFill>
                <a:srgbClr val="898989"/>
              </a:solidFill>
              <a:latin typeface="Arial" charset="0"/>
            </a:endParaRPr>
          </a:p>
        </p:txBody>
      </p:sp>
      <p:sp>
        <p:nvSpPr>
          <p:cNvPr id="18" name="Rounded Rectangle 17"/>
          <p:cNvSpPr/>
          <p:nvPr/>
        </p:nvSpPr>
        <p:spPr>
          <a:xfrm>
            <a:off x="0" y="6667500"/>
            <a:ext cx="5181600" cy="159081"/>
          </a:xfrm>
          <a:prstGeom prst="roundRect">
            <a:avLst/>
          </a:prstGeom>
          <a:solidFill>
            <a:srgbClr val="FFFFCC"/>
          </a:solidFill>
          <a:ln w="25400" cap="flat" cmpd="sng" algn="ctr">
            <a:solidFill>
              <a:srgbClr val="4F81BD">
                <a:shade val="50000"/>
              </a:srgbClr>
            </a:solidFill>
            <a:prstDash val="solid"/>
          </a:ln>
          <a:effectLst/>
        </p:spPr>
        <p:txBody>
          <a:bodyPr anchor="ctr"/>
          <a:lstStyle/>
          <a:p>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A3:</a:t>
            </a:r>
            <a:r>
              <a:rPr lang="en-US" sz="1100" dirty="0" smtClean="0">
                <a:solidFill>
                  <a:prstClr val="black"/>
                </a:solidFill>
                <a:latin typeface="Calibri"/>
              </a:rPr>
              <a:t> </a:t>
            </a:r>
            <a:r>
              <a:rPr lang="en-US" sz="1100" dirty="0">
                <a:solidFill>
                  <a:prstClr val="black"/>
                </a:solidFill>
              </a:rPr>
              <a:t>Analyze investment centers using balanced </a:t>
            </a:r>
            <a:r>
              <a:rPr lang="en-US" sz="1100" dirty="0" smtClean="0">
                <a:solidFill>
                  <a:prstClr val="black"/>
                </a:solidFill>
              </a:rPr>
              <a:t>scorecard.</a:t>
            </a:r>
            <a:endParaRPr lang="en-US" sz="1100" dirty="0">
              <a:solidFill>
                <a:prstClr val="black"/>
              </a:solidFill>
              <a:latin typeface="Calibri"/>
            </a:endParaRPr>
          </a:p>
        </p:txBody>
      </p:sp>
    </p:spTree>
    <p:extLst>
      <p:ext uri="{BB962C8B-B14F-4D97-AF65-F5344CB8AC3E}">
        <p14:creationId xmlns:p14="http://schemas.microsoft.com/office/powerpoint/2010/main" val="46643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81261"/>
                                        </p:tgtEl>
                                        <p:attrNameLst>
                                          <p:attrName>style.visibility</p:attrName>
                                        </p:attrNameLst>
                                      </p:cBhvr>
                                      <p:to>
                                        <p:strVal val="visible"/>
                                      </p:to>
                                    </p:set>
                                    <p:anim calcmode="lin" valueType="num">
                                      <p:cBhvr>
                                        <p:cTn id="7" dur="5000" fill="hold"/>
                                        <p:tgtEl>
                                          <p:spTgt spid="181261"/>
                                        </p:tgtEl>
                                        <p:attrNameLst>
                                          <p:attrName>ppt_w</p:attrName>
                                        </p:attrNameLst>
                                      </p:cBhvr>
                                      <p:tavLst>
                                        <p:tav tm="0" fmla="#ppt_w*sin(2.5*pi*$)">
                                          <p:val>
                                            <p:fltVal val="0"/>
                                          </p:val>
                                        </p:tav>
                                        <p:tav tm="100000">
                                          <p:val>
                                            <p:fltVal val="1"/>
                                          </p:val>
                                        </p:tav>
                                      </p:tavLst>
                                    </p:anim>
                                    <p:anim calcmode="lin" valueType="num">
                                      <p:cBhvr>
                                        <p:cTn id="8" dur="5000" fill="hold"/>
                                        <p:tgtEl>
                                          <p:spTgt spid="1812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1"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NEED-TO-KNOW 24-5</a:t>
            </a:r>
          </a:p>
        </p:txBody>
      </p:sp>
      <p:sp>
        <p:nvSpPr>
          <p:cNvPr id="64" name="Slide Number Placeholder 21"/>
          <p:cNvSpPr>
            <a:spLocks noGrp="1"/>
          </p:cNvSpPr>
          <p:nvPr>
            <p:ph type="sldNum" sz="quarter" idx="4294967295"/>
          </p:nvPr>
        </p:nvSpPr>
        <p:spPr>
          <a:xfrm>
            <a:off x="6553200" y="6356350"/>
            <a:ext cx="2133600" cy="365125"/>
          </a:xfrm>
          <a:prstGeom prst="rect">
            <a:avLst/>
          </a:prstGeom>
        </p:spPr>
        <p:txBody>
          <a:bodyPr/>
          <a:lstStyle/>
          <a:p>
            <a:pPr>
              <a:defRPr/>
            </a:pPr>
            <a:fld id="{7A35BE7D-BC0E-4A27-80F5-45B3F1AFEC7B}" type="slidenum">
              <a:rPr lang="en-US" smtClean="0"/>
              <a:pPr>
                <a:defRPr/>
              </a:pPr>
              <a:t>39</a:t>
            </a:fld>
            <a:endParaRPr lang="en-US" dirty="0"/>
          </a:p>
        </p:txBody>
      </p:sp>
      <p:sp>
        <p:nvSpPr>
          <p:cNvPr id="5" name="Rounded Rectangle 4"/>
          <p:cNvSpPr/>
          <p:nvPr/>
        </p:nvSpPr>
        <p:spPr>
          <a:xfrm>
            <a:off x="0" y="6629401"/>
            <a:ext cx="41148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P2:</a:t>
            </a:r>
            <a:r>
              <a:rPr lang="en-US" sz="1100" dirty="0" smtClean="0">
                <a:solidFill>
                  <a:prstClr val="black"/>
                </a:solidFill>
                <a:latin typeface="Calibri"/>
              </a:rPr>
              <a:t> </a:t>
            </a:r>
            <a:r>
              <a:rPr lang="en-US" sz="1100" dirty="0">
                <a:solidFill>
                  <a:prstClr val="black"/>
                </a:solidFill>
              </a:rPr>
              <a:t>Allocate indirect expenses to </a:t>
            </a:r>
            <a:r>
              <a:rPr lang="en-US" sz="1100" dirty="0" smtClean="0">
                <a:solidFill>
                  <a:prstClr val="black"/>
                </a:solidFill>
              </a:rPr>
              <a:t>departments.</a:t>
            </a:r>
            <a:endParaRPr lang="en-US" sz="1100" dirty="0"/>
          </a:p>
        </p:txBody>
      </p:sp>
      <p:sp>
        <p:nvSpPr>
          <p:cNvPr id="42" name="Rectangle 5"/>
          <p:cNvSpPr>
            <a:spLocks noChangeArrowheads="1"/>
          </p:cNvSpPr>
          <p:nvPr/>
        </p:nvSpPr>
        <p:spPr bwMode="auto">
          <a:xfrm>
            <a:off x="569913" y="1563688"/>
            <a:ext cx="7005638" cy="23495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6"/>
          <p:cNvSpPr>
            <a:spLocks noChangeArrowheads="1"/>
          </p:cNvSpPr>
          <p:nvPr/>
        </p:nvSpPr>
        <p:spPr bwMode="auto">
          <a:xfrm>
            <a:off x="884238" y="1809750"/>
            <a:ext cx="212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7"/>
          <p:cNvSpPr>
            <a:spLocks noChangeArrowheads="1"/>
          </p:cNvSpPr>
          <p:nvPr/>
        </p:nvSpPr>
        <p:spPr bwMode="auto">
          <a:xfrm>
            <a:off x="1063625" y="1809750"/>
            <a:ext cx="18526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On-time delivery rate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8"/>
          <p:cNvSpPr>
            <a:spLocks noChangeArrowheads="1"/>
          </p:cNvSpPr>
          <p:nvPr/>
        </p:nvSpPr>
        <p:spPr bwMode="auto">
          <a:xfrm>
            <a:off x="4611688" y="1809750"/>
            <a:ext cx="1190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(C) Customer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9"/>
          <p:cNvSpPr>
            <a:spLocks noChangeArrowheads="1"/>
          </p:cNvSpPr>
          <p:nvPr/>
        </p:nvSpPr>
        <p:spPr bwMode="auto">
          <a:xfrm>
            <a:off x="838200" y="2035175"/>
            <a:ext cx="2587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10"/>
          <p:cNvSpPr>
            <a:spLocks noChangeArrowheads="1"/>
          </p:cNvSpPr>
          <p:nvPr/>
        </p:nvSpPr>
        <p:spPr bwMode="auto">
          <a:xfrm>
            <a:off x="1063625" y="2035175"/>
            <a:ext cx="1662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Accident-free days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11"/>
          <p:cNvSpPr>
            <a:spLocks noChangeArrowheads="1"/>
          </p:cNvSpPr>
          <p:nvPr/>
        </p:nvSpPr>
        <p:spPr bwMode="auto">
          <a:xfrm>
            <a:off x="4611688" y="2035175"/>
            <a:ext cx="18859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(P) Internal processes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12"/>
          <p:cNvSpPr>
            <a:spLocks noChangeArrowheads="1"/>
          </p:cNvSpPr>
          <p:nvPr/>
        </p:nvSpPr>
        <p:spPr bwMode="auto">
          <a:xfrm>
            <a:off x="838200" y="2260600"/>
            <a:ext cx="247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13"/>
          <p:cNvSpPr>
            <a:spLocks noChangeArrowheads="1"/>
          </p:cNvSpPr>
          <p:nvPr/>
        </p:nvSpPr>
        <p:spPr bwMode="auto">
          <a:xfrm>
            <a:off x="1063625" y="2260600"/>
            <a:ext cx="324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Sustainability training workshops held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14"/>
          <p:cNvSpPr>
            <a:spLocks noChangeArrowheads="1"/>
          </p:cNvSpPr>
          <p:nvPr/>
        </p:nvSpPr>
        <p:spPr bwMode="auto">
          <a:xfrm>
            <a:off x="4611688" y="2260600"/>
            <a:ext cx="2155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(I) Innovation and growth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15"/>
          <p:cNvSpPr>
            <a:spLocks noChangeArrowheads="1"/>
          </p:cNvSpPr>
          <p:nvPr/>
        </p:nvSpPr>
        <p:spPr bwMode="auto">
          <a:xfrm>
            <a:off x="838200" y="2484438"/>
            <a:ext cx="247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16"/>
          <p:cNvSpPr>
            <a:spLocks noChangeArrowheads="1"/>
          </p:cNvSpPr>
          <p:nvPr/>
        </p:nvSpPr>
        <p:spPr bwMode="auto">
          <a:xfrm>
            <a:off x="1063625" y="2484438"/>
            <a:ext cx="22002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Defective products made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17"/>
          <p:cNvSpPr>
            <a:spLocks noChangeArrowheads="1"/>
          </p:cNvSpPr>
          <p:nvPr/>
        </p:nvSpPr>
        <p:spPr bwMode="auto">
          <a:xfrm>
            <a:off x="4611688" y="2484438"/>
            <a:ext cx="18859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(P) Internal processes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18"/>
          <p:cNvSpPr>
            <a:spLocks noChangeArrowheads="1"/>
          </p:cNvSpPr>
          <p:nvPr/>
        </p:nvSpPr>
        <p:spPr bwMode="auto">
          <a:xfrm>
            <a:off x="838200" y="2709863"/>
            <a:ext cx="2587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19"/>
          <p:cNvSpPr>
            <a:spLocks noChangeArrowheads="1"/>
          </p:cNvSpPr>
          <p:nvPr/>
        </p:nvSpPr>
        <p:spPr bwMode="auto">
          <a:xfrm>
            <a:off x="1063625" y="2709863"/>
            <a:ext cx="1470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Residual income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20"/>
          <p:cNvSpPr>
            <a:spLocks noChangeArrowheads="1"/>
          </p:cNvSpPr>
          <p:nvPr/>
        </p:nvSpPr>
        <p:spPr bwMode="auto">
          <a:xfrm>
            <a:off x="4611688" y="2709863"/>
            <a:ext cx="1089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(F) Financial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21"/>
          <p:cNvSpPr>
            <a:spLocks noChangeArrowheads="1"/>
          </p:cNvSpPr>
          <p:nvPr/>
        </p:nvSpPr>
        <p:spPr bwMode="auto">
          <a:xfrm>
            <a:off x="838200" y="2935288"/>
            <a:ext cx="2587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22"/>
          <p:cNvSpPr>
            <a:spLocks noChangeArrowheads="1"/>
          </p:cNvSpPr>
          <p:nvPr/>
        </p:nvSpPr>
        <p:spPr bwMode="auto">
          <a:xfrm>
            <a:off x="1063625" y="2935288"/>
            <a:ext cx="1673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Patents applied for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23"/>
          <p:cNvSpPr>
            <a:spLocks noChangeArrowheads="1"/>
          </p:cNvSpPr>
          <p:nvPr/>
        </p:nvSpPr>
        <p:spPr bwMode="auto">
          <a:xfrm>
            <a:off x="4611688" y="2935288"/>
            <a:ext cx="2155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(I) Innovation and growth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24"/>
          <p:cNvSpPr>
            <a:spLocks noChangeArrowheads="1"/>
          </p:cNvSpPr>
          <p:nvPr/>
        </p:nvSpPr>
        <p:spPr bwMode="auto">
          <a:xfrm>
            <a:off x="849313" y="3159125"/>
            <a:ext cx="247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25"/>
          <p:cNvSpPr>
            <a:spLocks noChangeArrowheads="1"/>
          </p:cNvSpPr>
          <p:nvPr/>
        </p:nvSpPr>
        <p:spPr bwMode="auto">
          <a:xfrm>
            <a:off x="1063625" y="3159125"/>
            <a:ext cx="1190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Sales returns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26"/>
          <p:cNvSpPr>
            <a:spLocks noChangeArrowheads="1"/>
          </p:cNvSpPr>
          <p:nvPr/>
        </p:nvSpPr>
        <p:spPr bwMode="auto">
          <a:xfrm>
            <a:off x="4611688" y="3159125"/>
            <a:ext cx="1190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(C) Customer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27"/>
          <p:cNvSpPr>
            <a:spLocks noChangeArrowheads="1"/>
          </p:cNvSpPr>
          <p:nvPr/>
        </p:nvSpPr>
        <p:spPr bwMode="auto">
          <a:xfrm>
            <a:off x="838200" y="3384550"/>
            <a:ext cx="2587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28"/>
          <p:cNvSpPr>
            <a:spLocks noChangeArrowheads="1"/>
          </p:cNvSpPr>
          <p:nvPr/>
        </p:nvSpPr>
        <p:spPr bwMode="auto">
          <a:xfrm>
            <a:off x="1063625" y="3384550"/>
            <a:ext cx="1863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Customer complaints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29"/>
          <p:cNvSpPr>
            <a:spLocks noChangeArrowheads="1"/>
          </p:cNvSpPr>
          <p:nvPr/>
        </p:nvSpPr>
        <p:spPr bwMode="auto">
          <a:xfrm>
            <a:off x="4611688" y="3384550"/>
            <a:ext cx="1190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(C) Customer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30"/>
          <p:cNvSpPr>
            <a:spLocks noChangeArrowheads="1"/>
          </p:cNvSpPr>
          <p:nvPr/>
        </p:nvSpPr>
        <p:spPr bwMode="auto">
          <a:xfrm>
            <a:off x="614363" y="685800"/>
            <a:ext cx="76342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Classify each of the performance measures below into the most likely balanced scorecard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Rectangle 31"/>
          <p:cNvSpPr>
            <a:spLocks noChangeArrowheads="1"/>
          </p:cNvSpPr>
          <p:nvPr/>
        </p:nvSpPr>
        <p:spPr bwMode="auto">
          <a:xfrm>
            <a:off x="614363" y="911225"/>
            <a:ext cx="80819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perspective to which it relates: customer (C), internal processes (P), innovation and growth (I), or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Rectangle 32"/>
          <p:cNvSpPr>
            <a:spLocks noChangeArrowheads="1"/>
          </p:cNvSpPr>
          <p:nvPr/>
        </p:nvSpPr>
        <p:spPr bwMode="auto">
          <a:xfrm>
            <a:off x="614363" y="1135063"/>
            <a:ext cx="10779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financial (F).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33"/>
          <p:cNvSpPr>
            <a:spLocks noChangeShapeType="1"/>
          </p:cNvSpPr>
          <p:nvPr/>
        </p:nvSpPr>
        <p:spPr bwMode="auto">
          <a:xfrm>
            <a:off x="569913" y="1563688"/>
            <a:ext cx="0" cy="2349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34"/>
          <p:cNvSpPr>
            <a:spLocks noChangeArrowheads="1"/>
          </p:cNvSpPr>
          <p:nvPr/>
        </p:nvSpPr>
        <p:spPr bwMode="auto">
          <a:xfrm>
            <a:off x="569913" y="1563688"/>
            <a:ext cx="11113" cy="234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Line 35"/>
          <p:cNvSpPr>
            <a:spLocks noChangeShapeType="1"/>
          </p:cNvSpPr>
          <p:nvPr/>
        </p:nvSpPr>
        <p:spPr bwMode="auto">
          <a:xfrm>
            <a:off x="7564438" y="1574800"/>
            <a:ext cx="0" cy="2238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36"/>
          <p:cNvSpPr>
            <a:spLocks noChangeArrowheads="1"/>
          </p:cNvSpPr>
          <p:nvPr/>
        </p:nvSpPr>
        <p:spPr bwMode="auto">
          <a:xfrm>
            <a:off x="7564438" y="1574800"/>
            <a:ext cx="11113" cy="223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Line 37"/>
          <p:cNvSpPr>
            <a:spLocks noChangeShapeType="1"/>
          </p:cNvSpPr>
          <p:nvPr/>
        </p:nvSpPr>
        <p:spPr bwMode="auto">
          <a:xfrm>
            <a:off x="581026" y="1563688"/>
            <a:ext cx="6994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38"/>
          <p:cNvSpPr>
            <a:spLocks noChangeArrowheads="1"/>
          </p:cNvSpPr>
          <p:nvPr/>
        </p:nvSpPr>
        <p:spPr bwMode="auto">
          <a:xfrm>
            <a:off x="581026" y="1563688"/>
            <a:ext cx="69945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Line 39"/>
          <p:cNvSpPr>
            <a:spLocks noChangeShapeType="1"/>
          </p:cNvSpPr>
          <p:nvPr/>
        </p:nvSpPr>
        <p:spPr bwMode="auto">
          <a:xfrm>
            <a:off x="581026" y="1787525"/>
            <a:ext cx="6994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40"/>
          <p:cNvSpPr>
            <a:spLocks noChangeArrowheads="1"/>
          </p:cNvSpPr>
          <p:nvPr/>
        </p:nvSpPr>
        <p:spPr bwMode="auto">
          <a:xfrm>
            <a:off x="581026" y="1787525"/>
            <a:ext cx="69945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ounded Rectangle 78"/>
          <p:cNvSpPr/>
          <p:nvPr/>
        </p:nvSpPr>
        <p:spPr>
          <a:xfrm>
            <a:off x="304800" y="3962398"/>
            <a:ext cx="1828800" cy="25603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C00000"/>
                </a:solidFill>
                <a:latin typeface="Proxima Nova" panose="02000506030000020004" pitchFamily="50" charset="0"/>
              </a:rPr>
              <a:t>Customer</a:t>
            </a:r>
          </a:p>
          <a:p>
            <a:pPr algn="ctr"/>
            <a:endParaRPr lang="en-US" b="1" dirty="0">
              <a:solidFill>
                <a:srgbClr val="C00000"/>
              </a:solidFill>
              <a:latin typeface="Proxima Nova" panose="02000506030000020004" pitchFamily="50" charset="0"/>
            </a:endParaRPr>
          </a:p>
          <a:p>
            <a:pPr algn="ctr"/>
            <a:r>
              <a:rPr lang="en-US" dirty="0">
                <a:solidFill>
                  <a:srgbClr val="0070C0"/>
                </a:solidFill>
                <a:latin typeface="Proxima Nova" panose="02000506030000020004" pitchFamily="50" charset="0"/>
              </a:rPr>
              <a:t>What do customers think of us?</a:t>
            </a:r>
          </a:p>
        </p:txBody>
      </p:sp>
      <p:sp>
        <p:nvSpPr>
          <p:cNvPr id="80" name="Rounded Rectangle 79"/>
          <p:cNvSpPr/>
          <p:nvPr/>
        </p:nvSpPr>
        <p:spPr>
          <a:xfrm>
            <a:off x="2489200" y="3962398"/>
            <a:ext cx="1828800" cy="25603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C00000"/>
                </a:solidFill>
                <a:latin typeface="Proxima Nova" panose="02000506030000020004" pitchFamily="50" charset="0"/>
              </a:rPr>
              <a:t>Internal Processes</a:t>
            </a:r>
          </a:p>
          <a:p>
            <a:pPr algn="ctr"/>
            <a:r>
              <a:rPr lang="en-US" dirty="0">
                <a:solidFill>
                  <a:srgbClr val="0070C0"/>
                </a:solidFill>
                <a:latin typeface="Proxima Nova" panose="02000506030000020004" pitchFamily="50" charset="0"/>
              </a:rPr>
              <a:t>Which of our operations are critical to meeting customer needs?</a:t>
            </a:r>
          </a:p>
        </p:txBody>
      </p:sp>
      <p:sp>
        <p:nvSpPr>
          <p:cNvPr id="81" name="Rounded Rectangle 80"/>
          <p:cNvSpPr/>
          <p:nvPr/>
        </p:nvSpPr>
        <p:spPr>
          <a:xfrm>
            <a:off x="4673600" y="3962398"/>
            <a:ext cx="1828800" cy="25603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C00000"/>
                </a:solidFill>
                <a:latin typeface="Proxima Nova" panose="02000506030000020004" pitchFamily="50" charset="0"/>
              </a:rPr>
              <a:t>Innovation and Growth</a:t>
            </a:r>
          </a:p>
          <a:p>
            <a:pPr algn="ctr"/>
            <a:r>
              <a:rPr lang="en-US" dirty="0">
                <a:solidFill>
                  <a:srgbClr val="0070C0"/>
                </a:solidFill>
                <a:latin typeface="Proxima Nova" panose="02000506030000020004" pitchFamily="50" charset="0"/>
              </a:rPr>
              <a:t>How can we improve?</a:t>
            </a:r>
          </a:p>
        </p:txBody>
      </p:sp>
      <p:sp>
        <p:nvSpPr>
          <p:cNvPr id="82" name="Rounded Rectangle 81"/>
          <p:cNvSpPr/>
          <p:nvPr/>
        </p:nvSpPr>
        <p:spPr>
          <a:xfrm>
            <a:off x="6858000" y="3962398"/>
            <a:ext cx="1828800" cy="25603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rgbClr val="C00000"/>
                </a:solidFill>
                <a:latin typeface="Proxima Nova" panose="02000506030000020004" pitchFamily="50" charset="0"/>
              </a:rPr>
              <a:t>Financial</a:t>
            </a:r>
          </a:p>
          <a:p>
            <a:pPr algn="ctr"/>
            <a:endParaRPr lang="en-US" b="1" dirty="0">
              <a:solidFill>
                <a:srgbClr val="C00000"/>
              </a:solidFill>
              <a:latin typeface="Proxima Nova" panose="02000506030000020004" pitchFamily="50" charset="0"/>
            </a:endParaRPr>
          </a:p>
          <a:p>
            <a:pPr algn="ctr"/>
            <a:r>
              <a:rPr lang="en-US" dirty="0">
                <a:solidFill>
                  <a:srgbClr val="0070C0"/>
                </a:solidFill>
                <a:latin typeface="Proxima Nova" panose="02000506030000020004" pitchFamily="50" charset="0"/>
              </a:rPr>
              <a:t>What do our owners think of us?</a:t>
            </a:r>
          </a:p>
        </p:txBody>
      </p:sp>
    </p:spTree>
    <p:extLst>
      <p:ext uri="{BB962C8B-B14F-4D97-AF65-F5344CB8AC3E}">
        <p14:creationId xmlns:p14="http://schemas.microsoft.com/office/powerpoint/2010/main" val="1874198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fade">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51" grpId="0"/>
      <p:bldP spid="54" grpId="0"/>
      <p:bldP spid="57" grpId="0"/>
      <p:bldP spid="60" grpId="0"/>
      <p:bldP spid="63" grpId="0"/>
      <p:bldP spid="67" grpId="0"/>
      <p:bldP spid="79" grpId="0" animBg="1"/>
      <p:bldP spid="80" grpId="0" animBg="1"/>
      <p:bldP spid="81" grpId="0" animBg="1"/>
      <p:bldP spid="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ctrTitle"/>
          </p:nvPr>
        </p:nvSpPr>
        <p:spPr>
          <a:xfrm>
            <a:off x="914400" y="1600200"/>
            <a:ext cx="7315200" cy="3124200"/>
          </a:xfrm>
        </p:spPr>
        <p:txBody>
          <a:bodyPr/>
          <a:lstStyle/>
          <a:p>
            <a:r>
              <a:rPr lang="en-US" altLang="en-US" dirty="0" smtClean="0"/>
              <a:t/>
            </a:r>
            <a:br>
              <a:rPr lang="en-US" altLang="en-US" dirty="0" smtClean="0"/>
            </a:br>
            <a:r>
              <a:rPr lang="en-US" altLang="en-US" dirty="0" smtClean="0"/>
              <a:t> </a:t>
            </a:r>
            <a:r>
              <a:rPr lang="en-US" altLang="en-US" sz="4400" dirty="0" smtClean="0"/>
              <a:t>P1:</a:t>
            </a:r>
            <a:r>
              <a:rPr lang="en-US" altLang="en-US" sz="4400" dirty="0"/>
              <a:t> </a:t>
            </a:r>
            <a:r>
              <a:rPr lang="en-US" altLang="en-US" sz="4400" dirty="0" smtClean="0"/>
              <a:t/>
            </a:r>
            <a:br>
              <a:rPr lang="en-US" altLang="en-US" sz="4400" dirty="0" smtClean="0"/>
            </a:br>
            <a:r>
              <a:rPr lang="en-US" sz="4400" dirty="0" smtClean="0">
                <a:solidFill>
                  <a:prstClr val="black"/>
                </a:solidFill>
              </a:rPr>
              <a:t>Prepare </a:t>
            </a:r>
            <a:r>
              <a:rPr lang="en-US" sz="4400" dirty="0">
                <a:solidFill>
                  <a:prstClr val="black"/>
                </a:solidFill>
              </a:rPr>
              <a:t>a responsibility accounting report using controllable </a:t>
            </a:r>
            <a:r>
              <a:rPr lang="en-US" sz="4400" dirty="0" smtClean="0">
                <a:solidFill>
                  <a:prstClr val="black"/>
                </a:solidFill>
              </a:rPr>
              <a:t>costs.</a:t>
            </a:r>
            <a:endParaRPr lang="en-US" sz="4400" dirty="0">
              <a:solidFill>
                <a:prstClr val="black"/>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333" y="1998389"/>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768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DF93405-66BE-4845-8583-0CB7F7255F1E}" type="slidenum">
              <a:rPr lang="en-US" altLang="en-US" sz="1200">
                <a:solidFill>
                  <a:srgbClr val="898989"/>
                </a:solidFill>
                <a:latin typeface="Arial" charset="0"/>
              </a:rPr>
              <a:pPr>
                <a:spcBef>
                  <a:spcPct val="0"/>
                </a:spcBef>
                <a:buFontTx/>
                <a:buNone/>
              </a:pPr>
              <a:t>4</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4"/>
          <p:cNvSpPr>
            <a:spLocks noGrp="1"/>
          </p:cNvSpPr>
          <p:nvPr>
            <p:ph type="ctrTitle"/>
          </p:nvPr>
        </p:nvSpPr>
        <p:spPr>
          <a:xfrm>
            <a:off x="914400" y="1619795"/>
            <a:ext cx="7315200" cy="3124200"/>
          </a:xfrm>
        </p:spPr>
        <p:txBody>
          <a:bodyPr/>
          <a:lstStyle/>
          <a:p>
            <a:r>
              <a:rPr lang="en-US" altLang="en-US" dirty="0" smtClean="0"/>
              <a:t/>
            </a:r>
            <a:br>
              <a:rPr lang="en-US" altLang="en-US" dirty="0" smtClean="0"/>
            </a:br>
            <a:r>
              <a:rPr lang="en-US" altLang="en-US" dirty="0" smtClean="0"/>
              <a:t> </a:t>
            </a:r>
            <a:r>
              <a:rPr lang="en-US" altLang="en-US" sz="4400" dirty="0" smtClean="0"/>
              <a:t>C2</a:t>
            </a:r>
            <a:br>
              <a:rPr lang="en-US" altLang="en-US" sz="4400" dirty="0" smtClean="0"/>
            </a:br>
            <a:r>
              <a:rPr lang="en-US" sz="4400" dirty="0">
                <a:solidFill>
                  <a:prstClr val="black"/>
                </a:solidFill>
              </a:rPr>
              <a:t>Explain transfer pricing and methods to set transfer </a:t>
            </a:r>
            <a:r>
              <a:rPr lang="en-US" sz="4400" dirty="0" smtClean="0">
                <a:solidFill>
                  <a:prstClr val="black"/>
                </a:solidFill>
              </a:rPr>
              <a:t>prices.</a:t>
            </a:r>
            <a:endParaRPr lang="en-US" altLang="en-US" sz="4400"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0547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3675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4102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C16CB42-C70F-42BD-8823-8C5DF121C6A3}" type="slidenum">
              <a:rPr lang="en-US" altLang="en-US" sz="1200">
                <a:solidFill>
                  <a:srgbClr val="898989"/>
                </a:solidFill>
                <a:latin typeface="Arial" charset="0"/>
              </a:rPr>
              <a:pPr>
                <a:spcBef>
                  <a:spcPct val="0"/>
                </a:spcBef>
                <a:buFontTx/>
                <a:buNone/>
              </a:pPr>
              <a:t>40</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233428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3"/>
          <p:cNvSpPr txBox="1">
            <a:spLocks noChangeArrowheads="1"/>
          </p:cNvSpPr>
          <p:nvPr/>
        </p:nvSpPr>
        <p:spPr bwMode="auto">
          <a:xfrm>
            <a:off x="44450" y="1292348"/>
            <a:ext cx="9032875" cy="954088"/>
          </a:xfrm>
          <a:prstGeom prst="rect">
            <a:avLst/>
          </a:prstGeom>
          <a:solidFill>
            <a:srgbClr val="FFFFCC"/>
          </a:solidFill>
          <a:ln w="38100" cap="sq">
            <a:solidFill>
              <a:schemeClr val="tx1"/>
            </a:solidFill>
            <a:miter lim="800000"/>
            <a:headEnd type="none" w="sm" len="sm"/>
            <a:tailEnd type="none" w="sm" len="sm"/>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800" b="1" dirty="0">
                <a:latin typeface="Arial" charset="0"/>
              </a:rPr>
              <a:t>A transfer price is the amount charged when one</a:t>
            </a:r>
            <a:br>
              <a:rPr lang="en-US" altLang="en-US" sz="2800" b="1" dirty="0">
                <a:latin typeface="Arial" charset="0"/>
              </a:rPr>
            </a:br>
            <a:r>
              <a:rPr lang="en-US" altLang="en-US" sz="2800" b="1" dirty="0">
                <a:latin typeface="Arial" charset="0"/>
              </a:rPr>
              <a:t>division sells goods or services to another division.</a:t>
            </a:r>
          </a:p>
        </p:txBody>
      </p:sp>
      <p:grpSp>
        <p:nvGrpSpPr>
          <p:cNvPr id="107523" name="Group 4"/>
          <p:cNvGrpSpPr>
            <a:grpSpLocks/>
          </p:cNvGrpSpPr>
          <p:nvPr/>
        </p:nvGrpSpPr>
        <p:grpSpPr bwMode="auto">
          <a:xfrm>
            <a:off x="3136900" y="2933700"/>
            <a:ext cx="2359025" cy="533400"/>
            <a:chOff x="2217" y="2592"/>
            <a:chExt cx="1487" cy="336"/>
          </a:xfrm>
        </p:grpSpPr>
        <p:sp>
          <p:nvSpPr>
            <p:cNvPr id="107535" name="Rectangle 5"/>
            <p:cNvSpPr>
              <a:spLocks noChangeArrowheads="1"/>
            </p:cNvSpPr>
            <p:nvPr/>
          </p:nvSpPr>
          <p:spPr bwMode="auto">
            <a:xfrm>
              <a:off x="2217" y="2592"/>
              <a:ext cx="1487" cy="328"/>
            </a:xfrm>
            <a:prstGeom prst="rect">
              <a:avLst/>
            </a:prstGeom>
            <a:noFill/>
            <a:ln w="12699">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dirty="0">
                  <a:latin typeface="Arial" charset="0"/>
                </a:rPr>
                <a:t>LCD Displays</a:t>
              </a:r>
            </a:p>
          </p:txBody>
        </p:sp>
        <p:sp>
          <p:nvSpPr>
            <p:cNvPr id="107536" name="Line 6"/>
            <p:cNvSpPr>
              <a:spLocks noChangeShapeType="1"/>
            </p:cNvSpPr>
            <p:nvPr/>
          </p:nvSpPr>
          <p:spPr bwMode="auto">
            <a:xfrm>
              <a:off x="2282" y="2928"/>
              <a:ext cx="1382" cy="0"/>
            </a:xfrm>
            <a:prstGeom prst="line">
              <a:avLst/>
            </a:prstGeom>
            <a:noFill/>
            <a:ln w="507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107524" name="Rectangle 8"/>
          <p:cNvSpPr>
            <a:spLocks noChangeArrowheads="1"/>
          </p:cNvSpPr>
          <p:nvPr/>
        </p:nvSpPr>
        <p:spPr bwMode="auto">
          <a:xfrm>
            <a:off x="463685" y="4101669"/>
            <a:ext cx="19653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LCD Division</a:t>
            </a:r>
          </a:p>
        </p:txBody>
      </p:sp>
      <p:sp>
        <p:nvSpPr>
          <p:cNvPr id="107525" name="Rectangle 9"/>
          <p:cNvSpPr>
            <a:spLocks noChangeArrowheads="1"/>
          </p:cNvSpPr>
          <p:nvPr/>
        </p:nvSpPr>
        <p:spPr bwMode="auto">
          <a:xfrm>
            <a:off x="6151561" y="3736439"/>
            <a:ext cx="26320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S-Phone Division </a:t>
            </a:r>
          </a:p>
        </p:txBody>
      </p:sp>
      <p:pic>
        <p:nvPicPr>
          <p:cNvPr id="107526" name="Picture 4" descr="C:\Users\Charles\Pictures\Microsoft Clip Organizer\j04326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0349" y="236665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5" descr="C:\Users\Charles\Pictures\Microsoft Clip Organizer\j04315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319" y="235158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Title 1"/>
          <p:cNvSpPr>
            <a:spLocks noGrp="1"/>
          </p:cNvSpPr>
          <p:nvPr>
            <p:ph type="title"/>
          </p:nvPr>
        </p:nvSpPr>
        <p:spPr>
          <a:xfrm>
            <a:off x="293688" y="274638"/>
            <a:ext cx="8534400" cy="1143000"/>
          </a:xfrm>
        </p:spPr>
        <p:txBody>
          <a:bodyPr/>
          <a:lstStyle/>
          <a:p>
            <a:r>
              <a:rPr lang="en-US" altLang="en-US" b="1" dirty="0" smtClean="0"/>
              <a:t>Transfer Pricing</a:t>
            </a:r>
          </a:p>
        </p:txBody>
      </p:sp>
      <p:cxnSp>
        <p:nvCxnSpPr>
          <p:cNvPr id="17" name="Straight Arrow Connector 16"/>
          <p:cNvCxnSpPr>
            <a:stCxn id="107524" idx="2"/>
          </p:cNvCxnSpPr>
          <p:nvPr/>
        </p:nvCxnSpPr>
        <p:spPr>
          <a:xfrm>
            <a:off x="1446348" y="4560456"/>
            <a:ext cx="153852" cy="2401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24032" y="4854620"/>
            <a:ext cx="2438400" cy="1323975"/>
          </a:xfrm>
          <a:prstGeom prst="rect">
            <a:avLst/>
          </a:prstGeom>
          <a:solidFill>
            <a:schemeClr val="accent2">
              <a:lumMod val="40000"/>
              <a:lumOff val="60000"/>
            </a:schemeClr>
          </a:solidFill>
          <a:ln>
            <a:solidFill>
              <a:schemeClr val="tx1"/>
            </a:solidFill>
          </a:ln>
        </p:spPr>
        <p:txBody>
          <a:bodyPr>
            <a:spAutoFit/>
          </a:bodyPr>
          <a:lstStyle/>
          <a:p>
            <a:pPr algn="ctr" eaLnBrk="1" hangingPunct="1">
              <a:defRPr/>
            </a:pPr>
            <a:r>
              <a:rPr lang="en-US" sz="2000" dirty="0"/>
              <a:t>S-Phone can purchase displays for $80 from other companies.</a:t>
            </a:r>
          </a:p>
        </p:txBody>
      </p:sp>
      <p:cxnSp>
        <p:nvCxnSpPr>
          <p:cNvPr id="22" name="Straight Arrow Connector 21"/>
          <p:cNvCxnSpPr/>
          <p:nvPr/>
        </p:nvCxnSpPr>
        <p:spPr>
          <a:xfrm flipH="1" flipV="1">
            <a:off x="7374764" y="4207241"/>
            <a:ext cx="92834" cy="3532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7533"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18" y="4850629"/>
            <a:ext cx="61214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4"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B153884-7F62-49B6-8440-98A07CAFBA88}" type="slidenum">
              <a:rPr lang="en-US" altLang="en-US" sz="1200">
                <a:solidFill>
                  <a:srgbClr val="898989"/>
                </a:solidFill>
                <a:latin typeface="Arial" charset="0"/>
              </a:rPr>
              <a:pPr>
                <a:spcBef>
                  <a:spcPct val="0"/>
                </a:spcBef>
                <a:buFontTx/>
                <a:buNone/>
              </a:pPr>
              <a:t>41</a:t>
            </a:fld>
            <a:endParaRPr lang="en-US" altLang="en-US" sz="1200" dirty="0">
              <a:solidFill>
                <a:srgbClr val="898989"/>
              </a:solidFill>
              <a:latin typeface="Arial" charset="0"/>
            </a:endParaRPr>
          </a:p>
        </p:txBody>
      </p:sp>
      <p:sp>
        <p:nvSpPr>
          <p:cNvPr id="19" name="Rounded Rectangle 18"/>
          <p:cNvSpPr/>
          <p:nvPr/>
        </p:nvSpPr>
        <p:spPr>
          <a:xfrm>
            <a:off x="0" y="6629400"/>
            <a:ext cx="48768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Explain transfer pricing and methods to set transfer </a:t>
            </a:r>
            <a:r>
              <a:rPr lang="en-US" sz="1100" dirty="0" smtClean="0">
                <a:solidFill>
                  <a:prstClr val="black"/>
                </a:solidFill>
                <a:latin typeface="Calibri"/>
              </a:rPr>
              <a:t>prices.</a:t>
            </a:r>
            <a:endParaRPr lang="en-US" sz="1100" b="1" dirty="0">
              <a:solidFill>
                <a:prstClr val="black"/>
              </a:solidFill>
              <a:latin typeface="Calibri"/>
            </a:endParaRPr>
          </a:p>
        </p:txBody>
      </p:sp>
    </p:spTree>
    <p:extLst>
      <p:ext uri="{BB962C8B-B14F-4D97-AF65-F5344CB8AC3E}">
        <p14:creationId xmlns:p14="http://schemas.microsoft.com/office/powerpoint/2010/main" val="301051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p:cNvSpPr>
            <a:spLocks noGrp="1"/>
          </p:cNvSpPr>
          <p:nvPr>
            <p:ph type="ctrTitle"/>
          </p:nvPr>
        </p:nvSpPr>
        <p:spPr>
          <a:xfrm>
            <a:off x="914400" y="1600200"/>
            <a:ext cx="7315200" cy="3124200"/>
          </a:xfrm>
        </p:spPr>
        <p:txBody>
          <a:bodyPr/>
          <a:lstStyle/>
          <a:p>
            <a:r>
              <a:rPr lang="en-US" altLang="en-US" dirty="0" smtClean="0"/>
              <a:t/>
            </a:r>
            <a:br>
              <a:rPr lang="en-US" altLang="en-US" dirty="0" smtClean="0"/>
            </a:br>
            <a:r>
              <a:rPr lang="en-US" altLang="en-US" dirty="0" smtClean="0"/>
              <a:t> </a:t>
            </a:r>
            <a:r>
              <a:rPr lang="en-US" altLang="en-US" sz="4400" dirty="0" smtClean="0"/>
              <a:t>A4: </a:t>
            </a:r>
            <a:br>
              <a:rPr lang="en-US" altLang="en-US" sz="4400" dirty="0" smtClean="0"/>
            </a:br>
            <a:r>
              <a:rPr lang="en-US" sz="4400" dirty="0" smtClean="0">
                <a:solidFill>
                  <a:prstClr val="black"/>
                </a:solidFill>
              </a:rPr>
              <a:t>Compute </a:t>
            </a:r>
            <a:r>
              <a:rPr lang="en-US" sz="4400" dirty="0">
                <a:solidFill>
                  <a:prstClr val="black"/>
                </a:solidFill>
              </a:rPr>
              <a:t>cycle time and cycle efficiency, and explain their importance to production </a:t>
            </a:r>
            <a:r>
              <a:rPr lang="en-US" sz="4400" dirty="0" smtClean="0">
                <a:solidFill>
                  <a:prstClr val="black"/>
                </a:solidFill>
              </a:rPr>
              <a:t>management.</a:t>
            </a:r>
            <a:endParaRPr lang="en-US" sz="4400" b="1" dirty="0">
              <a:solidFill>
                <a:prstClr val="black"/>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993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002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436146"/>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B3C865E-AE4A-45A3-B3A9-62E35F8E9688}" type="slidenum">
              <a:rPr lang="en-US" altLang="en-US" sz="1200">
                <a:solidFill>
                  <a:srgbClr val="898989"/>
                </a:solidFill>
                <a:latin typeface="Arial" charset="0"/>
              </a:rPr>
              <a:pPr>
                <a:spcBef>
                  <a:spcPct val="0"/>
                </a:spcBef>
                <a:buFontTx/>
                <a:buNone/>
              </a:pPr>
              <a:t>42</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38200" y="5715000"/>
            <a:ext cx="7391400" cy="828675"/>
          </a:xfrm>
          <a:prstGeom prst="rect">
            <a:avLst/>
          </a:prstGeom>
          <a:solidFill>
            <a:srgbClr val="CCECFF"/>
          </a:solidFill>
          <a:ln w="38100" cmpd="dbl">
            <a:solidFill>
              <a:schemeClr val="tx2">
                <a:lumMod val="50000"/>
              </a:schemeClr>
            </a:solidFill>
            <a:miter lim="800000"/>
            <a:headEnd/>
            <a:tailEnd/>
          </a:ln>
        </p:spPr>
        <p:txBody>
          <a:bodyPr lIns="90488" tIns="44450" rIns="90488" bIns="44450">
            <a:spAutoFit/>
          </a:bodyPr>
          <a:lstStyle/>
          <a:p>
            <a:pPr algn="ctr" eaLnBrk="1" hangingPunct="1">
              <a:spcBef>
                <a:spcPct val="50000"/>
              </a:spcBef>
              <a:defRPr/>
            </a:pPr>
            <a:r>
              <a:rPr lang="en-US" sz="2400" b="1" dirty="0"/>
              <a:t>Process time </a:t>
            </a:r>
            <a:r>
              <a:rPr lang="en-US" sz="2400" dirty="0"/>
              <a:t>is the time spent producing the product and it is the </a:t>
            </a:r>
            <a:r>
              <a:rPr lang="en-US" sz="2400" u="sng" dirty="0"/>
              <a:t>only</a:t>
            </a:r>
            <a:r>
              <a:rPr lang="en-US" sz="2400" dirty="0"/>
              <a:t> value-added time!</a:t>
            </a:r>
          </a:p>
        </p:txBody>
      </p:sp>
      <p:grpSp>
        <p:nvGrpSpPr>
          <p:cNvPr id="101379" name="Group 10"/>
          <p:cNvGrpSpPr>
            <a:grpSpLocks/>
          </p:cNvGrpSpPr>
          <p:nvPr/>
        </p:nvGrpSpPr>
        <p:grpSpPr bwMode="auto">
          <a:xfrm>
            <a:off x="381000" y="2057400"/>
            <a:ext cx="8382000" cy="3433763"/>
            <a:chOff x="336" y="1138"/>
            <a:chExt cx="5280" cy="2259"/>
          </a:xfrm>
        </p:grpSpPr>
        <p:sp>
          <p:nvSpPr>
            <p:cNvPr id="101390" name="Line 20"/>
            <p:cNvSpPr>
              <a:spLocks noChangeShapeType="1"/>
            </p:cNvSpPr>
            <p:nvPr/>
          </p:nvSpPr>
          <p:spPr bwMode="auto">
            <a:xfrm>
              <a:off x="336" y="2445"/>
              <a:ext cx="52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1391" name="Line 11"/>
            <p:cNvSpPr>
              <a:spLocks noChangeShapeType="1"/>
            </p:cNvSpPr>
            <p:nvPr/>
          </p:nvSpPr>
          <p:spPr bwMode="auto">
            <a:xfrm flipV="1">
              <a:off x="352" y="1573"/>
              <a:ext cx="512" cy="304"/>
            </a:xfrm>
            <a:prstGeom prst="line">
              <a:avLst/>
            </a:prstGeom>
            <a:noFill/>
            <a:ln w="25400">
              <a:solidFill>
                <a:srgbClr val="FF0066"/>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1392" name="Line 12"/>
            <p:cNvSpPr>
              <a:spLocks noChangeShapeType="1"/>
            </p:cNvSpPr>
            <p:nvPr/>
          </p:nvSpPr>
          <p:spPr bwMode="auto">
            <a:xfrm flipV="1">
              <a:off x="1496" y="1525"/>
              <a:ext cx="560" cy="352"/>
            </a:xfrm>
            <a:prstGeom prst="line">
              <a:avLst/>
            </a:prstGeom>
            <a:noFill/>
            <a:ln w="25400">
              <a:solidFill>
                <a:srgbClr val="FF0066"/>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1393" name="Line 13"/>
            <p:cNvSpPr>
              <a:spLocks noChangeShapeType="1"/>
            </p:cNvSpPr>
            <p:nvPr/>
          </p:nvSpPr>
          <p:spPr bwMode="auto">
            <a:xfrm>
              <a:off x="336" y="1925"/>
              <a:ext cx="0" cy="14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1394" name="Line 14"/>
            <p:cNvSpPr>
              <a:spLocks noChangeShapeType="1"/>
            </p:cNvSpPr>
            <p:nvPr/>
          </p:nvSpPr>
          <p:spPr bwMode="auto">
            <a:xfrm>
              <a:off x="1440" y="1925"/>
              <a:ext cx="0" cy="9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1395" name="Line 15"/>
            <p:cNvSpPr>
              <a:spLocks noChangeShapeType="1"/>
            </p:cNvSpPr>
            <p:nvPr/>
          </p:nvSpPr>
          <p:spPr bwMode="auto">
            <a:xfrm>
              <a:off x="5616" y="1925"/>
              <a:ext cx="0" cy="14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1396" name="Rectangle 16"/>
            <p:cNvSpPr>
              <a:spLocks noChangeArrowheads="1"/>
            </p:cNvSpPr>
            <p:nvPr/>
          </p:nvSpPr>
          <p:spPr bwMode="auto">
            <a:xfrm>
              <a:off x="362" y="1138"/>
              <a:ext cx="1174" cy="429"/>
            </a:xfrm>
            <a:prstGeom prst="rect">
              <a:avLst/>
            </a:prstGeom>
            <a:solidFill>
              <a:srgbClr val="FFCCFF"/>
            </a:solidFill>
            <a:ln w="38100" cmpd="dbl">
              <a:solidFill>
                <a:srgbClr val="FC0128"/>
              </a:solidFill>
              <a:miter lim="800000"/>
              <a:headEnd/>
              <a:tailEnd/>
            </a:ln>
          </p:spPr>
          <p:txBody>
            <a:bodyPr lIns="90488" tIns="44450" rIns="90488" bIns="44450" anchor="b">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buFontTx/>
                <a:buNone/>
              </a:pPr>
              <a:r>
                <a:rPr lang="en-US" altLang="en-US" sz="2400" dirty="0">
                  <a:latin typeface="Arial" charset="0"/>
                </a:rPr>
                <a:t> Order Received</a:t>
              </a:r>
            </a:p>
          </p:txBody>
        </p:sp>
        <p:sp>
          <p:nvSpPr>
            <p:cNvPr id="101397" name="Rectangle 17"/>
            <p:cNvSpPr>
              <a:spLocks noChangeArrowheads="1"/>
            </p:cNvSpPr>
            <p:nvPr/>
          </p:nvSpPr>
          <p:spPr bwMode="auto">
            <a:xfrm>
              <a:off x="1776" y="1149"/>
              <a:ext cx="1174" cy="429"/>
            </a:xfrm>
            <a:prstGeom prst="rect">
              <a:avLst/>
            </a:prstGeom>
            <a:solidFill>
              <a:srgbClr val="CCECFF"/>
            </a:solidFill>
            <a:ln w="38100" cmpd="dbl">
              <a:solidFill>
                <a:srgbClr val="FC0128"/>
              </a:solidFill>
              <a:miter lim="800000"/>
              <a:headEnd/>
              <a:tailEnd/>
            </a:ln>
          </p:spPr>
          <p:txBody>
            <a:bodyPr lIns="90488" tIns="44450" rIns="90488" bIns="44450" anchor="b">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buFontTx/>
                <a:buNone/>
              </a:pPr>
              <a:r>
                <a:rPr lang="en-US" altLang="en-US" sz="2400" dirty="0">
                  <a:latin typeface="Arial" charset="0"/>
                </a:rPr>
                <a:t>Production</a:t>
              </a:r>
              <a:br>
                <a:rPr lang="en-US" altLang="en-US" sz="2400" dirty="0">
                  <a:latin typeface="Arial" charset="0"/>
                </a:rPr>
              </a:br>
              <a:r>
                <a:rPr lang="en-US" altLang="en-US" sz="2400" dirty="0">
                  <a:latin typeface="Arial" charset="0"/>
                </a:rPr>
                <a:t>Started</a:t>
              </a:r>
            </a:p>
          </p:txBody>
        </p:sp>
        <p:sp>
          <p:nvSpPr>
            <p:cNvPr id="101398" name="Line 19"/>
            <p:cNvSpPr>
              <a:spLocks noChangeShapeType="1"/>
            </p:cNvSpPr>
            <p:nvPr/>
          </p:nvSpPr>
          <p:spPr bwMode="auto">
            <a:xfrm>
              <a:off x="4896" y="1474"/>
              <a:ext cx="664" cy="387"/>
            </a:xfrm>
            <a:prstGeom prst="line">
              <a:avLst/>
            </a:prstGeom>
            <a:noFill/>
            <a:ln w="254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01399" name="Rectangle 18"/>
            <p:cNvSpPr>
              <a:spLocks noChangeArrowheads="1"/>
            </p:cNvSpPr>
            <p:nvPr/>
          </p:nvSpPr>
          <p:spPr bwMode="auto">
            <a:xfrm>
              <a:off x="4309" y="1138"/>
              <a:ext cx="1174" cy="429"/>
            </a:xfrm>
            <a:prstGeom prst="rect">
              <a:avLst/>
            </a:prstGeom>
            <a:solidFill>
              <a:srgbClr val="CCFFCC"/>
            </a:solidFill>
            <a:ln w="38100" cmpd="dbl">
              <a:solidFill>
                <a:srgbClr val="FC0128"/>
              </a:solidFill>
              <a:miter lim="800000"/>
              <a:headEnd/>
              <a:tailEnd/>
            </a:ln>
          </p:spPr>
          <p:txBody>
            <a:bodyPr lIns="90488" tIns="44450" rIns="90488" bIns="44450" anchor="b">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buFontTx/>
                <a:buNone/>
              </a:pPr>
              <a:r>
                <a:rPr lang="en-US" altLang="en-US" sz="2400" dirty="0">
                  <a:latin typeface="Arial" charset="0"/>
                </a:rPr>
                <a:t>Goods Shipped</a:t>
              </a:r>
            </a:p>
          </p:txBody>
        </p:sp>
      </p:grpSp>
      <p:sp>
        <p:nvSpPr>
          <p:cNvPr id="101380" name="Rectangle 22"/>
          <p:cNvSpPr>
            <a:spLocks noChangeArrowheads="1"/>
          </p:cNvSpPr>
          <p:nvPr/>
        </p:nvSpPr>
        <p:spPr bwMode="auto">
          <a:xfrm>
            <a:off x="3422650" y="4270375"/>
            <a:ext cx="40068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2060"/>
                </a:solidFill>
                <a:latin typeface="Arial" charset="0"/>
              </a:rPr>
              <a:t>Manufacturing Cycle Time</a:t>
            </a:r>
          </a:p>
        </p:txBody>
      </p:sp>
      <p:cxnSp>
        <p:nvCxnSpPr>
          <p:cNvPr id="26" name="Straight Arrow Connector 25"/>
          <p:cNvCxnSpPr/>
          <p:nvPr/>
        </p:nvCxnSpPr>
        <p:spPr>
          <a:xfrm rot="10800000">
            <a:off x="2133600" y="4495800"/>
            <a:ext cx="1219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239000" y="4495800"/>
            <a:ext cx="1524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616" name="Rectangle 3"/>
          <p:cNvSpPr>
            <a:spLocks noGrp="1" noChangeArrowheads="1"/>
          </p:cNvSpPr>
          <p:nvPr>
            <p:ph type="title"/>
          </p:nvPr>
        </p:nvSpPr>
        <p:spPr>
          <a:xfrm>
            <a:off x="1463675" y="551440"/>
            <a:ext cx="6705600" cy="1318598"/>
          </a:xfrm>
          <a:solidFill>
            <a:schemeClr val="accent1">
              <a:lumMod val="20000"/>
              <a:lumOff val="80000"/>
            </a:schemeClr>
          </a:solidFill>
        </p:spPr>
        <p:txBody>
          <a:bodyPr lIns="90488" tIns="44450" rIns="90488" bIns="44450"/>
          <a:lstStyle/>
          <a:p>
            <a:pPr>
              <a:defRPr/>
            </a:pPr>
            <a:r>
              <a:rPr lang="en-US" b="1" dirty="0" smtClean="0"/>
              <a:t>Cycle Time and Cycle Efficiency</a:t>
            </a:r>
            <a:br>
              <a:rPr lang="en-US" b="1" dirty="0" smtClean="0"/>
            </a:br>
            <a:r>
              <a:rPr lang="en-US" sz="2800" dirty="0" smtClean="0"/>
              <a:t>A metric that measures the time involved in manufacturing a product.</a:t>
            </a:r>
          </a:p>
        </p:txBody>
      </p:sp>
      <p:sp>
        <p:nvSpPr>
          <p:cNvPr id="101385" name="Rectangle 7"/>
          <p:cNvSpPr>
            <a:spLocks noChangeArrowheads="1"/>
          </p:cNvSpPr>
          <p:nvPr/>
        </p:nvSpPr>
        <p:spPr bwMode="auto">
          <a:xfrm>
            <a:off x="3748088" y="5032375"/>
            <a:ext cx="16922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Total Time</a:t>
            </a:r>
          </a:p>
        </p:txBody>
      </p:sp>
      <p:cxnSp>
        <p:nvCxnSpPr>
          <p:cNvPr id="29" name="Straight Arrow Connector 28"/>
          <p:cNvCxnSpPr/>
          <p:nvPr/>
        </p:nvCxnSpPr>
        <p:spPr>
          <a:xfrm flipH="1" flipV="1">
            <a:off x="381000" y="5257800"/>
            <a:ext cx="3292475" cy="4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287963" y="5257800"/>
            <a:ext cx="3475037" cy="4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388" name="Slide Number Placeholder 2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A1FB770-4317-413F-95DD-739E8132A743}" type="slidenum">
              <a:rPr lang="en-US" altLang="en-US" sz="1200">
                <a:solidFill>
                  <a:srgbClr val="898989"/>
                </a:solidFill>
                <a:latin typeface="Arial" charset="0"/>
              </a:rPr>
              <a:pPr>
                <a:spcBef>
                  <a:spcPct val="0"/>
                </a:spcBef>
                <a:buFontTx/>
                <a:buNone/>
              </a:pPr>
              <a:t>43</a:t>
            </a:fld>
            <a:endParaRPr lang="en-US" altLang="en-US" sz="1200" dirty="0">
              <a:solidFill>
                <a:srgbClr val="898989"/>
              </a:solidFill>
              <a:latin typeface="Arial" charset="0"/>
            </a:endParaRPr>
          </a:p>
        </p:txBody>
      </p:sp>
      <p:sp>
        <p:nvSpPr>
          <p:cNvPr id="68611" name="Rectangle 5"/>
          <p:cNvSpPr>
            <a:spLocks noChangeArrowheads="1"/>
          </p:cNvSpPr>
          <p:nvPr/>
        </p:nvSpPr>
        <p:spPr bwMode="auto">
          <a:xfrm>
            <a:off x="2743200" y="3505200"/>
            <a:ext cx="5010150" cy="828675"/>
          </a:xfrm>
          <a:prstGeom prst="rect">
            <a:avLst/>
          </a:prstGeom>
          <a:solidFill>
            <a:schemeClr val="accent1">
              <a:lumMod val="50000"/>
            </a:schemeClr>
          </a:solidFill>
          <a:ln w="12700">
            <a:noFill/>
            <a:miter lim="800000"/>
            <a:headEnd/>
            <a:tailEnd/>
          </a:ln>
        </p:spPr>
        <p:txBody>
          <a:bodyPr lIns="90488" tIns="44450" rIns="90488" bIns="44450">
            <a:spAutoFit/>
          </a:bodyPr>
          <a:lstStyle/>
          <a:p>
            <a:pPr algn="ctr" eaLnBrk="1" hangingPunct="1">
              <a:defRPr/>
            </a:pPr>
            <a:r>
              <a:rPr lang="en-US" sz="2400" dirty="0">
                <a:solidFill>
                  <a:schemeClr val="bg1"/>
                </a:solidFill>
              </a:rPr>
              <a:t>Process Time + Inspection Time</a:t>
            </a:r>
            <a:br>
              <a:rPr lang="en-US" sz="2400" dirty="0">
                <a:solidFill>
                  <a:schemeClr val="bg1"/>
                </a:solidFill>
              </a:rPr>
            </a:br>
            <a:r>
              <a:rPr lang="en-US" sz="2400" dirty="0">
                <a:solidFill>
                  <a:schemeClr val="bg1"/>
                </a:solidFill>
              </a:rPr>
              <a:t>+ Move Time + Wait Time</a:t>
            </a:r>
          </a:p>
        </p:txBody>
      </p:sp>
      <p:sp>
        <p:nvSpPr>
          <p:cNvPr id="24" name="Rounded Rectangle 23"/>
          <p:cNvSpPr/>
          <p:nvPr/>
        </p:nvSpPr>
        <p:spPr>
          <a:xfrm>
            <a:off x="0" y="6704874"/>
            <a:ext cx="7239000" cy="12170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A4</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Compute cycle time and cycle efficiency, and explain their importance to production </a:t>
            </a:r>
            <a:r>
              <a:rPr lang="en-US" sz="1100" dirty="0" smtClean="0">
                <a:solidFill>
                  <a:prstClr val="black"/>
                </a:solidFill>
                <a:latin typeface="Calibri"/>
              </a:rPr>
              <a:t>management..</a:t>
            </a:r>
            <a:endParaRPr lang="en-US" sz="1100" b="1"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1000"/>
                                        <p:tgtEl>
                                          <p:spTgt spid="68610"/>
                                        </p:tgtEl>
                                      </p:cBhvr>
                                    </p:animEffect>
                                    <p:anim calcmode="lin" valueType="num">
                                      <p:cBhvr>
                                        <p:cTn id="8" dur="1000" fill="hold"/>
                                        <p:tgtEl>
                                          <p:spTgt spid="68610"/>
                                        </p:tgtEl>
                                        <p:attrNameLst>
                                          <p:attrName>ppt_x</p:attrName>
                                        </p:attrNameLst>
                                      </p:cBhvr>
                                      <p:tavLst>
                                        <p:tav tm="0">
                                          <p:val>
                                            <p:strVal val="#ppt_x"/>
                                          </p:val>
                                        </p:tav>
                                        <p:tav tm="100000">
                                          <p:val>
                                            <p:strVal val="#ppt_x"/>
                                          </p:val>
                                        </p:tav>
                                      </p:tavLst>
                                    </p:anim>
                                    <p:anim calcmode="lin" valueType="num">
                                      <p:cBhvr>
                                        <p:cTn id="9" dur="1000" fill="hold"/>
                                        <p:tgtEl>
                                          <p:spTgt spid="686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Line 19"/>
          <p:cNvSpPr>
            <a:spLocks noChangeShapeType="1"/>
          </p:cNvSpPr>
          <p:nvPr/>
        </p:nvSpPr>
        <p:spPr bwMode="auto">
          <a:xfrm>
            <a:off x="7620000" y="2133600"/>
            <a:ext cx="1054100" cy="614363"/>
          </a:xfrm>
          <a:prstGeom prst="line">
            <a:avLst/>
          </a:prstGeom>
          <a:noFill/>
          <a:ln w="25400">
            <a:solidFill>
              <a:srgbClr val="FF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nvGrpSpPr>
          <p:cNvPr id="103427" name="Group 3"/>
          <p:cNvGrpSpPr>
            <a:grpSpLocks/>
          </p:cNvGrpSpPr>
          <p:nvPr/>
        </p:nvGrpSpPr>
        <p:grpSpPr bwMode="auto">
          <a:xfrm>
            <a:off x="1295400" y="5292725"/>
            <a:ext cx="6515100" cy="1182688"/>
            <a:chOff x="912" y="3334"/>
            <a:chExt cx="4104" cy="745"/>
          </a:xfrm>
        </p:grpSpPr>
        <p:sp>
          <p:nvSpPr>
            <p:cNvPr id="103451" name="Rectangle 4"/>
            <p:cNvSpPr>
              <a:spLocks noChangeArrowheads="1"/>
            </p:cNvSpPr>
            <p:nvPr/>
          </p:nvSpPr>
          <p:spPr bwMode="auto">
            <a:xfrm>
              <a:off x="912" y="3335"/>
              <a:ext cx="4104" cy="744"/>
            </a:xfrm>
            <a:prstGeom prst="rect">
              <a:avLst/>
            </a:prstGeom>
            <a:solidFill>
              <a:schemeClr val="bg2"/>
            </a:solidFill>
            <a:ln w="38100" cmpd="dbl">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103452" name="Rectangle 5"/>
            <p:cNvSpPr>
              <a:spLocks noChangeArrowheads="1"/>
            </p:cNvSpPr>
            <p:nvPr/>
          </p:nvSpPr>
          <p:spPr bwMode="auto">
            <a:xfrm>
              <a:off x="1143" y="3334"/>
              <a:ext cx="1031"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charset="0"/>
                </a:rPr>
                <a:t>Cycle</a:t>
              </a:r>
            </a:p>
            <a:p>
              <a:pPr algn="ctr" eaLnBrk="1" hangingPunct="1">
                <a:spcBef>
                  <a:spcPct val="0"/>
                </a:spcBef>
                <a:buFontTx/>
                <a:buNone/>
              </a:pPr>
              <a:r>
                <a:rPr lang="en-US" altLang="en-US" sz="2400" b="1" dirty="0">
                  <a:latin typeface="Arial" charset="0"/>
                </a:rPr>
                <a:t>Efficiency</a:t>
              </a:r>
            </a:p>
          </p:txBody>
        </p:sp>
        <p:sp>
          <p:nvSpPr>
            <p:cNvPr id="103453" name="Rectangle 6"/>
            <p:cNvSpPr>
              <a:spLocks noChangeArrowheads="1"/>
            </p:cNvSpPr>
            <p:nvPr/>
          </p:nvSpPr>
          <p:spPr bwMode="auto">
            <a:xfrm>
              <a:off x="2667" y="3403"/>
              <a:ext cx="2030"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20000"/>
                </a:lnSpc>
                <a:spcBef>
                  <a:spcPct val="0"/>
                </a:spcBef>
                <a:buFontTx/>
                <a:buNone/>
              </a:pPr>
              <a:r>
                <a:rPr lang="en-US" altLang="en-US" sz="2400" b="1" dirty="0">
                  <a:latin typeface="Arial" charset="0"/>
                </a:rPr>
                <a:t>      Value-added time</a:t>
              </a:r>
              <a:br>
                <a:rPr lang="en-US" altLang="en-US" sz="2400" b="1" dirty="0">
                  <a:latin typeface="Arial" charset="0"/>
                </a:rPr>
              </a:br>
              <a:r>
                <a:rPr lang="en-US" altLang="en-US" sz="2400" b="1" dirty="0">
                  <a:latin typeface="Arial" charset="0"/>
                </a:rPr>
                <a:t>          Cycle time</a:t>
              </a:r>
            </a:p>
          </p:txBody>
        </p:sp>
        <p:sp>
          <p:nvSpPr>
            <p:cNvPr id="103454" name="Line 7"/>
            <p:cNvSpPr>
              <a:spLocks noChangeShapeType="1"/>
            </p:cNvSpPr>
            <p:nvPr/>
          </p:nvSpPr>
          <p:spPr bwMode="auto">
            <a:xfrm>
              <a:off x="2732" y="3709"/>
              <a:ext cx="209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3455" name="Rectangle 8"/>
            <p:cNvSpPr>
              <a:spLocks noChangeArrowheads="1"/>
            </p:cNvSpPr>
            <p:nvPr/>
          </p:nvSpPr>
          <p:spPr bwMode="auto">
            <a:xfrm>
              <a:off x="2341" y="3547"/>
              <a:ext cx="190"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dirty="0">
                  <a:solidFill>
                    <a:schemeClr val="tx2"/>
                  </a:solidFill>
                  <a:latin typeface="Arial" charset="0"/>
                </a:rPr>
                <a:t>=</a:t>
              </a:r>
            </a:p>
          </p:txBody>
        </p:sp>
      </p:grpSp>
      <p:sp>
        <p:nvSpPr>
          <p:cNvPr id="103428" name="Rectangle 3"/>
          <p:cNvSpPr>
            <a:spLocks noGrp="1" noChangeArrowheads="1"/>
          </p:cNvSpPr>
          <p:nvPr>
            <p:ph type="title"/>
          </p:nvPr>
        </p:nvSpPr>
        <p:spPr>
          <a:xfrm>
            <a:off x="1143000" y="274638"/>
            <a:ext cx="6629400" cy="1143000"/>
          </a:xfrm>
        </p:spPr>
        <p:txBody>
          <a:bodyPr lIns="90488" tIns="44450" rIns="90488" bIns="44450"/>
          <a:lstStyle/>
          <a:p>
            <a:r>
              <a:rPr lang="en-US" altLang="en-US" b="1" dirty="0" smtClean="0"/>
              <a:t>Cycle Time and Cycle Efficiency</a:t>
            </a:r>
          </a:p>
        </p:txBody>
      </p:sp>
      <p:sp>
        <p:nvSpPr>
          <p:cNvPr id="70661" name="Rectangle 5"/>
          <p:cNvSpPr>
            <a:spLocks noChangeArrowheads="1"/>
          </p:cNvSpPr>
          <p:nvPr/>
        </p:nvSpPr>
        <p:spPr bwMode="auto">
          <a:xfrm>
            <a:off x="3146425" y="2822575"/>
            <a:ext cx="4552950" cy="828675"/>
          </a:xfrm>
          <a:prstGeom prst="rect">
            <a:avLst/>
          </a:prstGeom>
          <a:solidFill>
            <a:schemeClr val="accent1">
              <a:lumMod val="50000"/>
            </a:schemeClr>
          </a:solidFill>
          <a:ln w="12700">
            <a:noFill/>
            <a:miter lim="800000"/>
            <a:headEnd/>
            <a:tailEnd/>
          </a:ln>
        </p:spPr>
        <p:txBody>
          <a:bodyPr wrap="none" lIns="90488" tIns="44450" rIns="90488" bIns="44450">
            <a:spAutoFit/>
          </a:bodyPr>
          <a:lstStyle/>
          <a:p>
            <a:pPr algn="ctr" eaLnBrk="1" hangingPunct="1">
              <a:defRPr/>
            </a:pPr>
            <a:r>
              <a:rPr lang="en-US" sz="2400" dirty="0">
                <a:solidFill>
                  <a:schemeClr val="bg1"/>
                </a:solidFill>
              </a:rPr>
              <a:t>Process Time + Inspection Time</a:t>
            </a:r>
            <a:br>
              <a:rPr lang="en-US" sz="2400" dirty="0">
                <a:solidFill>
                  <a:schemeClr val="bg1"/>
                </a:solidFill>
              </a:rPr>
            </a:br>
            <a:r>
              <a:rPr lang="en-US" sz="2400" dirty="0">
                <a:solidFill>
                  <a:schemeClr val="bg1"/>
                </a:solidFill>
              </a:rPr>
              <a:t>+ Move Time + Wait Time</a:t>
            </a:r>
          </a:p>
        </p:txBody>
      </p:sp>
      <p:grpSp>
        <p:nvGrpSpPr>
          <p:cNvPr id="103430" name="Group 10"/>
          <p:cNvGrpSpPr>
            <a:grpSpLocks/>
          </p:cNvGrpSpPr>
          <p:nvPr/>
        </p:nvGrpSpPr>
        <p:grpSpPr bwMode="auto">
          <a:xfrm>
            <a:off x="381000" y="1600200"/>
            <a:ext cx="8382000" cy="3586163"/>
            <a:chOff x="336" y="1138"/>
            <a:chExt cx="5280" cy="2259"/>
          </a:xfrm>
        </p:grpSpPr>
        <p:sp>
          <p:nvSpPr>
            <p:cNvPr id="103442" name="Line 11"/>
            <p:cNvSpPr>
              <a:spLocks noChangeShapeType="1"/>
            </p:cNvSpPr>
            <p:nvPr/>
          </p:nvSpPr>
          <p:spPr bwMode="auto">
            <a:xfrm flipV="1">
              <a:off x="352" y="1573"/>
              <a:ext cx="512" cy="304"/>
            </a:xfrm>
            <a:prstGeom prst="line">
              <a:avLst/>
            </a:prstGeom>
            <a:noFill/>
            <a:ln w="25400">
              <a:solidFill>
                <a:srgbClr val="FF0066"/>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3443" name="Line 12"/>
            <p:cNvSpPr>
              <a:spLocks noChangeShapeType="1"/>
            </p:cNvSpPr>
            <p:nvPr/>
          </p:nvSpPr>
          <p:spPr bwMode="auto">
            <a:xfrm flipV="1">
              <a:off x="1496" y="1525"/>
              <a:ext cx="560" cy="352"/>
            </a:xfrm>
            <a:prstGeom prst="line">
              <a:avLst/>
            </a:prstGeom>
            <a:noFill/>
            <a:ln w="25400">
              <a:solidFill>
                <a:srgbClr val="FF0066"/>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3444" name="Line 13"/>
            <p:cNvSpPr>
              <a:spLocks noChangeShapeType="1"/>
            </p:cNvSpPr>
            <p:nvPr/>
          </p:nvSpPr>
          <p:spPr bwMode="auto">
            <a:xfrm>
              <a:off x="336" y="1925"/>
              <a:ext cx="0" cy="14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3445" name="Line 14"/>
            <p:cNvSpPr>
              <a:spLocks noChangeShapeType="1"/>
            </p:cNvSpPr>
            <p:nvPr/>
          </p:nvSpPr>
          <p:spPr bwMode="auto">
            <a:xfrm>
              <a:off x="1440" y="1925"/>
              <a:ext cx="0" cy="9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3446" name="Line 15"/>
            <p:cNvSpPr>
              <a:spLocks noChangeShapeType="1"/>
            </p:cNvSpPr>
            <p:nvPr/>
          </p:nvSpPr>
          <p:spPr bwMode="auto">
            <a:xfrm>
              <a:off x="5616" y="1925"/>
              <a:ext cx="0" cy="14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3447" name="Rectangle 16"/>
            <p:cNvSpPr>
              <a:spLocks noChangeArrowheads="1"/>
            </p:cNvSpPr>
            <p:nvPr/>
          </p:nvSpPr>
          <p:spPr bwMode="auto">
            <a:xfrm>
              <a:off x="362" y="1138"/>
              <a:ext cx="1174" cy="429"/>
            </a:xfrm>
            <a:prstGeom prst="rect">
              <a:avLst/>
            </a:prstGeom>
            <a:solidFill>
              <a:srgbClr val="FFCCFF"/>
            </a:solidFill>
            <a:ln w="38100" cmpd="dbl">
              <a:solidFill>
                <a:srgbClr val="FC0128"/>
              </a:solidFill>
              <a:miter lim="800000"/>
              <a:headEnd/>
              <a:tailEnd/>
            </a:ln>
          </p:spPr>
          <p:txBody>
            <a:bodyPr lIns="90488" tIns="44450" rIns="90488" bIns="44450" anchor="b">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buFontTx/>
                <a:buNone/>
              </a:pPr>
              <a:r>
                <a:rPr lang="en-US" altLang="en-US" sz="2400" dirty="0">
                  <a:latin typeface="Arial" charset="0"/>
                </a:rPr>
                <a:t> Order Received</a:t>
              </a:r>
            </a:p>
          </p:txBody>
        </p:sp>
        <p:sp>
          <p:nvSpPr>
            <p:cNvPr id="103448" name="Rectangle 17"/>
            <p:cNvSpPr>
              <a:spLocks noChangeArrowheads="1"/>
            </p:cNvSpPr>
            <p:nvPr/>
          </p:nvSpPr>
          <p:spPr bwMode="auto">
            <a:xfrm>
              <a:off x="1776" y="1149"/>
              <a:ext cx="1174" cy="429"/>
            </a:xfrm>
            <a:prstGeom prst="rect">
              <a:avLst/>
            </a:prstGeom>
            <a:solidFill>
              <a:srgbClr val="CCECFF"/>
            </a:solidFill>
            <a:ln w="38100" cmpd="dbl">
              <a:solidFill>
                <a:srgbClr val="FC0128"/>
              </a:solidFill>
              <a:miter lim="800000"/>
              <a:headEnd/>
              <a:tailEnd/>
            </a:ln>
          </p:spPr>
          <p:txBody>
            <a:bodyPr lIns="90488" tIns="44450" rIns="90488" bIns="44450" anchor="b">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buFontTx/>
                <a:buNone/>
              </a:pPr>
              <a:r>
                <a:rPr lang="en-US" altLang="en-US" sz="2400" dirty="0">
                  <a:latin typeface="Arial" charset="0"/>
                </a:rPr>
                <a:t>Production</a:t>
              </a:r>
              <a:br>
                <a:rPr lang="en-US" altLang="en-US" sz="2400" dirty="0">
                  <a:latin typeface="Arial" charset="0"/>
                </a:rPr>
              </a:br>
              <a:r>
                <a:rPr lang="en-US" altLang="en-US" sz="2400" dirty="0">
                  <a:latin typeface="Arial" charset="0"/>
                </a:rPr>
                <a:t>Started</a:t>
              </a:r>
            </a:p>
          </p:txBody>
        </p:sp>
        <p:sp>
          <p:nvSpPr>
            <p:cNvPr id="103449" name="Line 20"/>
            <p:cNvSpPr>
              <a:spLocks noChangeShapeType="1"/>
            </p:cNvSpPr>
            <p:nvPr/>
          </p:nvSpPr>
          <p:spPr bwMode="auto">
            <a:xfrm>
              <a:off x="336" y="2445"/>
              <a:ext cx="52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3450" name="Rectangle 18"/>
            <p:cNvSpPr>
              <a:spLocks noChangeArrowheads="1"/>
            </p:cNvSpPr>
            <p:nvPr/>
          </p:nvSpPr>
          <p:spPr bwMode="auto">
            <a:xfrm>
              <a:off x="4309" y="1138"/>
              <a:ext cx="1174" cy="429"/>
            </a:xfrm>
            <a:prstGeom prst="rect">
              <a:avLst/>
            </a:prstGeom>
            <a:solidFill>
              <a:srgbClr val="CCFFCC"/>
            </a:solidFill>
            <a:ln w="38100" cmpd="dbl">
              <a:solidFill>
                <a:srgbClr val="FC0128"/>
              </a:solidFill>
              <a:miter lim="800000"/>
              <a:headEnd/>
              <a:tailEnd/>
            </a:ln>
          </p:spPr>
          <p:txBody>
            <a:bodyPr lIns="90488" tIns="44450" rIns="90488" bIns="44450" anchor="b">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buFontTx/>
                <a:buNone/>
              </a:pPr>
              <a:r>
                <a:rPr lang="en-US" altLang="en-US" sz="2400" dirty="0">
                  <a:latin typeface="Arial" charset="0"/>
                </a:rPr>
                <a:t>Goods Shipped</a:t>
              </a:r>
            </a:p>
          </p:txBody>
        </p:sp>
      </p:grpSp>
      <p:sp>
        <p:nvSpPr>
          <p:cNvPr id="70663" name="Rectangle 22"/>
          <p:cNvSpPr>
            <a:spLocks noChangeArrowheads="1"/>
          </p:cNvSpPr>
          <p:nvPr/>
        </p:nvSpPr>
        <p:spPr bwMode="auto">
          <a:xfrm>
            <a:off x="3422650" y="3965575"/>
            <a:ext cx="4006850" cy="458788"/>
          </a:xfrm>
          <a:prstGeom prst="rect">
            <a:avLst/>
          </a:prstGeom>
          <a:noFill/>
          <a:ln w="12700">
            <a:noFill/>
            <a:miter lim="800000"/>
            <a:headEnd/>
            <a:tailEnd/>
          </a:ln>
        </p:spPr>
        <p:txBody>
          <a:bodyPr wrap="none" lIns="90488" tIns="44450" rIns="90488" bIns="44450">
            <a:spAutoFit/>
          </a:bodyPr>
          <a:lstStyle/>
          <a:p>
            <a:pPr eaLnBrk="1" hangingPunct="1">
              <a:defRPr/>
            </a:pPr>
            <a:r>
              <a:rPr lang="en-US" sz="2400" b="1" dirty="0">
                <a:solidFill>
                  <a:schemeClr val="tx2">
                    <a:lumMod val="50000"/>
                  </a:schemeClr>
                </a:solidFill>
              </a:rPr>
              <a:t>Manufacturing Cycle Time</a:t>
            </a:r>
          </a:p>
        </p:txBody>
      </p:sp>
      <p:sp>
        <p:nvSpPr>
          <p:cNvPr id="103432" name="Line 9"/>
          <p:cNvSpPr>
            <a:spLocks noChangeShapeType="1"/>
          </p:cNvSpPr>
          <p:nvPr/>
        </p:nvSpPr>
        <p:spPr bwMode="auto">
          <a:xfrm>
            <a:off x="4572000" y="3352800"/>
            <a:ext cx="990600" cy="190500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03433" name="Oval 10"/>
          <p:cNvSpPr>
            <a:spLocks noChangeArrowheads="1"/>
          </p:cNvSpPr>
          <p:nvPr/>
        </p:nvSpPr>
        <p:spPr bwMode="auto">
          <a:xfrm>
            <a:off x="3124200" y="2743200"/>
            <a:ext cx="2057400" cy="60960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103434" name="Oval 11"/>
          <p:cNvSpPr>
            <a:spLocks noChangeArrowheads="1"/>
          </p:cNvSpPr>
          <p:nvPr/>
        </p:nvSpPr>
        <p:spPr bwMode="auto">
          <a:xfrm>
            <a:off x="4495800" y="5257800"/>
            <a:ext cx="2743200" cy="76200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103435" name="Rectangle 7"/>
          <p:cNvSpPr>
            <a:spLocks noChangeArrowheads="1"/>
          </p:cNvSpPr>
          <p:nvPr/>
        </p:nvSpPr>
        <p:spPr bwMode="auto">
          <a:xfrm>
            <a:off x="3748088" y="4727575"/>
            <a:ext cx="16922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Total Time</a:t>
            </a:r>
          </a:p>
        </p:txBody>
      </p:sp>
      <p:cxnSp>
        <p:nvCxnSpPr>
          <p:cNvPr id="37" name="Straight Arrow Connector 36"/>
          <p:cNvCxnSpPr/>
          <p:nvPr/>
        </p:nvCxnSpPr>
        <p:spPr>
          <a:xfrm rot="10800000">
            <a:off x="2133600" y="4191000"/>
            <a:ext cx="1219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239000" y="4191000"/>
            <a:ext cx="1524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381000" y="4953000"/>
            <a:ext cx="3292475" cy="4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287963" y="4953000"/>
            <a:ext cx="3475037" cy="4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441" name="Slide Number Placeholder 3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AA74919-C7AD-4EB4-B3C3-3FB060B8BD02}" type="slidenum">
              <a:rPr lang="en-US" altLang="en-US" sz="1200">
                <a:solidFill>
                  <a:srgbClr val="898989"/>
                </a:solidFill>
                <a:latin typeface="Arial" charset="0"/>
              </a:rPr>
              <a:pPr>
                <a:spcBef>
                  <a:spcPct val="0"/>
                </a:spcBef>
                <a:buFontTx/>
                <a:buNone/>
              </a:pPr>
              <a:t>44</a:t>
            </a:fld>
            <a:endParaRPr lang="en-US" altLang="en-US" sz="1200" dirty="0">
              <a:solidFill>
                <a:srgbClr val="898989"/>
              </a:solidFill>
              <a:latin typeface="Arial" charset="0"/>
            </a:endParaRPr>
          </a:p>
        </p:txBody>
      </p:sp>
      <p:sp>
        <p:nvSpPr>
          <p:cNvPr id="32" name="Rounded Rectangle 31"/>
          <p:cNvSpPr/>
          <p:nvPr/>
        </p:nvSpPr>
        <p:spPr>
          <a:xfrm>
            <a:off x="0" y="6704874"/>
            <a:ext cx="7239000" cy="12170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A4</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Compute cycle time and cycle efficiency, and explain their importance to production </a:t>
            </a:r>
            <a:r>
              <a:rPr lang="en-US" sz="1100" dirty="0" smtClean="0">
                <a:solidFill>
                  <a:prstClr val="black"/>
                </a:solidFill>
                <a:latin typeface="Calibri"/>
              </a:rPr>
              <a:t>management..</a:t>
            </a:r>
            <a:endParaRPr lang="en-US" sz="1100" b="1" dirty="0">
              <a:solidFill>
                <a:prstClr val="black"/>
              </a:solidFill>
              <a:latin typeface="Calibri"/>
            </a:endParaRPr>
          </a:p>
        </p:txBody>
      </p:sp>
      <p:sp>
        <p:nvSpPr>
          <p:cNvPr id="34" name="TextBox 33"/>
          <p:cNvSpPr txBox="1"/>
          <p:nvPr/>
        </p:nvSpPr>
        <p:spPr>
          <a:xfrm>
            <a:off x="7962900" y="533389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24.21</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2FF381-C3B8-4A0F-B33F-2469D45F1717}" type="slidenum">
              <a:rPr lang="en-US" altLang="en-US" smtClean="0"/>
              <a:pPr/>
              <a:t>45</a:t>
            </a:fld>
            <a:endParaRPr lang="en-US" altLang="en-US" dirty="0"/>
          </a:p>
        </p:txBody>
      </p:sp>
      <p:sp>
        <p:nvSpPr>
          <p:cNvPr id="8" name="Title 1"/>
          <p:cNvSpPr>
            <a:spLocks noGrp="1"/>
          </p:cNvSpPr>
          <p:nvPr>
            <p:ph type="title"/>
          </p:nvPr>
        </p:nvSpPr>
        <p:spPr>
          <a:xfrm>
            <a:off x="457200" y="685936"/>
            <a:ext cx="8229600" cy="1143000"/>
          </a:xfrm>
        </p:spPr>
        <p:txBody>
          <a:bodyPr/>
          <a:lstStyle/>
          <a:p>
            <a:r>
              <a:rPr lang="en-US" sz="4400" b="1" dirty="0">
                <a:ea typeface="+mn-ea"/>
                <a:cs typeface="Arial" charset="0"/>
              </a:rPr>
              <a:t>Appendix </a:t>
            </a:r>
            <a:r>
              <a:rPr lang="en-US" sz="4400" b="1" dirty="0" smtClean="0">
                <a:ea typeface="+mn-ea"/>
                <a:cs typeface="Arial" charset="0"/>
              </a:rPr>
              <a:t>24A</a:t>
            </a:r>
            <a:r>
              <a:rPr lang="en-US" sz="4400" b="1" dirty="0">
                <a:ea typeface="+mn-ea"/>
                <a:cs typeface="Arial" charset="0"/>
              </a:rPr>
              <a:t>: </a:t>
            </a:r>
            <a:r>
              <a:rPr lang="en-US" sz="4400" b="1" dirty="0" smtClean="0">
                <a:ea typeface="+mn-ea"/>
                <a:cs typeface="Arial" charset="0"/>
              </a:rPr>
              <a:t/>
            </a:r>
            <a:br>
              <a:rPr lang="en-US" sz="4400" b="1" dirty="0" smtClean="0">
                <a:ea typeface="+mn-ea"/>
                <a:cs typeface="Arial" charset="0"/>
              </a:rPr>
            </a:br>
            <a:r>
              <a:rPr lang="en-US" sz="4400" b="1" dirty="0" smtClean="0">
                <a:ea typeface="+mn-ea"/>
                <a:cs typeface="Arial" charset="0"/>
              </a:rPr>
              <a:t>Cost </a:t>
            </a:r>
            <a:r>
              <a:rPr lang="en-US" sz="4400" b="1" dirty="0">
                <a:ea typeface="+mn-ea"/>
                <a:cs typeface="Arial" charset="0"/>
              </a:rPr>
              <a:t>Allocations</a:t>
            </a:r>
          </a:p>
        </p:txBody>
      </p:sp>
      <p:sp>
        <p:nvSpPr>
          <p:cNvPr id="9" name="Content Placeholder 2"/>
          <p:cNvSpPr>
            <a:spLocks noGrp="1"/>
          </p:cNvSpPr>
          <p:nvPr>
            <p:ph idx="1"/>
          </p:nvPr>
        </p:nvSpPr>
        <p:spPr>
          <a:xfrm>
            <a:off x="304800" y="2024925"/>
            <a:ext cx="8534400" cy="4226320"/>
          </a:xfrm>
          <a:solidFill>
            <a:schemeClr val="tx2">
              <a:lumMod val="20000"/>
              <a:lumOff val="80000"/>
            </a:schemeClr>
          </a:solidFill>
        </p:spPr>
        <p:txBody>
          <a:bodyPr/>
          <a:lstStyle/>
          <a:p>
            <a:r>
              <a:rPr lang="en-US" dirty="0" smtClean="0"/>
              <a:t>Cost allocations in Exhibits 24.10 and 24.11.</a:t>
            </a:r>
          </a:p>
          <a:p>
            <a:r>
              <a:rPr lang="en-US" sz="2400" dirty="0" smtClean="0"/>
              <a:t>Allocated cost = Total cost to allocate x % of allocation </a:t>
            </a:r>
            <a:r>
              <a:rPr lang="en-US" sz="2400" dirty="0"/>
              <a:t>b</a:t>
            </a:r>
            <a:r>
              <a:rPr lang="en-US" sz="2400" dirty="0" smtClean="0"/>
              <a:t>ase used</a:t>
            </a:r>
          </a:p>
          <a:p>
            <a:r>
              <a:rPr lang="en-US" dirty="0" smtClean="0"/>
              <a:t>Company will allocate four indirect costs:</a:t>
            </a:r>
          </a:p>
          <a:p>
            <a:pPr lvl="1"/>
            <a:r>
              <a:rPr lang="en-US" dirty="0" smtClean="0"/>
              <a:t>Rent expense - $12,000</a:t>
            </a:r>
          </a:p>
          <a:p>
            <a:pPr lvl="1"/>
            <a:r>
              <a:rPr lang="en-US" dirty="0" smtClean="0"/>
              <a:t>Utilities expense - $2,400</a:t>
            </a:r>
          </a:p>
          <a:p>
            <a:pPr lvl="1"/>
            <a:r>
              <a:rPr lang="en-US" dirty="0" smtClean="0"/>
              <a:t>Advertising expense - $1,000</a:t>
            </a:r>
          </a:p>
          <a:p>
            <a:pPr lvl="1"/>
            <a:r>
              <a:rPr lang="en-US" dirty="0" smtClean="0"/>
              <a:t>Insurance expense - $2,500</a:t>
            </a:r>
          </a:p>
          <a:p>
            <a:endParaRPr lang="en-US" dirty="0" smtClean="0"/>
          </a:p>
          <a:p>
            <a:endParaRPr lang="en-US" dirty="0"/>
          </a:p>
        </p:txBody>
      </p:sp>
    </p:spTree>
    <p:extLst>
      <p:ext uri="{BB962C8B-B14F-4D97-AF65-F5344CB8AC3E}">
        <p14:creationId xmlns:p14="http://schemas.microsoft.com/office/powerpoint/2010/main" val="104487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762000"/>
          </a:xfrm>
        </p:spPr>
        <p:txBody>
          <a:bodyPr/>
          <a:lstStyle/>
          <a:p>
            <a:r>
              <a:rPr lang="en-US" sz="4400" b="1" dirty="0">
                <a:ea typeface="+mn-ea"/>
                <a:cs typeface="Arial" charset="0"/>
              </a:rPr>
              <a:t>Department Allocation Bases</a:t>
            </a:r>
          </a:p>
        </p:txBody>
      </p:sp>
      <p:sp>
        <p:nvSpPr>
          <p:cNvPr id="4" name="Slide Number Placeholder 3"/>
          <p:cNvSpPr>
            <a:spLocks noGrp="1"/>
          </p:cNvSpPr>
          <p:nvPr>
            <p:ph type="sldNum" sz="quarter" idx="12"/>
          </p:nvPr>
        </p:nvSpPr>
        <p:spPr/>
        <p:txBody>
          <a:bodyPr/>
          <a:lstStyle/>
          <a:p>
            <a:fld id="{EA2FF381-C3B8-4A0F-B33F-2469D45F1717}" type="slidenum">
              <a:rPr lang="en-US" altLang="en-US" smtClean="0"/>
              <a:pPr/>
              <a:t>46</a:t>
            </a:fld>
            <a:endParaRPr lang="en-US" altLang="en-US" dirty="0"/>
          </a:p>
        </p:txBody>
      </p:sp>
      <p:sp>
        <p:nvSpPr>
          <p:cNvPr id="6" name="Rounded Rectangle 5"/>
          <p:cNvSpPr/>
          <p:nvPr/>
        </p:nvSpPr>
        <p:spPr>
          <a:xfrm>
            <a:off x="0" y="6704874"/>
            <a:ext cx="7239000" cy="12170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A4</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Compute cycle time and cycle efficiency, and explain their importance to production </a:t>
            </a:r>
            <a:r>
              <a:rPr lang="en-US" sz="1100" dirty="0" smtClean="0">
                <a:solidFill>
                  <a:prstClr val="black"/>
                </a:solidFill>
                <a:latin typeface="Calibri"/>
              </a:rPr>
              <a:t>management..</a:t>
            </a:r>
            <a:endParaRPr lang="en-US" sz="1100" b="1" dirty="0">
              <a:solidFill>
                <a:prstClr val="black"/>
              </a:solidFill>
              <a:latin typeface="Calibri"/>
            </a:endParaRPr>
          </a:p>
        </p:txBody>
      </p:sp>
      <p:sp>
        <p:nvSpPr>
          <p:cNvPr id="7" name="TextBox 6"/>
          <p:cNvSpPr txBox="1"/>
          <p:nvPr/>
        </p:nvSpPr>
        <p:spPr>
          <a:xfrm>
            <a:off x="7988968" y="3934326"/>
            <a:ext cx="1078832"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24A.1</a:t>
            </a:r>
            <a:endParaRPr lang="en-US" kern="0" dirty="0">
              <a:latin typeface="Berlin Sans FB" panose="020E0602020502020306" pitchFamily="34" charset="0"/>
            </a:endParaRPr>
          </a:p>
        </p:txBody>
      </p:sp>
      <p:pic>
        <p:nvPicPr>
          <p:cNvPr id="8" name="Picture 7"/>
          <p:cNvPicPr>
            <a:picLocks noChangeAspect="1"/>
          </p:cNvPicPr>
          <p:nvPr/>
        </p:nvPicPr>
        <p:blipFill>
          <a:blip r:embed="rId3"/>
          <a:stretch>
            <a:fillRect/>
          </a:stretch>
        </p:blipFill>
        <p:spPr>
          <a:xfrm>
            <a:off x="328863" y="3942347"/>
            <a:ext cx="7628021" cy="2393670"/>
          </a:xfrm>
          <a:prstGeom prst="rect">
            <a:avLst/>
          </a:prstGeom>
        </p:spPr>
      </p:pic>
      <p:sp>
        <p:nvSpPr>
          <p:cNvPr id="9" name="Content Placeholder 2"/>
          <p:cNvSpPr>
            <a:spLocks noGrp="1"/>
          </p:cNvSpPr>
          <p:nvPr>
            <p:ph idx="1"/>
          </p:nvPr>
        </p:nvSpPr>
        <p:spPr>
          <a:xfrm>
            <a:off x="304800" y="1291389"/>
            <a:ext cx="8653908" cy="2470875"/>
          </a:xfrm>
          <a:solidFill>
            <a:schemeClr val="tx2">
              <a:lumMod val="20000"/>
              <a:lumOff val="80000"/>
            </a:schemeClr>
          </a:solidFill>
        </p:spPr>
        <p:txBody>
          <a:bodyPr/>
          <a:lstStyle/>
          <a:p>
            <a:pPr marL="0" indent="0">
              <a:buNone/>
            </a:pPr>
            <a:r>
              <a:rPr lang="en-US" sz="2400" dirty="0" smtClean="0"/>
              <a:t>A-1 Hardware uses the following allocation bases:</a:t>
            </a:r>
          </a:p>
          <a:p>
            <a:pPr lvl="1"/>
            <a:r>
              <a:rPr lang="en-US" sz="2400" dirty="0" smtClean="0"/>
              <a:t>Square feet of floor space</a:t>
            </a:r>
          </a:p>
          <a:p>
            <a:pPr lvl="1"/>
            <a:r>
              <a:rPr lang="en-US" sz="2400" dirty="0" smtClean="0"/>
              <a:t>Dollar value of insured assets</a:t>
            </a:r>
          </a:p>
          <a:p>
            <a:pPr lvl="1"/>
            <a:r>
              <a:rPr lang="en-US" sz="2400" dirty="0" smtClean="0"/>
              <a:t>Sales dollars</a:t>
            </a:r>
          </a:p>
          <a:p>
            <a:pPr lvl="1"/>
            <a:r>
              <a:rPr lang="en-US" sz="2400" dirty="0" smtClean="0"/>
              <a:t>Number of purchase orders</a:t>
            </a:r>
          </a:p>
          <a:p>
            <a:endParaRPr lang="en-US" dirty="0" smtClean="0"/>
          </a:p>
          <a:p>
            <a:endParaRPr lang="en-US" dirty="0"/>
          </a:p>
        </p:txBody>
      </p:sp>
    </p:spTree>
    <p:extLst>
      <p:ext uri="{BB962C8B-B14F-4D97-AF65-F5344CB8AC3E}">
        <p14:creationId xmlns:p14="http://schemas.microsoft.com/office/powerpoint/2010/main" val="3927664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79258"/>
          </a:xfrm>
        </p:spPr>
        <p:txBody>
          <a:bodyPr/>
          <a:lstStyle/>
          <a:p>
            <a:r>
              <a:rPr lang="en-US" sz="4400" b="1" dirty="0">
                <a:ea typeface="+mn-ea"/>
                <a:cs typeface="Arial" charset="0"/>
              </a:rPr>
              <a:t>Allocation of Rent</a:t>
            </a:r>
          </a:p>
        </p:txBody>
      </p:sp>
      <p:sp>
        <p:nvSpPr>
          <p:cNvPr id="4" name="Slide Number Placeholder 3"/>
          <p:cNvSpPr>
            <a:spLocks noGrp="1"/>
          </p:cNvSpPr>
          <p:nvPr>
            <p:ph type="sldNum" sz="quarter" idx="12"/>
          </p:nvPr>
        </p:nvSpPr>
        <p:spPr/>
        <p:txBody>
          <a:bodyPr/>
          <a:lstStyle/>
          <a:p>
            <a:fld id="{EA2FF381-C3B8-4A0F-B33F-2469D45F1717}" type="slidenum">
              <a:rPr lang="en-US" altLang="en-US" smtClean="0"/>
              <a:pPr/>
              <a:t>47</a:t>
            </a:fld>
            <a:endParaRPr lang="en-US" altLang="en-US" dirty="0"/>
          </a:p>
        </p:txBody>
      </p:sp>
      <p:sp>
        <p:nvSpPr>
          <p:cNvPr id="8" name="Rounded Rectangle 7"/>
          <p:cNvSpPr/>
          <p:nvPr/>
        </p:nvSpPr>
        <p:spPr>
          <a:xfrm>
            <a:off x="0" y="6704874"/>
            <a:ext cx="7239000" cy="12170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A4</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Compute cycle time and cycle efficiency, and explain their importance to production </a:t>
            </a:r>
            <a:r>
              <a:rPr lang="en-US" sz="1100" dirty="0" smtClean="0">
                <a:solidFill>
                  <a:prstClr val="black"/>
                </a:solidFill>
                <a:latin typeface="Calibri"/>
              </a:rPr>
              <a:t>management..</a:t>
            </a:r>
            <a:endParaRPr lang="en-US" sz="1100" b="1" dirty="0">
              <a:solidFill>
                <a:prstClr val="black"/>
              </a:solidFill>
              <a:latin typeface="Calibri"/>
            </a:endParaRPr>
          </a:p>
        </p:txBody>
      </p:sp>
      <p:pic>
        <p:nvPicPr>
          <p:cNvPr id="5" name="Picture 4"/>
          <p:cNvPicPr>
            <a:picLocks noChangeAspect="1"/>
          </p:cNvPicPr>
          <p:nvPr/>
        </p:nvPicPr>
        <p:blipFill>
          <a:blip r:embed="rId3"/>
          <a:stretch>
            <a:fillRect/>
          </a:stretch>
        </p:blipFill>
        <p:spPr>
          <a:xfrm>
            <a:off x="510988" y="3477764"/>
            <a:ext cx="6217024" cy="3102871"/>
          </a:xfrm>
          <a:prstGeom prst="rect">
            <a:avLst/>
          </a:prstGeom>
        </p:spPr>
      </p:pic>
      <p:sp>
        <p:nvSpPr>
          <p:cNvPr id="9" name="TextBox 8"/>
          <p:cNvSpPr txBox="1"/>
          <p:nvPr/>
        </p:nvSpPr>
        <p:spPr>
          <a:xfrm>
            <a:off x="7609305" y="364415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24A.2</a:t>
            </a:r>
            <a:endParaRPr lang="en-US" kern="0" dirty="0">
              <a:latin typeface="Berlin Sans FB" panose="020E0602020502020306" pitchFamily="34" charset="0"/>
            </a:endParaRPr>
          </a:p>
        </p:txBody>
      </p:sp>
      <p:sp>
        <p:nvSpPr>
          <p:cNvPr id="10" name="TextBox 9"/>
          <p:cNvSpPr txBox="1"/>
          <p:nvPr/>
        </p:nvSpPr>
        <p:spPr>
          <a:xfrm>
            <a:off x="7543800" y="50292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24A.3</a:t>
            </a:r>
            <a:endParaRPr lang="en-US" kern="0" dirty="0">
              <a:latin typeface="Berlin Sans FB" panose="020E0602020502020306" pitchFamily="34" charset="0"/>
            </a:endParaRPr>
          </a:p>
        </p:txBody>
      </p:sp>
      <p:sp>
        <p:nvSpPr>
          <p:cNvPr id="11" name="Content Placeholder 2"/>
          <p:cNvSpPr>
            <a:spLocks noGrp="1"/>
          </p:cNvSpPr>
          <p:nvPr>
            <p:ph idx="1"/>
          </p:nvPr>
        </p:nvSpPr>
        <p:spPr>
          <a:xfrm>
            <a:off x="494946" y="1254401"/>
            <a:ext cx="8242300" cy="2061925"/>
          </a:xfrm>
          <a:solidFill>
            <a:schemeClr val="tx2">
              <a:lumMod val="20000"/>
              <a:lumOff val="80000"/>
            </a:schemeClr>
          </a:solidFill>
        </p:spPr>
        <p:txBody>
          <a:bodyPr/>
          <a:lstStyle/>
          <a:p>
            <a:r>
              <a:rPr lang="en-US" sz="2400" dirty="0" smtClean="0"/>
              <a:t>Two service departments occupy 25% of total space, but value of space is $1,200 ($12,000 x 10%).</a:t>
            </a:r>
          </a:p>
          <a:p>
            <a:r>
              <a:rPr lang="en-US" sz="2400" dirty="0" smtClean="0"/>
              <a:t>Operating departments are allocated remainder of rent cost ($12,000 - $1,200) $10,800 based on each department’s percent of total.</a:t>
            </a:r>
          </a:p>
          <a:p>
            <a:pPr marL="0" indent="0">
              <a:buNone/>
            </a:pPr>
            <a:endParaRPr lang="en-US" sz="2400" dirty="0" smtClean="0"/>
          </a:p>
          <a:p>
            <a:endParaRPr lang="en-US" dirty="0" smtClean="0"/>
          </a:p>
          <a:p>
            <a:endParaRPr lang="en-US" dirty="0"/>
          </a:p>
        </p:txBody>
      </p:sp>
    </p:spTree>
    <p:extLst>
      <p:ext uri="{BB962C8B-B14F-4D97-AF65-F5344CB8AC3E}">
        <p14:creationId xmlns:p14="http://schemas.microsoft.com/office/powerpoint/2010/main" val="214481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ea typeface="+mn-ea"/>
                <a:cs typeface="Arial" charset="0"/>
              </a:rPr>
              <a:t>Allocation of Utilities</a:t>
            </a:r>
          </a:p>
        </p:txBody>
      </p:sp>
      <p:sp>
        <p:nvSpPr>
          <p:cNvPr id="4" name="Slide Number Placeholder 3"/>
          <p:cNvSpPr>
            <a:spLocks noGrp="1"/>
          </p:cNvSpPr>
          <p:nvPr>
            <p:ph type="sldNum" sz="quarter" idx="12"/>
          </p:nvPr>
        </p:nvSpPr>
        <p:spPr/>
        <p:txBody>
          <a:bodyPr/>
          <a:lstStyle/>
          <a:p>
            <a:fld id="{EA2FF381-C3B8-4A0F-B33F-2469D45F1717}" type="slidenum">
              <a:rPr lang="en-US" altLang="en-US" smtClean="0"/>
              <a:pPr/>
              <a:t>48</a:t>
            </a:fld>
            <a:endParaRPr lang="en-US" altLang="en-US" dirty="0"/>
          </a:p>
        </p:txBody>
      </p:sp>
      <p:sp>
        <p:nvSpPr>
          <p:cNvPr id="6" name="Rounded Rectangle 5"/>
          <p:cNvSpPr/>
          <p:nvPr/>
        </p:nvSpPr>
        <p:spPr>
          <a:xfrm>
            <a:off x="0" y="6704874"/>
            <a:ext cx="7239000" cy="12170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A4</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Compute cycle time and cycle efficiency, and explain their importance to production </a:t>
            </a:r>
            <a:r>
              <a:rPr lang="en-US" sz="1100" dirty="0" smtClean="0">
                <a:solidFill>
                  <a:prstClr val="black"/>
                </a:solidFill>
                <a:latin typeface="Calibri"/>
              </a:rPr>
              <a:t>management..</a:t>
            </a:r>
            <a:endParaRPr lang="en-US" sz="1100" b="1" dirty="0">
              <a:solidFill>
                <a:prstClr val="black"/>
              </a:solidFill>
              <a:latin typeface="Calibri"/>
            </a:endParaRPr>
          </a:p>
        </p:txBody>
      </p:sp>
      <p:sp>
        <p:nvSpPr>
          <p:cNvPr id="7" name="TextBox 6"/>
          <p:cNvSpPr txBox="1"/>
          <p:nvPr/>
        </p:nvSpPr>
        <p:spPr>
          <a:xfrm>
            <a:off x="7772283" y="303010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24A.4</a:t>
            </a:r>
            <a:endParaRPr lang="en-US" kern="0" dirty="0">
              <a:latin typeface="Berlin Sans FB" panose="020E0602020502020306" pitchFamily="34" charset="0"/>
            </a:endParaRPr>
          </a:p>
        </p:txBody>
      </p:sp>
      <p:pic>
        <p:nvPicPr>
          <p:cNvPr id="8" name="Picture 7"/>
          <p:cNvPicPr>
            <a:picLocks noChangeAspect="1"/>
          </p:cNvPicPr>
          <p:nvPr/>
        </p:nvPicPr>
        <p:blipFill>
          <a:blip r:embed="rId3"/>
          <a:stretch>
            <a:fillRect/>
          </a:stretch>
        </p:blipFill>
        <p:spPr>
          <a:xfrm>
            <a:off x="308928" y="3805606"/>
            <a:ext cx="8526144" cy="2709243"/>
          </a:xfrm>
          <a:prstGeom prst="rect">
            <a:avLst/>
          </a:prstGeom>
        </p:spPr>
      </p:pic>
      <p:sp>
        <p:nvSpPr>
          <p:cNvPr id="9" name="Content Placeholder 2"/>
          <p:cNvSpPr>
            <a:spLocks noGrp="1"/>
          </p:cNvSpPr>
          <p:nvPr>
            <p:ph idx="1"/>
          </p:nvPr>
        </p:nvSpPr>
        <p:spPr>
          <a:xfrm>
            <a:off x="469900" y="1427623"/>
            <a:ext cx="8216900" cy="1086978"/>
          </a:xfrm>
          <a:solidFill>
            <a:schemeClr val="tx2">
              <a:lumMod val="20000"/>
              <a:lumOff val="80000"/>
            </a:schemeClr>
          </a:solidFill>
        </p:spPr>
        <p:txBody>
          <a:bodyPr/>
          <a:lstStyle/>
          <a:p>
            <a:pPr marL="0" indent="0">
              <a:buNone/>
            </a:pPr>
            <a:r>
              <a:rPr lang="en-US" sz="2400" dirty="0" smtClean="0"/>
              <a:t>$2,400 utilities expense is allocated based on square footage occupied.</a:t>
            </a:r>
          </a:p>
          <a:p>
            <a:pPr marL="0" indent="0">
              <a:buNone/>
            </a:pPr>
            <a:endParaRPr lang="en-US" sz="2400" dirty="0" smtClean="0"/>
          </a:p>
          <a:p>
            <a:endParaRPr lang="en-US" dirty="0" smtClean="0"/>
          </a:p>
          <a:p>
            <a:endParaRPr lang="en-US" dirty="0"/>
          </a:p>
        </p:txBody>
      </p:sp>
    </p:spTree>
    <p:extLst>
      <p:ext uri="{BB962C8B-B14F-4D97-AF65-F5344CB8AC3E}">
        <p14:creationId xmlns:p14="http://schemas.microsoft.com/office/powerpoint/2010/main" val="2710077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ea typeface="+mn-ea"/>
                <a:cs typeface="Arial" charset="0"/>
              </a:rPr>
              <a:t>Allocation of </a:t>
            </a:r>
            <a:r>
              <a:rPr lang="en-US" sz="4400" b="1" dirty="0" smtClean="0">
                <a:ea typeface="+mn-ea"/>
                <a:cs typeface="Arial" charset="0"/>
              </a:rPr>
              <a:t>Advertising</a:t>
            </a:r>
            <a:endParaRPr lang="en-US" dirty="0"/>
          </a:p>
        </p:txBody>
      </p:sp>
      <p:sp>
        <p:nvSpPr>
          <p:cNvPr id="4" name="Slide Number Placeholder 3"/>
          <p:cNvSpPr>
            <a:spLocks noGrp="1"/>
          </p:cNvSpPr>
          <p:nvPr>
            <p:ph type="sldNum" sz="quarter" idx="12"/>
          </p:nvPr>
        </p:nvSpPr>
        <p:spPr/>
        <p:txBody>
          <a:bodyPr/>
          <a:lstStyle/>
          <a:p>
            <a:fld id="{EA2FF381-C3B8-4A0F-B33F-2469D45F1717}" type="slidenum">
              <a:rPr lang="en-US" altLang="en-US" smtClean="0"/>
              <a:pPr/>
              <a:t>49</a:t>
            </a:fld>
            <a:endParaRPr lang="en-US" altLang="en-US" dirty="0"/>
          </a:p>
        </p:txBody>
      </p:sp>
      <p:sp>
        <p:nvSpPr>
          <p:cNvPr id="6" name="Rounded Rectangle 5"/>
          <p:cNvSpPr/>
          <p:nvPr/>
        </p:nvSpPr>
        <p:spPr>
          <a:xfrm>
            <a:off x="0" y="6704874"/>
            <a:ext cx="7239000" cy="12170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A4</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Compute cycle time and cycle efficiency, and explain their importance to production </a:t>
            </a:r>
            <a:r>
              <a:rPr lang="en-US" sz="1100" dirty="0" smtClean="0">
                <a:solidFill>
                  <a:prstClr val="black"/>
                </a:solidFill>
                <a:latin typeface="Calibri"/>
              </a:rPr>
              <a:t>management..</a:t>
            </a:r>
            <a:endParaRPr lang="en-US" sz="1100" b="1" dirty="0">
              <a:solidFill>
                <a:prstClr val="black"/>
              </a:solidFill>
              <a:latin typeface="Calibri"/>
            </a:endParaRPr>
          </a:p>
        </p:txBody>
      </p:sp>
      <p:sp>
        <p:nvSpPr>
          <p:cNvPr id="7" name="TextBox 6"/>
          <p:cNvSpPr txBox="1"/>
          <p:nvPr/>
        </p:nvSpPr>
        <p:spPr>
          <a:xfrm>
            <a:off x="7768839" y="320568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24A.5</a:t>
            </a:r>
            <a:endParaRPr lang="en-US" kern="0" dirty="0">
              <a:latin typeface="Berlin Sans FB" panose="020E0602020502020306" pitchFamily="34" charset="0"/>
            </a:endParaRPr>
          </a:p>
        </p:txBody>
      </p:sp>
      <p:pic>
        <p:nvPicPr>
          <p:cNvPr id="8" name="Picture 7"/>
          <p:cNvPicPr>
            <a:picLocks noChangeAspect="1"/>
          </p:cNvPicPr>
          <p:nvPr/>
        </p:nvPicPr>
        <p:blipFill>
          <a:blip r:embed="rId3"/>
          <a:stretch>
            <a:fillRect/>
          </a:stretch>
        </p:blipFill>
        <p:spPr>
          <a:xfrm>
            <a:off x="284298" y="4180738"/>
            <a:ext cx="8575404" cy="2175612"/>
          </a:xfrm>
          <a:prstGeom prst="rect">
            <a:avLst/>
          </a:prstGeom>
        </p:spPr>
      </p:pic>
      <p:sp>
        <p:nvSpPr>
          <p:cNvPr id="9" name="Content Placeholder 2"/>
          <p:cNvSpPr>
            <a:spLocks noGrp="1"/>
          </p:cNvSpPr>
          <p:nvPr>
            <p:ph idx="1"/>
          </p:nvPr>
        </p:nvSpPr>
        <p:spPr>
          <a:xfrm>
            <a:off x="457200" y="1847728"/>
            <a:ext cx="8216900" cy="819272"/>
          </a:xfrm>
          <a:solidFill>
            <a:schemeClr val="tx2">
              <a:lumMod val="20000"/>
              <a:lumOff val="80000"/>
            </a:schemeClr>
          </a:solidFill>
        </p:spPr>
        <p:txBody>
          <a:bodyPr/>
          <a:lstStyle/>
          <a:p>
            <a:pPr marL="0" indent="0">
              <a:buNone/>
            </a:pPr>
            <a:r>
              <a:rPr lang="en-US" sz="2400" dirty="0" smtClean="0"/>
              <a:t>$1,000 advertising expense is allocated based on sales dollars.</a:t>
            </a:r>
          </a:p>
          <a:p>
            <a:pPr marL="0" indent="0">
              <a:buNone/>
            </a:pPr>
            <a:endParaRPr lang="en-US" sz="2400" dirty="0" smtClean="0"/>
          </a:p>
          <a:p>
            <a:endParaRPr lang="en-US" dirty="0" smtClean="0"/>
          </a:p>
          <a:p>
            <a:endParaRPr lang="en-US" dirty="0"/>
          </a:p>
        </p:txBody>
      </p:sp>
    </p:spTree>
    <p:extLst>
      <p:ext uri="{BB962C8B-B14F-4D97-AF65-F5344CB8AC3E}">
        <p14:creationId xmlns:p14="http://schemas.microsoft.com/office/powerpoint/2010/main" val="304612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b="1" i="1" dirty="0" smtClean="0"/>
              <a:t>Controllable</a:t>
            </a:r>
            <a:r>
              <a:rPr lang="en-US" altLang="en-US" b="1" dirty="0" smtClean="0"/>
              <a:t> versus</a:t>
            </a:r>
            <a:br>
              <a:rPr lang="en-US" altLang="en-US" b="1" dirty="0" smtClean="0"/>
            </a:br>
            <a:r>
              <a:rPr lang="en-US" altLang="en-US" b="1" i="1" dirty="0" smtClean="0"/>
              <a:t>Uncontrollable</a:t>
            </a:r>
            <a:r>
              <a:rPr lang="en-US" altLang="en-US" b="1" dirty="0" smtClean="0"/>
              <a:t> </a:t>
            </a:r>
            <a:r>
              <a:rPr lang="en-US" altLang="en-US" b="1" i="1" dirty="0" smtClean="0"/>
              <a:t>Costs</a:t>
            </a:r>
          </a:p>
        </p:txBody>
      </p:sp>
      <p:sp>
        <p:nvSpPr>
          <p:cNvPr id="3" name="Rounded Rectangle 2"/>
          <p:cNvSpPr/>
          <p:nvPr/>
        </p:nvSpPr>
        <p:spPr>
          <a:xfrm>
            <a:off x="112713" y="1905000"/>
            <a:ext cx="4297362" cy="25606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rPr>
              <a:t>A cost is </a:t>
            </a:r>
            <a:r>
              <a:rPr lang="en-US" sz="2800" b="1" dirty="0">
                <a:solidFill>
                  <a:srgbClr val="FF0000"/>
                </a:solidFill>
              </a:rPr>
              <a:t>controllable </a:t>
            </a:r>
            <a:r>
              <a:rPr lang="en-US" sz="2800" b="1" dirty="0">
                <a:solidFill>
                  <a:schemeClr val="tx1"/>
                </a:solidFill>
              </a:rPr>
              <a:t>if a manager has the power to determine or at least significantly affect the amount incurred. </a:t>
            </a:r>
            <a:endParaRPr lang="en-US" sz="2800" b="1" dirty="0"/>
          </a:p>
        </p:txBody>
      </p:sp>
      <p:sp>
        <p:nvSpPr>
          <p:cNvPr id="4" name="Rounded Rectangle 3"/>
          <p:cNvSpPr/>
          <p:nvPr/>
        </p:nvSpPr>
        <p:spPr>
          <a:xfrm>
            <a:off x="4787900" y="1905000"/>
            <a:ext cx="4206875" cy="25606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0000"/>
                </a:solidFill>
              </a:rPr>
              <a:t>Uncontrollable</a:t>
            </a:r>
            <a:r>
              <a:rPr lang="en-US" sz="2800" b="1" dirty="0">
                <a:solidFill>
                  <a:schemeClr val="tx1"/>
                </a:solidFill>
              </a:rPr>
              <a:t> costs</a:t>
            </a:r>
          </a:p>
          <a:p>
            <a:pPr algn="ctr" eaLnBrk="1" hangingPunct="1">
              <a:defRPr/>
            </a:pPr>
            <a:r>
              <a:rPr lang="en-US" sz="2800" b="1" dirty="0">
                <a:solidFill>
                  <a:schemeClr val="tx1"/>
                </a:solidFill>
              </a:rPr>
              <a:t>are not within the manager’s control or influence.</a:t>
            </a:r>
            <a:endParaRPr lang="en-US" sz="2800" b="1" dirty="0"/>
          </a:p>
        </p:txBody>
      </p:sp>
      <p:sp>
        <p:nvSpPr>
          <p:cNvPr id="7" name="Rounded Rectangle 6"/>
          <p:cNvSpPr/>
          <p:nvPr/>
        </p:nvSpPr>
        <p:spPr>
          <a:xfrm>
            <a:off x="5672138" y="5181600"/>
            <a:ext cx="2438400" cy="118903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effectLst>
                  <a:outerShdw blurRad="38100" dist="38100" dir="2700000" algn="tl">
                    <a:srgbClr val="000000">
                      <a:alpha val="43137"/>
                    </a:srgbClr>
                  </a:outerShdw>
                </a:effectLst>
              </a:rPr>
              <a:t>The department manager’s own salary</a:t>
            </a:r>
          </a:p>
        </p:txBody>
      </p:sp>
      <p:cxnSp>
        <p:nvCxnSpPr>
          <p:cNvPr id="9" name="Straight Arrow Connector 8"/>
          <p:cNvCxnSpPr>
            <a:stCxn id="4" idx="2"/>
            <a:endCxn id="7" idx="0"/>
          </p:cNvCxnSpPr>
          <p:nvPr/>
        </p:nvCxnSpPr>
        <p:spPr>
          <a:xfrm>
            <a:off x="6891338" y="4465638"/>
            <a:ext cx="0" cy="715962"/>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041400" y="5181600"/>
            <a:ext cx="2438400" cy="118903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effectLst>
                  <a:outerShdw blurRad="38100" dist="38100" dir="2700000" algn="tl">
                    <a:srgbClr val="000000">
                      <a:alpha val="43137"/>
                    </a:srgbClr>
                  </a:outerShdw>
                </a:effectLst>
              </a:rPr>
              <a:t>Supplies used in the manager’s department</a:t>
            </a:r>
          </a:p>
        </p:txBody>
      </p:sp>
      <p:cxnSp>
        <p:nvCxnSpPr>
          <p:cNvPr id="13" name="Straight Arrow Connector 12"/>
          <p:cNvCxnSpPr>
            <a:stCxn id="3" idx="2"/>
            <a:endCxn id="10" idx="0"/>
          </p:cNvCxnSpPr>
          <p:nvPr/>
        </p:nvCxnSpPr>
        <p:spPr>
          <a:xfrm>
            <a:off x="2260600" y="4465638"/>
            <a:ext cx="0" cy="715962"/>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465"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789D7BC-1B64-4DD2-80EC-339713BB80FD}" type="slidenum">
              <a:rPr lang="en-US" altLang="en-US" sz="1200">
                <a:solidFill>
                  <a:srgbClr val="898989"/>
                </a:solidFill>
                <a:latin typeface="Arial" charset="0"/>
              </a:rPr>
              <a:pPr>
                <a:spcBef>
                  <a:spcPct val="0"/>
                </a:spcBef>
                <a:buFontTx/>
                <a:buNone/>
              </a:pPr>
              <a:t>5</a:t>
            </a:fld>
            <a:endParaRPr lang="en-US" altLang="en-US" sz="1200" dirty="0">
              <a:solidFill>
                <a:srgbClr val="898989"/>
              </a:solidFill>
              <a:latin typeface="Arial" charset="0"/>
            </a:endParaRPr>
          </a:p>
        </p:txBody>
      </p:sp>
      <p:sp>
        <p:nvSpPr>
          <p:cNvPr id="11" name="Rounded Rectangle 10"/>
          <p:cNvSpPr/>
          <p:nvPr/>
        </p:nvSpPr>
        <p:spPr>
          <a:xfrm>
            <a:off x="1" y="6553200"/>
            <a:ext cx="57912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rPr>
              <a:t>Prepare a responsibility accounting report using controllable </a:t>
            </a:r>
            <a:r>
              <a:rPr lang="en-US" sz="1100" dirty="0" smtClean="0">
                <a:solidFill>
                  <a:prstClr val="black"/>
                </a:solidFill>
              </a:rPr>
              <a:t>costs.</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ea typeface="+mn-ea"/>
                <a:cs typeface="Arial" charset="0"/>
              </a:rPr>
              <a:t>Allocation of Insurance</a:t>
            </a:r>
          </a:p>
        </p:txBody>
      </p:sp>
      <p:sp>
        <p:nvSpPr>
          <p:cNvPr id="4" name="Slide Number Placeholder 3"/>
          <p:cNvSpPr>
            <a:spLocks noGrp="1"/>
          </p:cNvSpPr>
          <p:nvPr>
            <p:ph type="sldNum" sz="quarter" idx="12"/>
          </p:nvPr>
        </p:nvSpPr>
        <p:spPr/>
        <p:txBody>
          <a:bodyPr/>
          <a:lstStyle/>
          <a:p>
            <a:fld id="{EA2FF381-C3B8-4A0F-B33F-2469D45F1717}" type="slidenum">
              <a:rPr lang="en-US" altLang="en-US" smtClean="0"/>
              <a:pPr/>
              <a:t>50</a:t>
            </a:fld>
            <a:endParaRPr lang="en-US" altLang="en-US" dirty="0"/>
          </a:p>
        </p:txBody>
      </p:sp>
      <p:pic>
        <p:nvPicPr>
          <p:cNvPr id="5" name="Content Placeholder 4"/>
          <p:cNvPicPr>
            <a:picLocks noGrp="1" noChangeAspect="1"/>
          </p:cNvPicPr>
          <p:nvPr>
            <p:ph idx="1"/>
          </p:nvPr>
        </p:nvPicPr>
        <p:blipFill>
          <a:blip r:embed="rId3"/>
          <a:stretch>
            <a:fillRect/>
          </a:stretch>
        </p:blipFill>
        <p:spPr>
          <a:xfrm>
            <a:off x="228600" y="3917950"/>
            <a:ext cx="7969404" cy="2438400"/>
          </a:xfrm>
          <a:prstGeom prst="rect">
            <a:avLst/>
          </a:prstGeom>
        </p:spPr>
      </p:pic>
      <p:sp>
        <p:nvSpPr>
          <p:cNvPr id="7" name="Rounded Rectangle 6"/>
          <p:cNvSpPr/>
          <p:nvPr/>
        </p:nvSpPr>
        <p:spPr>
          <a:xfrm>
            <a:off x="0" y="6704874"/>
            <a:ext cx="7239000" cy="12170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A4</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Compute cycle time and cycle efficiency, and explain their importance to production </a:t>
            </a:r>
            <a:r>
              <a:rPr lang="en-US" sz="1100" dirty="0" smtClean="0">
                <a:solidFill>
                  <a:prstClr val="black"/>
                </a:solidFill>
                <a:latin typeface="Calibri"/>
              </a:rPr>
              <a:t>management..</a:t>
            </a:r>
            <a:endParaRPr lang="en-US" sz="1100" b="1" dirty="0">
              <a:solidFill>
                <a:prstClr val="black"/>
              </a:solidFill>
              <a:latin typeface="Calibri"/>
            </a:endParaRPr>
          </a:p>
        </p:txBody>
      </p:sp>
      <p:sp>
        <p:nvSpPr>
          <p:cNvPr id="8" name="TextBox 7"/>
          <p:cNvSpPr txBox="1"/>
          <p:nvPr/>
        </p:nvSpPr>
        <p:spPr>
          <a:xfrm>
            <a:off x="7263063" y="304687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24A.6</a:t>
            </a:r>
            <a:endParaRPr lang="en-US" kern="0" dirty="0">
              <a:latin typeface="Berlin Sans FB" panose="020E0602020502020306" pitchFamily="34" charset="0"/>
            </a:endParaRPr>
          </a:p>
        </p:txBody>
      </p:sp>
      <p:sp>
        <p:nvSpPr>
          <p:cNvPr id="9" name="Content Placeholder 2"/>
          <p:cNvSpPr txBox="1">
            <a:spLocks/>
          </p:cNvSpPr>
          <p:nvPr/>
        </p:nvSpPr>
        <p:spPr bwMode="auto">
          <a:xfrm>
            <a:off x="457200" y="1676400"/>
            <a:ext cx="8216900" cy="1086978"/>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smtClean="0"/>
              <a:t>$2,500 insurance expense is allocated based on value of insured assets.</a:t>
            </a:r>
          </a:p>
          <a:p>
            <a:pPr marL="0" indent="0">
              <a:buFont typeface="Arial" charset="0"/>
              <a:buNone/>
            </a:pPr>
            <a:endParaRPr lang="en-US" sz="2400" dirty="0" smtClean="0"/>
          </a:p>
          <a:p>
            <a:endParaRPr lang="en-US" dirty="0" smtClean="0"/>
          </a:p>
          <a:p>
            <a:endParaRPr lang="en-US" dirty="0"/>
          </a:p>
        </p:txBody>
      </p:sp>
    </p:spTree>
    <p:extLst>
      <p:ext uri="{BB962C8B-B14F-4D97-AF65-F5344CB8AC3E}">
        <p14:creationId xmlns:p14="http://schemas.microsoft.com/office/powerpoint/2010/main" val="3198969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sz="4400" b="1" dirty="0">
                <a:ea typeface="+mn-ea"/>
                <a:cs typeface="Arial" charset="0"/>
              </a:rPr>
              <a:t>Allocation of Service Department Expenses</a:t>
            </a:r>
          </a:p>
        </p:txBody>
      </p:sp>
      <p:sp>
        <p:nvSpPr>
          <p:cNvPr id="4" name="Slide Number Placeholder 3"/>
          <p:cNvSpPr>
            <a:spLocks noGrp="1"/>
          </p:cNvSpPr>
          <p:nvPr>
            <p:ph type="sldNum" sz="quarter" idx="12"/>
          </p:nvPr>
        </p:nvSpPr>
        <p:spPr/>
        <p:txBody>
          <a:bodyPr/>
          <a:lstStyle/>
          <a:p>
            <a:fld id="{EA2FF381-C3B8-4A0F-B33F-2469D45F1717}" type="slidenum">
              <a:rPr lang="en-US" altLang="en-US" smtClean="0"/>
              <a:pPr/>
              <a:t>51</a:t>
            </a:fld>
            <a:endParaRPr lang="en-US" altLang="en-US" dirty="0"/>
          </a:p>
        </p:txBody>
      </p:sp>
      <p:sp>
        <p:nvSpPr>
          <p:cNvPr id="5" name="Rounded Rectangle 4"/>
          <p:cNvSpPr/>
          <p:nvPr/>
        </p:nvSpPr>
        <p:spPr>
          <a:xfrm>
            <a:off x="0" y="6704874"/>
            <a:ext cx="7239000" cy="12170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A4</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Compute cycle time and cycle efficiency, and explain their importance to production </a:t>
            </a:r>
            <a:r>
              <a:rPr lang="en-US" sz="1100" dirty="0" smtClean="0">
                <a:solidFill>
                  <a:prstClr val="black"/>
                </a:solidFill>
                <a:latin typeface="Calibri"/>
              </a:rPr>
              <a:t>management..</a:t>
            </a:r>
            <a:endParaRPr lang="en-US" sz="1100" b="1" dirty="0">
              <a:solidFill>
                <a:prstClr val="black"/>
              </a:solidFill>
              <a:latin typeface="Calibri"/>
            </a:endParaRPr>
          </a:p>
        </p:txBody>
      </p:sp>
      <p:sp>
        <p:nvSpPr>
          <p:cNvPr id="6" name="TextBox 5"/>
          <p:cNvSpPr txBox="1"/>
          <p:nvPr/>
        </p:nvSpPr>
        <p:spPr>
          <a:xfrm>
            <a:off x="7620000" y="347131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24A.7</a:t>
            </a:r>
            <a:endParaRPr lang="en-US" kern="0" dirty="0">
              <a:latin typeface="Berlin Sans FB" panose="020E0602020502020306" pitchFamily="34" charset="0"/>
            </a:endParaRPr>
          </a:p>
        </p:txBody>
      </p:sp>
      <p:pic>
        <p:nvPicPr>
          <p:cNvPr id="8" name="Picture 7"/>
          <p:cNvPicPr>
            <a:picLocks noChangeAspect="1"/>
          </p:cNvPicPr>
          <p:nvPr/>
        </p:nvPicPr>
        <p:blipFill>
          <a:blip r:embed="rId3"/>
          <a:stretch>
            <a:fillRect/>
          </a:stretch>
        </p:blipFill>
        <p:spPr>
          <a:xfrm>
            <a:off x="120553" y="4222750"/>
            <a:ext cx="8566247" cy="2133600"/>
          </a:xfrm>
          <a:prstGeom prst="rect">
            <a:avLst/>
          </a:prstGeom>
        </p:spPr>
      </p:pic>
      <p:sp>
        <p:nvSpPr>
          <p:cNvPr id="7" name="Content Placeholder 2"/>
          <p:cNvSpPr txBox="1">
            <a:spLocks/>
          </p:cNvSpPr>
          <p:nvPr/>
        </p:nvSpPr>
        <p:spPr bwMode="auto">
          <a:xfrm>
            <a:off x="419100" y="2008131"/>
            <a:ext cx="8216900" cy="1086978"/>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smtClean="0"/>
              <a:t>$15,300 of General office service department is allocated to operating departments based on sales.</a:t>
            </a:r>
          </a:p>
          <a:p>
            <a:pPr marL="0" indent="0">
              <a:buFont typeface="Arial" charset="0"/>
              <a:buNone/>
            </a:pPr>
            <a:endParaRPr lang="en-US" sz="2400" dirty="0" smtClean="0"/>
          </a:p>
          <a:p>
            <a:endParaRPr lang="en-US" dirty="0" smtClean="0"/>
          </a:p>
          <a:p>
            <a:endParaRPr lang="en-US" dirty="0"/>
          </a:p>
        </p:txBody>
      </p:sp>
    </p:spTree>
    <p:extLst>
      <p:ext uri="{BB962C8B-B14F-4D97-AF65-F5344CB8AC3E}">
        <p14:creationId xmlns:p14="http://schemas.microsoft.com/office/powerpoint/2010/main" val="34396071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sz="4400" b="1" dirty="0">
                <a:cs typeface="Arial" charset="0"/>
              </a:rPr>
              <a:t>Allocation of Service Department Expenses</a:t>
            </a:r>
          </a:p>
        </p:txBody>
      </p:sp>
      <p:sp>
        <p:nvSpPr>
          <p:cNvPr id="4" name="Slide Number Placeholder 3"/>
          <p:cNvSpPr>
            <a:spLocks noGrp="1"/>
          </p:cNvSpPr>
          <p:nvPr>
            <p:ph type="sldNum" sz="quarter" idx="12"/>
          </p:nvPr>
        </p:nvSpPr>
        <p:spPr/>
        <p:txBody>
          <a:bodyPr/>
          <a:lstStyle/>
          <a:p>
            <a:fld id="{EA2FF381-C3B8-4A0F-B33F-2469D45F1717}" type="slidenum">
              <a:rPr lang="en-US" altLang="en-US" smtClean="0"/>
              <a:pPr/>
              <a:t>52</a:t>
            </a:fld>
            <a:endParaRPr lang="en-US" altLang="en-US" dirty="0"/>
          </a:p>
        </p:txBody>
      </p:sp>
      <p:sp>
        <p:nvSpPr>
          <p:cNvPr id="6" name="Rounded Rectangle 5"/>
          <p:cNvSpPr/>
          <p:nvPr/>
        </p:nvSpPr>
        <p:spPr>
          <a:xfrm>
            <a:off x="0" y="6704874"/>
            <a:ext cx="7239000" cy="12170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A4</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Compute cycle time and cycle efficiency, and explain their importance to production </a:t>
            </a:r>
            <a:r>
              <a:rPr lang="en-US" sz="1100" dirty="0" smtClean="0">
                <a:solidFill>
                  <a:prstClr val="black"/>
                </a:solidFill>
                <a:latin typeface="Calibri"/>
              </a:rPr>
              <a:t>management..</a:t>
            </a:r>
            <a:endParaRPr lang="en-US" sz="1100" b="1" dirty="0">
              <a:solidFill>
                <a:prstClr val="black"/>
              </a:solidFill>
              <a:latin typeface="Calibri"/>
            </a:endParaRPr>
          </a:p>
        </p:txBody>
      </p:sp>
      <p:sp>
        <p:nvSpPr>
          <p:cNvPr id="7" name="TextBox 6"/>
          <p:cNvSpPr txBox="1"/>
          <p:nvPr/>
        </p:nvSpPr>
        <p:spPr>
          <a:xfrm>
            <a:off x="7774295" y="335233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24A.8</a:t>
            </a:r>
            <a:endParaRPr lang="en-US" kern="0" dirty="0">
              <a:latin typeface="Berlin Sans FB" panose="020E0602020502020306" pitchFamily="34" charset="0"/>
            </a:endParaRPr>
          </a:p>
        </p:txBody>
      </p:sp>
      <p:pic>
        <p:nvPicPr>
          <p:cNvPr id="8" name="Picture 7"/>
          <p:cNvPicPr>
            <a:picLocks noChangeAspect="1"/>
          </p:cNvPicPr>
          <p:nvPr/>
        </p:nvPicPr>
        <p:blipFill>
          <a:blip r:embed="rId3"/>
          <a:stretch>
            <a:fillRect/>
          </a:stretch>
        </p:blipFill>
        <p:spPr>
          <a:xfrm>
            <a:off x="28074" y="4103768"/>
            <a:ext cx="8813021" cy="2252582"/>
          </a:xfrm>
          <a:prstGeom prst="rect">
            <a:avLst/>
          </a:prstGeom>
        </p:spPr>
      </p:pic>
      <p:sp>
        <p:nvSpPr>
          <p:cNvPr id="9" name="Content Placeholder 2"/>
          <p:cNvSpPr txBox="1">
            <a:spLocks/>
          </p:cNvSpPr>
          <p:nvPr/>
        </p:nvSpPr>
        <p:spPr bwMode="auto">
          <a:xfrm>
            <a:off x="419100" y="2008131"/>
            <a:ext cx="8216900" cy="1086978"/>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smtClean="0"/>
              <a:t>$9,700 of purchasing service department is allocated to operating departments based on number of purchase orders.</a:t>
            </a:r>
          </a:p>
          <a:p>
            <a:pPr marL="0" indent="0">
              <a:buFont typeface="Arial" charset="0"/>
              <a:buNone/>
            </a:pPr>
            <a:endParaRPr lang="en-US" sz="2400" dirty="0" smtClean="0"/>
          </a:p>
          <a:p>
            <a:endParaRPr lang="en-US" dirty="0" smtClean="0"/>
          </a:p>
          <a:p>
            <a:endParaRPr lang="en-US" dirty="0"/>
          </a:p>
        </p:txBody>
      </p:sp>
    </p:spTree>
    <p:extLst>
      <p:ext uri="{BB962C8B-B14F-4D97-AF65-F5344CB8AC3E}">
        <p14:creationId xmlns:p14="http://schemas.microsoft.com/office/powerpoint/2010/main" val="3000525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3"/>
          <p:cNvSpPr txBox="1">
            <a:spLocks noChangeArrowheads="1"/>
          </p:cNvSpPr>
          <p:nvPr/>
        </p:nvSpPr>
        <p:spPr bwMode="auto">
          <a:xfrm>
            <a:off x="44450" y="1292348"/>
            <a:ext cx="9032875" cy="954088"/>
          </a:xfrm>
          <a:prstGeom prst="rect">
            <a:avLst/>
          </a:prstGeom>
          <a:solidFill>
            <a:srgbClr val="FFFFCC"/>
          </a:solidFill>
          <a:ln w="38100" cap="sq">
            <a:solidFill>
              <a:schemeClr val="tx1"/>
            </a:solidFill>
            <a:miter lim="800000"/>
            <a:headEnd type="none" w="sm" len="sm"/>
            <a:tailEnd type="none" w="sm" len="sm"/>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800" b="1" dirty="0">
                <a:latin typeface="Arial" charset="0"/>
              </a:rPr>
              <a:t>A transfer price is the amount charged when one</a:t>
            </a:r>
            <a:br>
              <a:rPr lang="en-US" altLang="en-US" sz="2800" b="1" dirty="0">
                <a:latin typeface="Arial" charset="0"/>
              </a:rPr>
            </a:br>
            <a:r>
              <a:rPr lang="en-US" altLang="en-US" sz="2800" b="1" dirty="0">
                <a:latin typeface="Arial" charset="0"/>
              </a:rPr>
              <a:t>division sells goods or services to another division.</a:t>
            </a:r>
          </a:p>
        </p:txBody>
      </p:sp>
      <p:sp>
        <p:nvSpPr>
          <p:cNvPr id="107528" name="Title 1"/>
          <p:cNvSpPr>
            <a:spLocks noGrp="1"/>
          </p:cNvSpPr>
          <p:nvPr>
            <p:ph type="title"/>
          </p:nvPr>
        </p:nvSpPr>
        <p:spPr>
          <a:xfrm>
            <a:off x="293688" y="274638"/>
            <a:ext cx="8534400" cy="1143000"/>
          </a:xfrm>
        </p:spPr>
        <p:txBody>
          <a:bodyPr/>
          <a:lstStyle/>
          <a:p>
            <a:r>
              <a:rPr lang="en-US" altLang="en-US" sz="4400" b="1" dirty="0">
                <a:cs typeface="Arial" charset="0"/>
              </a:rPr>
              <a:t>Appendix 24B Transfer Pricing</a:t>
            </a:r>
          </a:p>
        </p:txBody>
      </p:sp>
      <p:sp>
        <p:nvSpPr>
          <p:cNvPr id="107534"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B153884-7F62-49B6-8440-98A07CAFBA88}" type="slidenum">
              <a:rPr lang="en-US" altLang="en-US" sz="1200">
                <a:solidFill>
                  <a:srgbClr val="898989"/>
                </a:solidFill>
                <a:latin typeface="Arial" charset="0"/>
              </a:rPr>
              <a:pPr>
                <a:spcBef>
                  <a:spcPct val="0"/>
                </a:spcBef>
                <a:buFontTx/>
                <a:buNone/>
              </a:pPr>
              <a:t>53</a:t>
            </a:fld>
            <a:endParaRPr lang="en-US" altLang="en-US" sz="1200" dirty="0">
              <a:solidFill>
                <a:srgbClr val="898989"/>
              </a:solidFill>
              <a:latin typeface="Arial" charset="0"/>
            </a:endParaRPr>
          </a:p>
        </p:txBody>
      </p:sp>
      <p:sp>
        <p:nvSpPr>
          <p:cNvPr id="21" name="TextBox 20"/>
          <p:cNvSpPr txBox="1"/>
          <p:nvPr/>
        </p:nvSpPr>
        <p:spPr>
          <a:xfrm>
            <a:off x="7620000" y="243534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24B.1</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914400" y="2510273"/>
            <a:ext cx="6461928" cy="38161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293688" y="274638"/>
            <a:ext cx="8534400" cy="1143000"/>
          </a:xfrm>
        </p:spPr>
        <p:txBody>
          <a:bodyPr/>
          <a:lstStyle/>
          <a:p>
            <a:r>
              <a:rPr lang="en-US" altLang="en-US" sz="4400" b="1" dirty="0">
                <a:cs typeface="Arial" charset="0"/>
              </a:rPr>
              <a:t>Transfer Pricing</a:t>
            </a:r>
          </a:p>
        </p:txBody>
      </p:sp>
      <p:sp>
        <p:nvSpPr>
          <p:cNvPr id="5" name="TextBox 4"/>
          <p:cNvSpPr txBox="1"/>
          <p:nvPr/>
        </p:nvSpPr>
        <p:spPr>
          <a:xfrm>
            <a:off x="460374" y="1318146"/>
            <a:ext cx="8201025" cy="1201737"/>
          </a:xfrm>
          <a:prstGeom prst="rect">
            <a:avLst/>
          </a:prstGeom>
          <a:solidFill>
            <a:schemeClr val="bg2">
              <a:lumMod val="90000"/>
            </a:schemeClr>
          </a:solidFill>
          <a:ln>
            <a:solidFill>
              <a:schemeClr val="tx1"/>
            </a:solidFill>
          </a:ln>
        </p:spPr>
        <p:txBody>
          <a:bodyPr wrap="none" anchor="ctr">
            <a:spAutoFit/>
          </a:bodyPr>
          <a:lstStyle/>
          <a:p>
            <a:pPr algn="ctr" eaLnBrk="1" hangingPunct="1">
              <a:defRPr/>
            </a:pPr>
            <a:r>
              <a:rPr lang="en-US" sz="2400" dirty="0"/>
              <a:t>The LCD division is producing </a:t>
            </a:r>
            <a:r>
              <a:rPr lang="en-US" sz="2400" u="sng" dirty="0"/>
              <a:t>and</a:t>
            </a:r>
            <a:r>
              <a:rPr lang="en-US" sz="2400" dirty="0"/>
              <a:t> selling 100,000 units to </a:t>
            </a:r>
          </a:p>
          <a:p>
            <a:pPr algn="ctr" eaLnBrk="1" hangingPunct="1">
              <a:defRPr/>
            </a:pPr>
            <a:r>
              <a:rPr lang="en-US" sz="2400" dirty="0"/>
              <a:t>outside customers.</a:t>
            </a:r>
            <a:br>
              <a:rPr lang="en-US" sz="2400" dirty="0"/>
            </a:br>
            <a:r>
              <a:rPr lang="en-US" sz="2400" b="1" dirty="0"/>
              <a:t>(No excess capacity)</a:t>
            </a:r>
          </a:p>
        </p:txBody>
      </p:sp>
      <p:sp>
        <p:nvSpPr>
          <p:cNvPr id="6" name="TextBox 5"/>
          <p:cNvSpPr txBox="1"/>
          <p:nvPr/>
        </p:nvSpPr>
        <p:spPr>
          <a:xfrm>
            <a:off x="3050381" y="2725738"/>
            <a:ext cx="3021013" cy="461963"/>
          </a:xfrm>
          <a:prstGeom prst="rect">
            <a:avLst/>
          </a:prstGeom>
          <a:solidFill>
            <a:schemeClr val="bg2">
              <a:lumMod val="90000"/>
            </a:schemeClr>
          </a:solidFill>
          <a:ln>
            <a:solidFill>
              <a:schemeClr val="tx1"/>
            </a:solidFill>
          </a:ln>
        </p:spPr>
        <p:txBody>
          <a:bodyPr wrap="none">
            <a:spAutoFit/>
          </a:bodyPr>
          <a:lstStyle/>
          <a:p>
            <a:pPr eaLnBrk="1" hangingPunct="1">
              <a:defRPr/>
            </a:pPr>
            <a:r>
              <a:rPr lang="en-US" sz="2400" dirty="0"/>
              <a:t>Transfer price = $80</a:t>
            </a:r>
          </a:p>
        </p:txBody>
      </p:sp>
      <p:sp>
        <p:nvSpPr>
          <p:cNvPr id="7" name="TextBox 6"/>
          <p:cNvSpPr txBox="1"/>
          <p:nvPr/>
        </p:nvSpPr>
        <p:spPr>
          <a:xfrm>
            <a:off x="90487" y="4592940"/>
            <a:ext cx="9053513" cy="1570037"/>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2400" dirty="0"/>
              <a:t>With no excess capacity, the LCD manager will not accept a transfer price less than $80 per monitor. The S-Phone manager cannot buy monitors for less than $80 from outside suppliers, so the $80 price is acceptable. </a:t>
            </a:r>
          </a:p>
        </p:txBody>
      </p:sp>
      <p:grpSp>
        <p:nvGrpSpPr>
          <p:cNvPr id="109574" name="Group 4"/>
          <p:cNvGrpSpPr>
            <a:grpSpLocks/>
          </p:cNvGrpSpPr>
          <p:nvPr/>
        </p:nvGrpSpPr>
        <p:grpSpPr bwMode="auto">
          <a:xfrm>
            <a:off x="3392488" y="3619500"/>
            <a:ext cx="2359025" cy="533400"/>
            <a:chOff x="2217" y="2592"/>
            <a:chExt cx="1487" cy="336"/>
          </a:xfrm>
        </p:grpSpPr>
        <p:sp>
          <p:nvSpPr>
            <p:cNvPr id="109581" name="Rectangle 5"/>
            <p:cNvSpPr>
              <a:spLocks noChangeArrowheads="1"/>
            </p:cNvSpPr>
            <p:nvPr/>
          </p:nvSpPr>
          <p:spPr bwMode="auto">
            <a:xfrm>
              <a:off x="2217" y="2592"/>
              <a:ext cx="1487" cy="328"/>
            </a:xfrm>
            <a:prstGeom prst="rect">
              <a:avLst/>
            </a:prstGeom>
            <a:noFill/>
            <a:ln w="12699">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dirty="0">
                  <a:latin typeface="Arial" charset="0"/>
                </a:rPr>
                <a:t>LCD Displays</a:t>
              </a:r>
            </a:p>
          </p:txBody>
        </p:sp>
        <p:sp>
          <p:nvSpPr>
            <p:cNvPr id="109582" name="Line 6"/>
            <p:cNvSpPr>
              <a:spLocks noChangeShapeType="1"/>
            </p:cNvSpPr>
            <p:nvPr/>
          </p:nvSpPr>
          <p:spPr bwMode="auto">
            <a:xfrm>
              <a:off x="2282" y="2928"/>
              <a:ext cx="1382" cy="0"/>
            </a:xfrm>
            <a:prstGeom prst="line">
              <a:avLst/>
            </a:prstGeom>
            <a:noFill/>
            <a:ln w="507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109575" name="Rectangle 8"/>
          <p:cNvSpPr>
            <a:spLocks noChangeArrowheads="1"/>
          </p:cNvSpPr>
          <p:nvPr/>
        </p:nvSpPr>
        <p:spPr bwMode="auto">
          <a:xfrm>
            <a:off x="557839" y="4107534"/>
            <a:ext cx="19653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LCD Division</a:t>
            </a:r>
          </a:p>
        </p:txBody>
      </p:sp>
      <p:sp>
        <p:nvSpPr>
          <p:cNvPr id="109576" name="Rectangle 9"/>
          <p:cNvSpPr>
            <a:spLocks noChangeArrowheads="1"/>
          </p:cNvSpPr>
          <p:nvPr/>
        </p:nvSpPr>
        <p:spPr bwMode="auto">
          <a:xfrm>
            <a:off x="6196013" y="4088607"/>
            <a:ext cx="26320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S-Phone Division </a:t>
            </a:r>
          </a:p>
        </p:txBody>
      </p:sp>
      <p:pic>
        <p:nvPicPr>
          <p:cNvPr id="109577" name="Picture 4" descr="C:\Users\Charles\Pictures\Microsoft Clip Organizer\j04326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5079" y="2317292"/>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8" name="Picture 5" descr="C:\Users\Charles\Pictures\Microsoft Clip Organizer\j04315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662" y="2431927"/>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0"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D6B85C5-088C-4AEC-9EFA-46FEEAE21FD2}" type="slidenum">
              <a:rPr lang="en-US" altLang="en-US" sz="1200">
                <a:solidFill>
                  <a:srgbClr val="898989"/>
                </a:solidFill>
                <a:latin typeface="Arial" charset="0"/>
              </a:rPr>
              <a:pPr>
                <a:spcBef>
                  <a:spcPct val="0"/>
                </a:spcBef>
                <a:buFontTx/>
                <a:buNone/>
              </a:pPr>
              <a:t>54</a:t>
            </a:fld>
            <a:endParaRPr lang="en-US" altLang="en-US" sz="1200" dirty="0">
              <a:solidFill>
                <a:srgbClr val="898989"/>
              </a:solidFill>
              <a:latin typeface="Arial" charset="0"/>
            </a:endParaRPr>
          </a:p>
        </p:txBody>
      </p:sp>
      <p:sp>
        <p:nvSpPr>
          <p:cNvPr id="16" name="Rounded Rectangle 15"/>
          <p:cNvSpPr/>
          <p:nvPr/>
        </p:nvSpPr>
        <p:spPr>
          <a:xfrm>
            <a:off x="0" y="6629400"/>
            <a:ext cx="48768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Explain transfer pricing and methods to set transfer </a:t>
            </a:r>
            <a:r>
              <a:rPr lang="en-US" sz="1100" dirty="0" smtClean="0">
                <a:solidFill>
                  <a:prstClr val="black"/>
                </a:solidFill>
                <a:latin typeface="Calibri"/>
              </a:rPr>
              <a:t>prices.</a:t>
            </a:r>
            <a:endParaRPr lang="en-US" sz="1100" b="1"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293688" y="274638"/>
            <a:ext cx="8534400" cy="1143000"/>
          </a:xfrm>
        </p:spPr>
        <p:txBody>
          <a:bodyPr/>
          <a:lstStyle/>
          <a:p>
            <a:r>
              <a:rPr lang="en-US" altLang="en-US" sz="4400" b="1" dirty="0">
                <a:cs typeface="Arial" charset="0"/>
              </a:rPr>
              <a:t>Transfer Pricing</a:t>
            </a:r>
          </a:p>
        </p:txBody>
      </p:sp>
      <p:sp>
        <p:nvSpPr>
          <p:cNvPr id="4" name="TextBox 3"/>
          <p:cNvSpPr txBox="1"/>
          <p:nvPr/>
        </p:nvSpPr>
        <p:spPr>
          <a:xfrm>
            <a:off x="2497138" y="2362200"/>
            <a:ext cx="3878262" cy="461963"/>
          </a:xfrm>
          <a:prstGeom prst="rect">
            <a:avLst/>
          </a:prstGeom>
          <a:solidFill>
            <a:schemeClr val="accent3">
              <a:lumMod val="40000"/>
              <a:lumOff val="60000"/>
            </a:schemeClr>
          </a:solidFill>
          <a:ln>
            <a:solidFill>
              <a:schemeClr val="tx1"/>
            </a:solidFill>
          </a:ln>
        </p:spPr>
        <p:txBody>
          <a:bodyPr wrap="none">
            <a:spAutoFit/>
          </a:bodyPr>
          <a:lstStyle/>
          <a:p>
            <a:pPr eaLnBrk="1" hangingPunct="1">
              <a:defRPr/>
            </a:pPr>
            <a:r>
              <a:rPr lang="en-US" sz="2400" dirty="0"/>
              <a:t>Transfer price = $40 to $80</a:t>
            </a:r>
          </a:p>
        </p:txBody>
      </p:sp>
      <p:grpSp>
        <p:nvGrpSpPr>
          <p:cNvPr id="111620" name="Group 4"/>
          <p:cNvGrpSpPr>
            <a:grpSpLocks/>
          </p:cNvGrpSpPr>
          <p:nvPr/>
        </p:nvGrpSpPr>
        <p:grpSpPr bwMode="auto">
          <a:xfrm>
            <a:off x="3392488" y="3619500"/>
            <a:ext cx="2359025" cy="533400"/>
            <a:chOff x="2217" y="2592"/>
            <a:chExt cx="1487" cy="336"/>
          </a:xfrm>
        </p:grpSpPr>
        <p:sp>
          <p:nvSpPr>
            <p:cNvPr id="111629" name="Rectangle 5"/>
            <p:cNvSpPr>
              <a:spLocks noChangeArrowheads="1"/>
            </p:cNvSpPr>
            <p:nvPr/>
          </p:nvSpPr>
          <p:spPr bwMode="auto">
            <a:xfrm>
              <a:off x="2217" y="2592"/>
              <a:ext cx="1487" cy="328"/>
            </a:xfrm>
            <a:prstGeom prst="rect">
              <a:avLst/>
            </a:prstGeom>
            <a:noFill/>
            <a:ln w="12699">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dirty="0">
                  <a:latin typeface="Arial" charset="0"/>
                </a:rPr>
                <a:t>LCD Displays</a:t>
              </a:r>
            </a:p>
          </p:txBody>
        </p:sp>
        <p:sp>
          <p:nvSpPr>
            <p:cNvPr id="111630" name="Line 6"/>
            <p:cNvSpPr>
              <a:spLocks noChangeShapeType="1"/>
            </p:cNvSpPr>
            <p:nvPr/>
          </p:nvSpPr>
          <p:spPr bwMode="auto">
            <a:xfrm>
              <a:off x="2282" y="2928"/>
              <a:ext cx="1382" cy="0"/>
            </a:xfrm>
            <a:prstGeom prst="line">
              <a:avLst/>
            </a:prstGeom>
            <a:noFill/>
            <a:ln w="507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111621" name="Rectangle 8"/>
          <p:cNvSpPr>
            <a:spLocks noChangeArrowheads="1"/>
          </p:cNvSpPr>
          <p:nvPr/>
        </p:nvSpPr>
        <p:spPr bwMode="auto">
          <a:xfrm>
            <a:off x="533400" y="4437063"/>
            <a:ext cx="19653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LCD Division</a:t>
            </a:r>
          </a:p>
        </p:txBody>
      </p:sp>
      <p:sp>
        <p:nvSpPr>
          <p:cNvPr id="111622" name="Rectangle 9"/>
          <p:cNvSpPr>
            <a:spLocks noChangeArrowheads="1"/>
          </p:cNvSpPr>
          <p:nvPr/>
        </p:nvSpPr>
        <p:spPr bwMode="auto">
          <a:xfrm>
            <a:off x="6130925" y="4437063"/>
            <a:ext cx="26320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S-Phone Division </a:t>
            </a:r>
          </a:p>
        </p:txBody>
      </p:sp>
      <p:pic>
        <p:nvPicPr>
          <p:cNvPr id="111623" name="Picture 4" descr="C:\Users\Charles\Pictures\Microsoft Clip Organizer\j04326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9713" y="29337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4" name="Picture 5" descr="C:\Users\Charles\Pictures\Microsoft Clip Organizer\j04315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663" y="274002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1275" y="1295400"/>
            <a:ext cx="9051925" cy="830263"/>
          </a:xfrm>
          <a:prstGeom prst="rect">
            <a:avLst/>
          </a:prstGeom>
          <a:solidFill>
            <a:schemeClr val="accent3">
              <a:lumMod val="40000"/>
              <a:lumOff val="60000"/>
            </a:schemeClr>
          </a:solidFill>
          <a:ln>
            <a:solidFill>
              <a:schemeClr val="tx1"/>
            </a:solidFill>
          </a:ln>
        </p:spPr>
        <p:txBody>
          <a:bodyPr anchor="ctr">
            <a:spAutoFit/>
          </a:bodyPr>
          <a:lstStyle/>
          <a:p>
            <a:pPr algn="ctr" eaLnBrk="1" hangingPunct="1">
              <a:defRPr/>
            </a:pPr>
            <a:r>
              <a:rPr lang="en-US" sz="2400" dirty="0"/>
              <a:t>The LCD division is producing and selling less than100,000 units to outside customers. </a:t>
            </a:r>
            <a:r>
              <a:rPr lang="en-US" sz="2400" b="1" dirty="0"/>
              <a:t>(Excess capacity)</a:t>
            </a:r>
          </a:p>
        </p:txBody>
      </p:sp>
      <p:sp>
        <p:nvSpPr>
          <p:cNvPr id="13" name="TextBox 12"/>
          <p:cNvSpPr txBox="1"/>
          <p:nvPr/>
        </p:nvSpPr>
        <p:spPr>
          <a:xfrm>
            <a:off x="609600" y="5105400"/>
            <a:ext cx="8001000" cy="1568450"/>
          </a:xfrm>
          <a:prstGeom prst="rect">
            <a:avLst/>
          </a:prstGeom>
          <a:solidFill>
            <a:schemeClr val="accent3">
              <a:lumMod val="40000"/>
              <a:lumOff val="60000"/>
            </a:schemeClr>
          </a:solidFill>
          <a:ln>
            <a:solidFill>
              <a:schemeClr val="tx1"/>
            </a:solidFill>
          </a:ln>
        </p:spPr>
        <p:txBody>
          <a:bodyPr>
            <a:spAutoFit/>
          </a:bodyPr>
          <a:lstStyle/>
          <a:p>
            <a:pPr algn="ctr" eaLnBrk="1" hangingPunct="1">
              <a:defRPr/>
            </a:pPr>
            <a:r>
              <a:rPr lang="en-US" sz="2400" dirty="0">
                <a:latin typeface="Arial Narrow" pitchFamily="34" charset="0"/>
              </a:rPr>
              <a:t>At a transfer price greater than $40, the LCD division receives contribution margin. At a transfer price less than $80, the S-Phone division manager is pleased to buy from the LCD division, since that price is below the market price of $80. </a:t>
            </a:r>
          </a:p>
        </p:txBody>
      </p:sp>
      <p:sp>
        <p:nvSpPr>
          <p:cNvPr id="111628"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CC45161-7B81-4D10-A247-556CAECECF76}" type="slidenum">
              <a:rPr lang="en-US" altLang="en-US" sz="1200">
                <a:solidFill>
                  <a:srgbClr val="898989"/>
                </a:solidFill>
                <a:latin typeface="Arial" charset="0"/>
              </a:rPr>
              <a:pPr>
                <a:spcBef>
                  <a:spcPct val="0"/>
                </a:spcBef>
                <a:buFontTx/>
                <a:buNone/>
              </a:pPr>
              <a:t>55</a:t>
            </a:fld>
            <a:endParaRPr lang="en-US" altLang="en-US" sz="1200" dirty="0">
              <a:solidFill>
                <a:srgbClr val="898989"/>
              </a:solidFill>
              <a:latin typeface="Arial" charset="0"/>
            </a:endParaRPr>
          </a:p>
        </p:txBody>
      </p:sp>
      <p:sp>
        <p:nvSpPr>
          <p:cNvPr id="16" name="Rounded Rectangle 15"/>
          <p:cNvSpPr/>
          <p:nvPr/>
        </p:nvSpPr>
        <p:spPr>
          <a:xfrm>
            <a:off x="0" y="6629400"/>
            <a:ext cx="48768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Explain transfer pricing and methods to set transfer </a:t>
            </a:r>
            <a:r>
              <a:rPr lang="en-US" sz="1100" dirty="0" smtClean="0">
                <a:solidFill>
                  <a:prstClr val="black"/>
                </a:solidFill>
                <a:latin typeface="Calibri"/>
              </a:rPr>
              <a:t>prices.</a:t>
            </a:r>
            <a:endParaRPr lang="en-US" sz="1100" b="1"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4"/>
          <p:cNvSpPr>
            <a:spLocks noGrp="1"/>
          </p:cNvSpPr>
          <p:nvPr>
            <p:ph type="ctrTitle"/>
          </p:nvPr>
        </p:nvSpPr>
        <p:spPr>
          <a:xfrm>
            <a:off x="901700" y="1760537"/>
            <a:ext cx="7315200" cy="3124200"/>
          </a:xfrm>
        </p:spPr>
        <p:txBody>
          <a:bodyPr/>
          <a:lstStyle/>
          <a:p>
            <a:r>
              <a:rPr lang="en-US" altLang="en-US" dirty="0" smtClean="0"/>
              <a:t/>
            </a:r>
            <a:br>
              <a:rPr lang="en-US" altLang="en-US" dirty="0" smtClean="0"/>
            </a:br>
            <a:r>
              <a:rPr lang="en-US" altLang="en-US" sz="4400" dirty="0" smtClean="0"/>
              <a:t> C3 (Appendix 24C):	</a:t>
            </a:r>
            <a:br>
              <a:rPr lang="en-US" altLang="en-US" sz="4400" dirty="0" smtClean="0"/>
            </a:br>
            <a:r>
              <a:rPr lang="en-US" sz="4400" dirty="0">
                <a:solidFill>
                  <a:prstClr val="black"/>
                </a:solidFill>
              </a:rPr>
              <a:t>Describe allocation of joint costs across </a:t>
            </a:r>
            <a:r>
              <a:rPr lang="en-US" sz="4400" dirty="0" smtClean="0">
                <a:solidFill>
                  <a:prstClr val="black"/>
                </a:solidFill>
              </a:rPr>
              <a:t>products.</a:t>
            </a:r>
            <a:endParaRPr lang="en-US" altLang="en-US" sz="4400"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36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3675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4102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7D060CE-6709-4F97-AC3A-E0D05E1A0CB2}" type="slidenum">
              <a:rPr lang="en-US" altLang="en-US" sz="1200">
                <a:solidFill>
                  <a:srgbClr val="898989"/>
                </a:solidFill>
                <a:latin typeface="Arial" charset="0"/>
              </a:rPr>
              <a:pPr>
                <a:spcBef>
                  <a:spcPct val="0"/>
                </a:spcBef>
                <a:buFontTx/>
                <a:buNone/>
              </a:pPr>
              <a:t>56</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304800" y="457200"/>
            <a:ext cx="8534400" cy="1143000"/>
          </a:xfrm>
        </p:spPr>
        <p:txBody>
          <a:bodyPr/>
          <a:lstStyle/>
          <a:p>
            <a:r>
              <a:rPr lang="en-US" altLang="en-US" b="1" dirty="0" smtClean="0"/>
              <a:t>Joint Costs and Their Allocation</a:t>
            </a:r>
          </a:p>
        </p:txBody>
      </p:sp>
      <p:sp>
        <p:nvSpPr>
          <p:cNvPr id="5" name="TextBox 4"/>
          <p:cNvSpPr txBox="1"/>
          <p:nvPr/>
        </p:nvSpPr>
        <p:spPr>
          <a:xfrm>
            <a:off x="45244" y="1534319"/>
            <a:ext cx="9053512" cy="830262"/>
          </a:xfrm>
          <a:prstGeom prst="rect">
            <a:avLst/>
          </a:prstGeom>
          <a:solidFill>
            <a:schemeClr val="accent1">
              <a:lumMod val="40000"/>
              <a:lumOff val="60000"/>
            </a:schemeClr>
          </a:solidFill>
          <a:ln>
            <a:solidFill>
              <a:schemeClr val="tx1"/>
            </a:solidFill>
          </a:ln>
        </p:spPr>
        <p:txBody>
          <a:bodyPr anchor="ctr">
            <a:spAutoFit/>
          </a:bodyPr>
          <a:lstStyle/>
          <a:p>
            <a:pPr algn="ctr" eaLnBrk="1" hangingPunct="1">
              <a:defRPr/>
            </a:pPr>
            <a:r>
              <a:rPr lang="en-US" sz="2400" dirty="0"/>
              <a:t>Joint costs are costs incurred to produce or purchase two or more products at the same time.  Consider a sawmill company:</a:t>
            </a:r>
          </a:p>
        </p:txBody>
      </p:sp>
      <p:sp>
        <p:nvSpPr>
          <p:cNvPr id="6" name="TextBox 5"/>
          <p:cNvSpPr txBox="1"/>
          <p:nvPr/>
        </p:nvSpPr>
        <p:spPr>
          <a:xfrm>
            <a:off x="90487" y="5618162"/>
            <a:ext cx="9008269" cy="477837"/>
          </a:xfrm>
          <a:prstGeom prst="rect">
            <a:avLst/>
          </a:prstGeom>
          <a:solidFill>
            <a:schemeClr val="accent1">
              <a:lumMod val="40000"/>
              <a:lumOff val="60000"/>
            </a:schemeClr>
          </a:solidFill>
          <a:ln>
            <a:solidFill>
              <a:schemeClr val="tx1"/>
            </a:solidFill>
          </a:ln>
        </p:spPr>
        <p:txBody>
          <a:bodyPr wrap="square" anchor="ctr">
            <a:spAutoFit/>
          </a:bodyPr>
          <a:lstStyle/>
          <a:p>
            <a:pPr algn="ctr" eaLnBrk="1" hangingPunct="1">
              <a:defRPr/>
            </a:pPr>
            <a:r>
              <a:rPr lang="en-US" sz="2400" dirty="0"/>
              <a:t>How should the joint costs be allocated to the different products?</a:t>
            </a:r>
          </a:p>
        </p:txBody>
      </p:sp>
      <p:pic>
        <p:nvPicPr>
          <p:cNvPr id="115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564451"/>
            <a:ext cx="4608512" cy="305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A16D209-1BF2-40AC-BD24-EB36A20BCF21}" type="slidenum">
              <a:rPr lang="en-US" altLang="en-US" sz="1200">
                <a:solidFill>
                  <a:srgbClr val="898989"/>
                </a:solidFill>
                <a:latin typeface="Arial" charset="0"/>
              </a:rPr>
              <a:pPr>
                <a:spcBef>
                  <a:spcPct val="0"/>
                </a:spcBef>
                <a:buFontTx/>
                <a:buNone/>
              </a:pPr>
              <a:t>57</a:t>
            </a:fld>
            <a:endParaRPr lang="en-US" altLang="en-US" sz="1200" dirty="0">
              <a:solidFill>
                <a:srgbClr val="898989"/>
              </a:solidFill>
              <a:latin typeface="Arial" charset="0"/>
            </a:endParaRPr>
          </a:p>
        </p:txBody>
      </p:sp>
      <p:sp>
        <p:nvSpPr>
          <p:cNvPr id="9" name="Rounded Rectangle 8"/>
          <p:cNvSpPr/>
          <p:nvPr/>
        </p:nvSpPr>
        <p:spPr>
          <a:xfrm>
            <a:off x="0" y="6629400"/>
            <a:ext cx="44196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Describe allocation of joint costs across </a:t>
            </a:r>
            <a:r>
              <a:rPr lang="en-US" sz="1100" dirty="0" smtClean="0">
                <a:solidFill>
                  <a:prstClr val="black"/>
                </a:solidFill>
                <a:latin typeface="Calibri"/>
              </a:rPr>
              <a:t>products.</a:t>
            </a:r>
            <a:endParaRPr lang="en-US" sz="1100" b="1" dirty="0">
              <a:solidFill>
                <a:prstClr val="black"/>
              </a:solidFill>
              <a:latin typeface="Calibri"/>
            </a:endParaRPr>
          </a:p>
        </p:txBody>
      </p:sp>
      <p:sp>
        <p:nvSpPr>
          <p:cNvPr id="10" name="TextBox 9"/>
          <p:cNvSpPr txBox="1"/>
          <p:nvPr/>
        </p:nvSpPr>
        <p:spPr>
          <a:xfrm>
            <a:off x="7772400" y="258350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24C.1</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99" y="2619375"/>
            <a:ext cx="86868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itle 1"/>
          <p:cNvSpPr>
            <a:spLocks noGrp="1"/>
          </p:cNvSpPr>
          <p:nvPr>
            <p:ph type="title"/>
          </p:nvPr>
        </p:nvSpPr>
        <p:spPr>
          <a:xfrm>
            <a:off x="228600" y="533400"/>
            <a:ext cx="8686800" cy="990600"/>
          </a:xfrm>
        </p:spPr>
        <p:txBody>
          <a:bodyPr/>
          <a:lstStyle/>
          <a:p>
            <a:r>
              <a:rPr lang="en-US" altLang="en-US" b="1" dirty="0" smtClean="0"/>
              <a:t>Joint Costs and Their Allocation</a:t>
            </a:r>
          </a:p>
        </p:txBody>
      </p:sp>
      <p:sp>
        <p:nvSpPr>
          <p:cNvPr id="117764" name="TextBox 3"/>
          <p:cNvSpPr txBox="1">
            <a:spLocks noChangeArrowheads="1"/>
          </p:cNvSpPr>
          <p:nvPr/>
        </p:nvSpPr>
        <p:spPr bwMode="auto">
          <a:xfrm>
            <a:off x="1677987" y="1230312"/>
            <a:ext cx="586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Physical Basis Allocation of Joint Cost</a:t>
            </a:r>
            <a:endParaRPr lang="en-US" altLang="en-US" sz="2400" dirty="0">
              <a:latin typeface="Arial" charset="0"/>
            </a:endParaRPr>
          </a:p>
        </p:txBody>
      </p:sp>
      <p:cxnSp>
        <p:nvCxnSpPr>
          <p:cNvPr id="7" name="Straight Arrow Connector 6"/>
          <p:cNvCxnSpPr/>
          <p:nvPr/>
        </p:nvCxnSpPr>
        <p:spPr>
          <a:xfrm rot="5400000" flipH="1" flipV="1">
            <a:off x="3314700" y="4071938"/>
            <a:ext cx="2133600" cy="990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66800" y="5557838"/>
            <a:ext cx="3546475" cy="461962"/>
          </a:xfrm>
          <a:prstGeom prst="rect">
            <a:avLst/>
          </a:prstGeom>
          <a:solidFill>
            <a:schemeClr val="accent3">
              <a:lumMod val="20000"/>
              <a:lumOff val="80000"/>
            </a:schemeClr>
          </a:solidFill>
          <a:ln>
            <a:solidFill>
              <a:schemeClr val="tx1"/>
            </a:solidFill>
          </a:ln>
        </p:spPr>
        <p:txBody>
          <a:bodyPr wrap="none">
            <a:spAutoFit/>
          </a:bodyPr>
          <a:lstStyle/>
          <a:p>
            <a:pPr algn="ctr" eaLnBrk="1" hangingPunct="1">
              <a:defRPr/>
            </a:pPr>
            <a:r>
              <a:rPr lang="en-US" sz="2400" dirty="0"/>
              <a:t>10,000 ÷ 100,000 = 10%</a:t>
            </a:r>
          </a:p>
        </p:txBody>
      </p:sp>
      <p:cxnSp>
        <p:nvCxnSpPr>
          <p:cNvPr id="9" name="Straight Arrow Connector 8"/>
          <p:cNvCxnSpPr/>
          <p:nvPr/>
        </p:nvCxnSpPr>
        <p:spPr>
          <a:xfrm rot="16200000" flipV="1">
            <a:off x="5870575" y="4279900"/>
            <a:ext cx="22860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80025" y="5557838"/>
            <a:ext cx="3635375" cy="461962"/>
          </a:xfrm>
          <a:prstGeom prst="rect">
            <a:avLst/>
          </a:prstGeom>
          <a:solidFill>
            <a:schemeClr val="accent3">
              <a:lumMod val="20000"/>
              <a:lumOff val="80000"/>
            </a:schemeClr>
          </a:solidFill>
          <a:ln>
            <a:solidFill>
              <a:schemeClr val="tx1"/>
            </a:solidFill>
          </a:ln>
        </p:spPr>
        <p:txBody>
          <a:bodyPr wrap="none">
            <a:spAutoFit/>
          </a:bodyPr>
          <a:lstStyle/>
          <a:p>
            <a:pPr algn="ctr" eaLnBrk="1" hangingPunct="1">
              <a:defRPr/>
            </a:pPr>
            <a:r>
              <a:rPr lang="en-US" sz="2400" dirty="0"/>
              <a:t>10% of $30,000 = $3,000</a:t>
            </a:r>
          </a:p>
        </p:txBody>
      </p:sp>
      <p:sp>
        <p:nvSpPr>
          <p:cNvPr id="117770"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EA09E66-970B-424E-9C68-6B978B56B56B}" type="slidenum">
              <a:rPr lang="en-US" altLang="en-US" sz="1200">
                <a:solidFill>
                  <a:srgbClr val="898989"/>
                </a:solidFill>
                <a:latin typeface="Arial" charset="0"/>
              </a:rPr>
              <a:pPr>
                <a:spcBef>
                  <a:spcPct val="0"/>
                </a:spcBef>
                <a:buFontTx/>
                <a:buNone/>
              </a:pPr>
              <a:t>58</a:t>
            </a:fld>
            <a:endParaRPr lang="en-US" altLang="en-US" sz="1200" dirty="0">
              <a:solidFill>
                <a:srgbClr val="898989"/>
              </a:solidFill>
              <a:latin typeface="Arial" charset="0"/>
            </a:endParaRPr>
          </a:p>
        </p:txBody>
      </p:sp>
      <p:sp>
        <p:nvSpPr>
          <p:cNvPr id="12" name="TextBox 11"/>
          <p:cNvSpPr txBox="1"/>
          <p:nvPr/>
        </p:nvSpPr>
        <p:spPr>
          <a:xfrm>
            <a:off x="762000" y="1600200"/>
            <a:ext cx="7696200" cy="923925"/>
          </a:xfrm>
          <a:prstGeom prst="rect">
            <a:avLst/>
          </a:prstGeom>
          <a:solidFill>
            <a:schemeClr val="bg1">
              <a:lumMod val="85000"/>
            </a:schemeClr>
          </a:solidFill>
        </p:spPr>
        <p:txBody>
          <a:bodyPr>
            <a:spAutoFit/>
          </a:bodyPr>
          <a:lstStyle/>
          <a:p>
            <a:pPr algn="ctr">
              <a:defRPr/>
            </a:pPr>
            <a:r>
              <a:rPr lang="en-US" b="1" dirty="0"/>
              <a:t>In this sawmill, joint costs include the logs and their being cut into boards. This joint cost will need to be allocated to the different products resulting from it.  We will focus on </a:t>
            </a:r>
            <a:r>
              <a:rPr lang="en-US" b="1" u="sng" dirty="0"/>
              <a:t>board feet produced</a:t>
            </a:r>
            <a:r>
              <a:rPr lang="en-US" b="1" dirty="0"/>
              <a:t>…</a:t>
            </a:r>
          </a:p>
        </p:txBody>
      </p:sp>
      <p:sp>
        <p:nvSpPr>
          <p:cNvPr id="14" name="Rounded Rectangle 13"/>
          <p:cNvSpPr/>
          <p:nvPr/>
        </p:nvSpPr>
        <p:spPr>
          <a:xfrm>
            <a:off x="0" y="6629400"/>
            <a:ext cx="44196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Describe allocation of joint costs across </a:t>
            </a:r>
            <a:r>
              <a:rPr lang="en-US" sz="1100" dirty="0" smtClean="0">
                <a:solidFill>
                  <a:prstClr val="black"/>
                </a:solidFill>
                <a:latin typeface="Calibri"/>
              </a:rPr>
              <a:t>products.</a:t>
            </a:r>
            <a:endParaRPr lang="en-US" sz="1100" b="1" dirty="0">
              <a:solidFill>
                <a:prstClr val="black"/>
              </a:solidFill>
              <a:latin typeface="Calibri"/>
            </a:endParaRPr>
          </a:p>
        </p:txBody>
      </p:sp>
      <p:sp>
        <p:nvSpPr>
          <p:cNvPr id="15" name="TextBox 14"/>
          <p:cNvSpPr txBox="1"/>
          <p:nvPr/>
        </p:nvSpPr>
        <p:spPr>
          <a:xfrm>
            <a:off x="8058944" y="73952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24C.2</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nodeType="afterGroup">
                            <p:stCondLst>
                              <p:cond delay="500"/>
                            </p:stCondLst>
                            <p:childTnLst>
                              <p:par>
                                <p:cTn id="16" presetID="2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par>
                          <p:cTn id="24" fill="hold" nodeType="afterGroup">
                            <p:stCondLst>
                              <p:cond delay="5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819400"/>
            <a:ext cx="740727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itle 1"/>
          <p:cNvSpPr>
            <a:spLocks noGrp="1"/>
          </p:cNvSpPr>
          <p:nvPr>
            <p:ph type="title"/>
          </p:nvPr>
        </p:nvSpPr>
        <p:spPr>
          <a:xfrm>
            <a:off x="304800" y="533400"/>
            <a:ext cx="8534400" cy="1143000"/>
          </a:xfrm>
        </p:spPr>
        <p:txBody>
          <a:bodyPr/>
          <a:lstStyle/>
          <a:p>
            <a:r>
              <a:rPr lang="en-US" altLang="en-US" b="1" dirty="0" smtClean="0"/>
              <a:t>Joint costs and Their Allocation</a:t>
            </a:r>
          </a:p>
        </p:txBody>
      </p:sp>
      <p:sp>
        <p:nvSpPr>
          <p:cNvPr id="119812" name="TextBox 4"/>
          <p:cNvSpPr txBox="1">
            <a:spLocks noChangeArrowheads="1"/>
          </p:cNvSpPr>
          <p:nvPr/>
        </p:nvSpPr>
        <p:spPr bwMode="auto">
          <a:xfrm>
            <a:off x="1828800" y="1371600"/>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Allocating Joint Costs on a Value Basis</a:t>
            </a:r>
            <a:endParaRPr lang="en-US" altLang="en-US" sz="2400" dirty="0">
              <a:latin typeface="Arial" charset="0"/>
            </a:endParaRPr>
          </a:p>
        </p:txBody>
      </p:sp>
      <p:cxnSp>
        <p:nvCxnSpPr>
          <p:cNvPr id="6" name="Straight Arrow Connector 5"/>
          <p:cNvCxnSpPr/>
          <p:nvPr/>
        </p:nvCxnSpPr>
        <p:spPr>
          <a:xfrm flipV="1">
            <a:off x="4572000" y="3886200"/>
            <a:ext cx="762000" cy="1676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57275" y="5597525"/>
            <a:ext cx="3717925" cy="461963"/>
          </a:xfrm>
          <a:prstGeom prst="rect">
            <a:avLst/>
          </a:prstGeom>
          <a:solidFill>
            <a:schemeClr val="accent3">
              <a:lumMod val="20000"/>
              <a:lumOff val="80000"/>
            </a:schemeClr>
          </a:solidFill>
          <a:ln>
            <a:solidFill>
              <a:schemeClr val="tx1"/>
            </a:solidFill>
          </a:ln>
        </p:spPr>
        <p:txBody>
          <a:bodyPr wrap="none">
            <a:spAutoFit/>
          </a:bodyPr>
          <a:lstStyle/>
          <a:p>
            <a:pPr algn="ctr" eaLnBrk="1" hangingPunct="1">
              <a:defRPr/>
            </a:pPr>
            <a:r>
              <a:rPr lang="en-US" sz="2400" dirty="0"/>
              <a:t>$12,000 ÷ $50,000 = 24%</a:t>
            </a:r>
          </a:p>
        </p:txBody>
      </p:sp>
      <p:cxnSp>
        <p:nvCxnSpPr>
          <p:cNvPr id="9" name="Straight Arrow Connector 8"/>
          <p:cNvCxnSpPr/>
          <p:nvPr/>
        </p:nvCxnSpPr>
        <p:spPr>
          <a:xfrm flipH="1" flipV="1">
            <a:off x="7010400" y="3886200"/>
            <a:ext cx="1143000" cy="16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49863" y="5586413"/>
            <a:ext cx="3635375" cy="461962"/>
          </a:xfrm>
          <a:prstGeom prst="rect">
            <a:avLst/>
          </a:prstGeom>
          <a:solidFill>
            <a:schemeClr val="accent3">
              <a:lumMod val="20000"/>
              <a:lumOff val="80000"/>
            </a:schemeClr>
          </a:solidFill>
          <a:ln>
            <a:solidFill>
              <a:schemeClr val="tx1"/>
            </a:solidFill>
          </a:ln>
        </p:spPr>
        <p:txBody>
          <a:bodyPr wrap="none">
            <a:spAutoFit/>
          </a:bodyPr>
          <a:lstStyle/>
          <a:p>
            <a:pPr algn="ctr" eaLnBrk="1" hangingPunct="1">
              <a:defRPr/>
            </a:pPr>
            <a:r>
              <a:rPr lang="en-US" sz="2400" dirty="0"/>
              <a:t>24% of $30,000 = $7,200</a:t>
            </a:r>
          </a:p>
        </p:txBody>
      </p:sp>
      <p:sp>
        <p:nvSpPr>
          <p:cNvPr id="119818"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8F15CD2-2DEB-4B7F-9409-C9DC3645F577}" type="slidenum">
              <a:rPr lang="en-US" altLang="en-US" sz="1200">
                <a:solidFill>
                  <a:srgbClr val="898989"/>
                </a:solidFill>
                <a:latin typeface="Arial" charset="0"/>
              </a:rPr>
              <a:pPr>
                <a:spcBef>
                  <a:spcPct val="0"/>
                </a:spcBef>
                <a:buFontTx/>
                <a:buNone/>
              </a:pPr>
              <a:t>59</a:t>
            </a:fld>
            <a:endParaRPr lang="en-US" altLang="en-US" sz="1200" dirty="0">
              <a:solidFill>
                <a:srgbClr val="898989"/>
              </a:solidFill>
              <a:latin typeface="Arial" charset="0"/>
            </a:endParaRPr>
          </a:p>
        </p:txBody>
      </p:sp>
      <p:sp>
        <p:nvSpPr>
          <p:cNvPr id="13" name="TextBox 12"/>
          <p:cNvSpPr txBox="1"/>
          <p:nvPr/>
        </p:nvSpPr>
        <p:spPr>
          <a:xfrm>
            <a:off x="838200" y="1828800"/>
            <a:ext cx="7696200" cy="923925"/>
          </a:xfrm>
          <a:prstGeom prst="rect">
            <a:avLst/>
          </a:prstGeom>
          <a:solidFill>
            <a:schemeClr val="bg1">
              <a:lumMod val="85000"/>
            </a:schemeClr>
          </a:solidFill>
        </p:spPr>
        <p:txBody>
          <a:bodyPr>
            <a:spAutoFit/>
          </a:bodyPr>
          <a:lstStyle/>
          <a:p>
            <a:pPr algn="ctr">
              <a:defRPr/>
            </a:pPr>
            <a:r>
              <a:rPr lang="en-US" b="1" dirty="0"/>
              <a:t>In this sawmill, joint costs include the logs and their being cut into boards. This joint cost will need to be allocated to the different products resulting from it.  We will focus on </a:t>
            </a:r>
            <a:r>
              <a:rPr lang="en-US" b="1" u="sng" dirty="0"/>
              <a:t>sales value</a:t>
            </a:r>
            <a:r>
              <a:rPr lang="en-US" b="1" dirty="0"/>
              <a:t>…</a:t>
            </a:r>
          </a:p>
        </p:txBody>
      </p:sp>
      <p:sp>
        <p:nvSpPr>
          <p:cNvPr id="14" name="Rounded Rectangle 13"/>
          <p:cNvSpPr/>
          <p:nvPr/>
        </p:nvSpPr>
        <p:spPr>
          <a:xfrm>
            <a:off x="0" y="6629400"/>
            <a:ext cx="44196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Describe allocation of joint costs across </a:t>
            </a:r>
            <a:r>
              <a:rPr lang="en-US" sz="1100" dirty="0" smtClean="0">
                <a:solidFill>
                  <a:prstClr val="black"/>
                </a:solidFill>
                <a:latin typeface="Calibri"/>
              </a:rPr>
              <a:t>products.</a:t>
            </a:r>
            <a:endParaRPr lang="en-US" sz="1100" b="1"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par>
                          <p:cTn id="15" fill="hold" nodeType="afterGroup">
                            <p:stCondLst>
                              <p:cond delay="500"/>
                            </p:stCondLst>
                            <p:childTnLst>
                              <p:par>
                                <p:cTn id="16" presetID="2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nodeType="afterGroup">
                            <p:stCondLst>
                              <p:cond delay="5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1885950" y="1917700"/>
            <a:ext cx="5384800" cy="965200"/>
          </a:xfrm>
          <a:prstGeom prst="roundRect">
            <a:avLst>
              <a:gd name="adj" fmla="val 12495"/>
            </a:avLst>
          </a:prstGeom>
          <a:solidFill>
            <a:srgbClr val="0000FF"/>
          </a:solidFill>
          <a:ln w="25400">
            <a:solidFill>
              <a:schemeClr val="hlink"/>
            </a:solidFill>
            <a:round/>
            <a:headEnd/>
            <a:tailEnd/>
          </a:ln>
        </p:spPr>
        <p:txBody>
          <a:bodyPr wrap="none" lIns="90488" tIns="44450" rIns="90488" bIns="44450"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solidFill>
                  <a:srgbClr val="CCECFF"/>
                </a:solidFill>
                <a:latin typeface="Arial" charset="0"/>
              </a:rPr>
              <a:t>An accounting system that</a:t>
            </a:r>
            <a:br>
              <a:rPr lang="en-US" altLang="en-US" sz="2800" b="1" dirty="0">
                <a:solidFill>
                  <a:srgbClr val="CCECFF"/>
                </a:solidFill>
                <a:latin typeface="Arial" charset="0"/>
              </a:rPr>
            </a:br>
            <a:r>
              <a:rPr lang="en-US" altLang="en-US" sz="2800" b="1" dirty="0">
                <a:solidFill>
                  <a:srgbClr val="CCECFF"/>
                </a:solidFill>
                <a:latin typeface="Arial" charset="0"/>
              </a:rPr>
              <a:t>provides information . . . </a:t>
            </a:r>
          </a:p>
        </p:txBody>
      </p:sp>
      <p:graphicFrame>
        <p:nvGraphicFramePr>
          <p:cNvPr id="23555" name="Object 2"/>
          <p:cNvGraphicFramePr>
            <a:graphicFrameLocks/>
          </p:cNvGraphicFramePr>
          <p:nvPr>
            <p:extLst>
              <p:ext uri="{D42A27DB-BD31-4B8C-83A1-F6EECF244321}">
                <p14:modId xmlns:p14="http://schemas.microsoft.com/office/powerpoint/2010/main" val="2921584323"/>
              </p:ext>
            </p:extLst>
          </p:nvPr>
        </p:nvGraphicFramePr>
        <p:xfrm>
          <a:off x="2801936" y="4540250"/>
          <a:ext cx="3209925" cy="2116138"/>
        </p:xfrm>
        <a:graphic>
          <a:graphicData uri="http://schemas.openxmlformats.org/presentationml/2006/ole">
            <mc:AlternateContent xmlns:mc="http://schemas.openxmlformats.org/markup-compatibility/2006">
              <mc:Choice xmlns:v="urn:schemas-microsoft-com:vml" Requires="v">
                <p:oleObj spid="_x0000_s23693" name="Clip" r:id="rId4" imgW="8155187" imgH="5313610" progId="">
                  <p:embed/>
                </p:oleObj>
              </mc:Choice>
              <mc:Fallback>
                <p:oleObj name="Clip" r:id="rId4" imgW="8155187" imgH="5313610" progId="">
                  <p:embed/>
                  <p:pic>
                    <p:nvPicPr>
                      <p:cNvPr id="0"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936" y="4540250"/>
                        <a:ext cx="3209925"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6" name="Rectangle 4"/>
          <p:cNvSpPr>
            <a:spLocks noGrp="1" noChangeArrowheads="1"/>
          </p:cNvSpPr>
          <p:nvPr>
            <p:ph type="title"/>
          </p:nvPr>
        </p:nvSpPr>
        <p:spPr>
          <a:xfrm>
            <a:off x="381000" y="381000"/>
            <a:ext cx="8382000" cy="1143000"/>
          </a:xfrm>
        </p:spPr>
        <p:txBody>
          <a:bodyPr/>
          <a:lstStyle/>
          <a:p>
            <a:r>
              <a:rPr lang="en-US" altLang="en-US" b="1" dirty="0" smtClean="0"/>
              <a:t>Responsibility Accounting System</a:t>
            </a:r>
          </a:p>
        </p:txBody>
      </p:sp>
      <p:grpSp>
        <p:nvGrpSpPr>
          <p:cNvPr id="2" name="Group 5"/>
          <p:cNvGrpSpPr>
            <a:grpSpLocks/>
          </p:cNvGrpSpPr>
          <p:nvPr/>
        </p:nvGrpSpPr>
        <p:grpSpPr bwMode="auto">
          <a:xfrm>
            <a:off x="219075" y="2895600"/>
            <a:ext cx="8759825" cy="1663700"/>
            <a:chOff x="138" y="1824"/>
            <a:chExt cx="5518" cy="1048"/>
          </a:xfrm>
        </p:grpSpPr>
        <p:sp>
          <p:nvSpPr>
            <p:cNvPr id="17415" name="Rectangle 6"/>
            <p:cNvSpPr>
              <a:spLocks noChangeArrowheads="1"/>
            </p:cNvSpPr>
            <p:nvPr/>
          </p:nvSpPr>
          <p:spPr bwMode="auto">
            <a:xfrm>
              <a:off x="138" y="2160"/>
              <a:ext cx="2158" cy="712"/>
            </a:xfrm>
            <a:prstGeom prst="rect">
              <a:avLst/>
            </a:prstGeom>
            <a:solidFill>
              <a:schemeClr val="tx1">
                <a:lumMod val="50000"/>
                <a:lumOff val="50000"/>
              </a:schemeClr>
            </a:solidFill>
            <a:ln w="25400">
              <a:solidFill>
                <a:schemeClr val="hlink"/>
              </a:solidFill>
              <a:miter lim="800000"/>
              <a:headEnd/>
              <a:tailEnd/>
            </a:ln>
          </p:spPr>
          <p:txBody>
            <a:bodyPr wrap="none" lIns="90488" tIns="44450" rIns="90488" bIns="44450" anchor="ctr"/>
            <a:lstStyle/>
            <a:p>
              <a:pPr algn="ctr" eaLnBrk="1" hangingPunct="1">
                <a:defRPr/>
              </a:pPr>
              <a:r>
                <a:rPr lang="en-US" sz="2400" b="1" dirty="0">
                  <a:solidFill>
                    <a:schemeClr val="bg1"/>
                  </a:solidFill>
                </a:rPr>
                <a:t>Relating to the</a:t>
              </a:r>
              <a:br>
                <a:rPr lang="en-US" sz="2400" b="1" dirty="0">
                  <a:solidFill>
                    <a:schemeClr val="bg1"/>
                  </a:solidFill>
                </a:rPr>
              </a:br>
              <a:r>
                <a:rPr lang="en-US" sz="2400" b="1" dirty="0">
                  <a:solidFill>
                    <a:schemeClr val="bg1"/>
                  </a:solidFill>
                </a:rPr>
                <a:t>responsibilities of</a:t>
              </a:r>
              <a:br>
                <a:rPr lang="en-US" sz="2400" b="1" dirty="0">
                  <a:solidFill>
                    <a:schemeClr val="bg1"/>
                  </a:solidFill>
                </a:rPr>
              </a:br>
              <a:r>
                <a:rPr lang="en-US" sz="2400" b="1" dirty="0">
                  <a:solidFill>
                    <a:schemeClr val="bg1"/>
                  </a:solidFill>
                </a:rPr>
                <a:t>individual managers.</a:t>
              </a:r>
            </a:p>
          </p:txBody>
        </p:sp>
        <p:sp>
          <p:nvSpPr>
            <p:cNvPr id="17416" name="Rectangle 7"/>
            <p:cNvSpPr>
              <a:spLocks noChangeArrowheads="1"/>
            </p:cNvSpPr>
            <p:nvPr/>
          </p:nvSpPr>
          <p:spPr bwMode="auto">
            <a:xfrm>
              <a:off x="3500" y="2160"/>
              <a:ext cx="2156" cy="712"/>
            </a:xfrm>
            <a:prstGeom prst="rect">
              <a:avLst/>
            </a:prstGeom>
            <a:solidFill>
              <a:schemeClr val="tx1">
                <a:lumMod val="50000"/>
                <a:lumOff val="50000"/>
              </a:schemeClr>
            </a:solidFill>
            <a:ln w="25400">
              <a:solidFill>
                <a:schemeClr val="hlink"/>
              </a:solidFill>
              <a:miter lim="800000"/>
              <a:headEnd/>
              <a:tailEnd/>
            </a:ln>
          </p:spPr>
          <p:txBody>
            <a:bodyPr wrap="none" lIns="90488" tIns="44450" rIns="90488" bIns="44450" anchor="ctr"/>
            <a:lstStyle/>
            <a:p>
              <a:pPr algn="ctr" eaLnBrk="1" hangingPunct="1">
                <a:defRPr/>
              </a:pPr>
              <a:r>
                <a:rPr lang="en-US" sz="2400" b="1" dirty="0">
                  <a:solidFill>
                    <a:schemeClr val="bg1"/>
                  </a:solidFill>
                </a:rPr>
                <a:t>To evaluate</a:t>
              </a:r>
              <a:br>
                <a:rPr lang="en-US" sz="2400" b="1" dirty="0">
                  <a:solidFill>
                    <a:schemeClr val="bg1"/>
                  </a:solidFill>
                </a:rPr>
              </a:br>
              <a:r>
                <a:rPr lang="en-US" sz="2400" b="1" dirty="0">
                  <a:solidFill>
                    <a:schemeClr val="bg1"/>
                  </a:solidFill>
                </a:rPr>
                <a:t>managers on</a:t>
              </a:r>
              <a:br>
                <a:rPr lang="en-US" sz="2400" b="1" dirty="0">
                  <a:solidFill>
                    <a:schemeClr val="bg1"/>
                  </a:solidFill>
                </a:rPr>
              </a:br>
              <a:r>
                <a:rPr lang="en-US" sz="2400" b="1" dirty="0">
                  <a:solidFill>
                    <a:schemeClr val="bg1"/>
                  </a:solidFill>
                </a:rPr>
                <a:t>controllable items.</a:t>
              </a:r>
            </a:p>
          </p:txBody>
        </p:sp>
        <p:cxnSp>
          <p:nvCxnSpPr>
            <p:cNvPr id="23562" name="AutoShape 8"/>
            <p:cNvCxnSpPr>
              <a:cxnSpLocks noChangeShapeType="1"/>
              <a:stCxn id="23554" idx="2"/>
              <a:endCxn id="17415" idx="3"/>
            </p:cNvCxnSpPr>
            <p:nvPr/>
          </p:nvCxnSpPr>
          <p:spPr bwMode="auto">
            <a:xfrm flipH="1">
              <a:off x="2304" y="1824"/>
              <a:ext cx="580" cy="692"/>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cxnSp>
        <p:cxnSp>
          <p:nvCxnSpPr>
            <p:cNvPr id="23563" name="AutoShape 9"/>
            <p:cNvCxnSpPr>
              <a:cxnSpLocks noChangeShapeType="1"/>
              <a:stCxn id="23554" idx="2"/>
              <a:endCxn id="17416" idx="1"/>
            </p:cNvCxnSpPr>
            <p:nvPr/>
          </p:nvCxnSpPr>
          <p:spPr bwMode="auto">
            <a:xfrm>
              <a:off x="2884" y="1824"/>
              <a:ext cx="608" cy="692"/>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cxnSp>
      </p:grpSp>
      <p:sp>
        <p:nvSpPr>
          <p:cNvPr id="23559"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B9C1584-386D-4403-A0EE-7E23BF29C2C6}" type="slidenum">
              <a:rPr lang="en-US" altLang="en-US" sz="1200">
                <a:solidFill>
                  <a:srgbClr val="898989"/>
                </a:solidFill>
                <a:latin typeface="Arial" charset="0"/>
              </a:rPr>
              <a:pPr>
                <a:spcBef>
                  <a:spcPct val="0"/>
                </a:spcBef>
                <a:buFontTx/>
                <a:buNone/>
              </a:pPr>
              <a:t>6</a:t>
            </a:fld>
            <a:endParaRPr lang="en-US" altLang="en-US" sz="1200" dirty="0">
              <a:solidFill>
                <a:srgbClr val="898989"/>
              </a:solidFill>
              <a:latin typeface="Arial" charset="0"/>
            </a:endParaRPr>
          </a:p>
        </p:txBody>
      </p:sp>
      <p:sp>
        <p:nvSpPr>
          <p:cNvPr id="12" name="Rounded Rectangle 11"/>
          <p:cNvSpPr/>
          <p:nvPr/>
        </p:nvSpPr>
        <p:spPr>
          <a:xfrm>
            <a:off x="1" y="6553200"/>
            <a:ext cx="57912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rPr>
              <a:t>Prepare a responsibility accounting report using controllable </a:t>
            </a:r>
            <a:r>
              <a:rPr lang="en-US" sz="1100" dirty="0" smtClean="0">
                <a:solidFill>
                  <a:prstClr val="black"/>
                </a:solidFill>
              </a:rPr>
              <a:t>costs.</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38400"/>
            <a:ext cx="8229600" cy="1143000"/>
          </a:xfrm>
        </p:spPr>
        <p:txBody>
          <a:bodyPr/>
          <a:lstStyle/>
          <a:p>
            <a:pPr>
              <a:defRPr/>
            </a:pPr>
            <a:r>
              <a:rPr lang="en-US" sz="4400" b="1" dirty="0" smtClean="0"/>
              <a:t>End of Chapter 24</a:t>
            </a:r>
            <a:endParaRPr lang="en-US" sz="4400" b="1" dirty="0"/>
          </a:p>
        </p:txBody>
      </p:sp>
      <p:sp>
        <p:nvSpPr>
          <p:cNvPr id="1218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11C0734-1D40-4379-89AB-CA9A519EFB8E}" type="slidenum">
              <a:rPr lang="en-US" altLang="en-US" sz="1200">
                <a:solidFill>
                  <a:srgbClr val="898989"/>
                </a:solidFill>
                <a:latin typeface="Arial" charset="0"/>
              </a:rPr>
              <a:pPr>
                <a:spcBef>
                  <a:spcPct val="0"/>
                </a:spcBef>
                <a:buFontTx/>
                <a:buNone/>
              </a:pPr>
              <a:t>60</a:t>
            </a:fld>
            <a:endParaRPr lang="en-US" altLang="en-US" sz="1200" dirty="0">
              <a:solidFill>
                <a:srgbClr val="898989"/>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4602163" y="1463675"/>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25603" name="Rectangle 4"/>
          <p:cNvSpPr>
            <a:spLocks noChangeArrowheads="1"/>
          </p:cNvSpPr>
          <p:nvPr/>
        </p:nvSpPr>
        <p:spPr bwMode="auto">
          <a:xfrm>
            <a:off x="247554" y="645458"/>
            <a:ext cx="8896445" cy="818217"/>
          </a:xfrm>
          <a:prstGeom prst="rect">
            <a:avLst/>
          </a:prstGeom>
          <a:solidFill>
            <a:srgbClr val="CCECFF"/>
          </a:solidFill>
          <a:ln w="12700">
            <a:solidFill>
              <a:schemeClr val="tx1"/>
            </a:solidFill>
            <a:miter lim="800000"/>
            <a:headEnd/>
            <a:tailEnd/>
          </a:ln>
        </p:spPr>
        <p:txBody>
          <a:bodyPr lIns="90488" tIns="44450" rIns="90488" bIns="44450"/>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r>
              <a:rPr lang="en-US" altLang="en-US" sz="2200" b="1" dirty="0">
                <a:solidFill>
                  <a:srgbClr val="FF0000"/>
                </a:solidFill>
                <a:latin typeface="Arial" charset="0"/>
              </a:rPr>
              <a:t>R</a:t>
            </a:r>
            <a:r>
              <a:rPr lang="en-US" altLang="en-US" sz="2200" b="1" dirty="0" smtClean="0">
                <a:solidFill>
                  <a:srgbClr val="FF0000"/>
                </a:solidFill>
                <a:latin typeface="Arial" charset="0"/>
              </a:rPr>
              <a:t>esponsibility </a:t>
            </a:r>
            <a:r>
              <a:rPr lang="en-US" altLang="en-US" sz="2200" b="1" dirty="0">
                <a:solidFill>
                  <a:srgbClr val="FF0000"/>
                </a:solidFill>
                <a:latin typeface="Arial" charset="0"/>
              </a:rPr>
              <a:t>accounting</a:t>
            </a:r>
            <a:r>
              <a:rPr lang="en-US" altLang="en-US" sz="2200" b="1" dirty="0">
                <a:solidFill>
                  <a:schemeClr val="hlink"/>
                </a:solidFill>
                <a:latin typeface="Arial" charset="0"/>
              </a:rPr>
              <a:t> </a:t>
            </a:r>
            <a:r>
              <a:rPr lang="en-US" altLang="en-US" sz="2200" b="1" dirty="0" smtClean="0">
                <a:solidFill>
                  <a:srgbClr val="0033CC"/>
                </a:solidFill>
                <a:latin typeface="Arial" charset="0"/>
              </a:rPr>
              <a:t>recognizes that control over costs and expenses belongs to several levels of management.</a:t>
            </a:r>
            <a:endParaRPr lang="en-US" altLang="en-US" sz="2200" b="1" dirty="0">
              <a:solidFill>
                <a:srgbClr val="0033CC"/>
              </a:solidFill>
              <a:latin typeface="Arial" charset="0"/>
            </a:endParaRPr>
          </a:p>
        </p:txBody>
      </p:sp>
      <p:sp>
        <p:nvSpPr>
          <p:cNvPr id="2560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BE4FB8D-DDD6-4455-8143-D16789216670}" type="slidenum">
              <a:rPr lang="en-US" altLang="en-US" sz="1200">
                <a:solidFill>
                  <a:srgbClr val="898989"/>
                </a:solidFill>
                <a:latin typeface="Arial" charset="0"/>
              </a:rPr>
              <a:pPr>
                <a:spcBef>
                  <a:spcPct val="0"/>
                </a:spcBef>
                <a:buFontTx/>
                <a:buNone/>
              </a:pPr>
              <a:t>7</a:t>
            </a:fld>
            <a:endParaRPr lang="en-US" altLang="en-US" sz="1200" dirty="0">
              <a:solidFill>
                <a:srgbClr val="898989"/>
              </a:solidFill>
              <a:latin typeface="Arial" charset="0"/>
            </a:endParaRPr>
          </a:p>
        </p:txBody>
      </p:sp>
      <p:sp>
        <p:nvSpPr>
          <p:cNvPr id="8" name="Rounded Rectangle 7"/>
          <p:cNvSpPr/>
          <p:nvPr/>
        </p:nvSpPr>
        <p:spPr>
          <a:xfrm>
            <a:off x="1" y="6553200"/>
            <a:ext cx="57912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rPr>
              <a:t>Prepare a responsibility accounting report using controllable </a:t>
            </a:r>
            <a:r>
              <a:rPr lang="en-US" sz="1100" dirty="0" smtClean="0">
                <a:solidFill>
                  <a:prstClr val="black"/>
                </a:solidFill>
              </a:rPr>
              <a:t>costs.</a:t>
            </a:r>
            <a:endParaRPr lang="en-US" sz="1100" dirty="0"/>
          </a:p>
        </p:txBody>
      </p:sp>
      <p:sp>
        <p:nvSpPr>
          <p:cNvPr id="9" name="TextBox 8"/>
          <p:cNvSpPr txBox="1"/>
          <p:nvPr/>
        </p:nvSpPr>
        <p:spPr>
          <a:xfrm>
            <a:off x="7842155" y="22098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24.1</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2276622" y="1555750"/>
            <a:ext cx="4387445" cy="4813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171575" y="1684338"/>
            <a:ext cx="678497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35000"/>
              </a:spcBef>
              <a:buFontTx/>
              <a:buNone/>
            </a:pPr>
            <a:r>
              <a:rPr lang="en-US" altLang="en-US" b="1" dirty="0">
                <a:solidFill>
                  <a:srgbClr val="0033CC"/>
                </a:solidFill>
                <a:latin typeface="Arial" charset="0"/>
              </a:rPr>
              <a:t>Amount of detail varies according</a:t>
            </a:r>
            <a:br>
              <a:rPr lang="en-US" altLang="en-US" b="1" dirty="0">
                <a:solidFill>
                  <a:srgbClr val="0033CC"/>
                </a:solidFill>
                <a:latin typeface="Arial" charset="0"/>
              </a:rPr>
            </a:br>
            <a:r>
              <a:rPr lang="en-US" altLang="en-US" b="1" dirty="0">
                <a:solidFill>
                  <a:srgbClr val="0033CC"/>
                </a:solidFill>
                <a:latin typeface="Arial" charset="0"/>
              </a:rPr>
              <a:t> to the level in the organization.</a:t>
            </a:r>
          </a:p>
        </p:txBody>
      </p:sp>
      <p:sp>
        <p:nvSpPr>
          <p:cNvPr id="27651" name="Rectangle 3"/>
          <p:cNvSpPr>
            <a:spLocks noChangeArrowheads="1"/>
          </p:cNvSpPr>
          <p:nvPr/>
        </p:nvSpPr>
        <p:spPr bwMode="auto">
          <a:xfrm>
            <a:off x="219075" y="5343525"/>
            <a:ext cx="4038600" cy="828675"/>
          </a:xfrm>
          <a:prstGeom prst="rect">
            <a:avLst/>
          </a:prstGeom>
          <a:solidFill>
            <a:srgbClr val="002060"/>
          </a:solidFill>
          <a:ln w="50800">
            <a:solidFill>
              <a:srgbClr val="FFFF00"/>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schemeClr val="bg1"/>
                </a:solidFill>
                <a:latin typeface="Arial" charset="0"/>
              </a:rPr>
              <a:t>A department manager</a:t>
            </a:r>
            <a:br>
              <a:rPr lang="en-US" altLang="en-US" sz="2400" b="1" dirty="0">
                <a:solidFill>
                  <a:schemeClr val="bg1"/>
                </a:solidFill>
                <a:latin typeface="Arial" charset="0"/>
              </a:rPr>
            </a:br>
            <a:r>
              <a:rPr lang="en-US" altLang="en-US" sz="2400" b="1" dirty="0">
                <a:solidFill>
                  <a:schemeClr val="bg1"/>
                </a:solidFill>
                <a:latin typeface="Arial" charset="0"/>
              </a:rPr>
              <a:t> receives detailed reports.</a:t>
            </a:r>
          </a:p>
        </p:txBody>
      </p:sp>
      <p:sp>
        <p:nvSpPr>
          <p:cNvPr id="21508" name="Rectangle 4"/>
          <p:cNvSpPr>
            <a:spLocks noChangeArrowheads="1"/>
          </p:cNvSpPr>
          <p:nvPr/>
        </p:nvSpPr>
        <p:spPr bwMode="auto">
          <a:xfrm>
            <a:off x="4846638" y="5195888"/>
            <a:ext cx="4038600" cy="1235075"/>
          </a:xfrm>
          <a:prstGeom prst="rect">
            <a:avLst/>
          </a:prstGeom>
          <a:solidFill>
            <a:schemeClr val="accent6">
              <a:lumMod val="50000"/>
            </a:schemeClr>
          </a:solidFill>
          <a:ln w="50800">
            <a:solidFill>
              <a:srgbClr val="FF0000"/>
            </a:solidFill>
            <a:miter lim="800000"/>
            <a:headEnd/>
            <a:tailEnd/>
          </a:ln>
        </p:spPr>
        <p:txBody>
          <a:bodyPr lIns="90488" tIns="44450" rIns="90488" bIns="44450">
            <a:spAutoFit/>
          </a:bodyPr>
          <a:lstStyle/>
          <a:p>
            <a:pPr algn="ctr" eaLnBrk="1" hangingPunct="1">
              <a:spcBef>
                <a:spcPct val="50000"/>
              </a:spcBef>
              <a:defRPr/>
            </a:pPr>
            <a:r>
              <a:rPr lang="en-US" sz="2400" b="1" dirty="0">
                <a:solidFill>
                  <a:schemeClr val="bg1"/>
                </a:solidFill>
              </a:rPr>
              <a:t>A store manager receives summarized information from each department.</a:t>
            </a:r>
          </a:p>
        </p:txBody>
      </p:sp>
      <p:graphicFrame>
        <p:nvGraphicFramePr>
          <p:cNvPr id="27653" name="Object 2"/>
          <p:cNvGraphicFramePr>
            <a:graphicFrameLocks/>
          </p:cNvGraphicFramePr>
          <p:nvPr/>
        </p:nvGraphicFramePr>
        <p:xfrm>
          <a:off x="1422400" y="2905125"/>
          <a:ext cx="1909763" cy="2468563"/>
        </p:xfrm>
        <a:graphic>
          <a:graphicData uri="http://schemas.openxmlformats.org/presentationml/2006/ole">
            <mc:AlternateContent xmlns:mc="http://schemas.openxmlformats.org/markup-compatibility/2006">
              <mc:Choice xmlns:v="urn:schemas-microsoft-com:vml" Requires="v">
                <p:oleObj spid="_x0000_s27914" name="Clip" r:id="rId4" imgW="4297045" imgH="5547995" progId="">
                  <p:embed/>
                </p:oleObj>
              </mc:Choice>
              <mc:Fallback>
                <p:oleObj name="Clip" r:id="rId4" imgW="4297045" imgH="5547995" progId="">
                  <p:embed/>
                  <p:pic>
                    <p:nvPicPr>
                      <p:cNvPr id="0" name="Pictur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400" y="2905125"/>
                        <a:ext cx="1909763"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4" name="Object 3"/>
          <p:cNvGraphicFramePr>
            <a:graphicFrameLocks/>
          </p:cNvGraphicFramePr>
          <p:nvPr/>
        </p:nvGraphicFramePr>
        <p:xfrm>
          <a:off x="5621338" y="2752725"/>
          <a:ext cx="2490787" cy="2371725"/>
        </p:xfrm>
        <a:graphic>
          <a:graphicData uri="http://schemas.openxmlformats.org/presentationml/2006/ole">
            <mc:AlternateContent xmlns:mc="http://schemas.openxmlformats.org/markup-compatibility/2006">
              <mc:Choice xmlns:v="urn:schemas-microsoft-com:vml" Requires="v">
                <p:oleObj spid="_x0000_s27915" name="Clip" r:id="rId6" imgW="6310630" imgH="6010910" progId="">
                  <p:embed/>
                </p:oleObj>
              </mc:Choice>
              <mc:Fallback>
                <p:oleObj name="Clip" r:id="rId6" imgW="6310630" imgH="6010910" progId="">
                  <p:embed/>
                  <p:pic>
                    <p:nvPicPr>
                      <p:cNvPr id="0" name="Picture 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1338" y="2752725"/>
                        <a:ext cx="2490787"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5" name="Rectangle 7"/>
          <p:cNvSpPr>
            <a:spLocks noGrp="1" noChangeArrowheads="1"/>
          </p:cNvSpPr>
          <p:nvPr>
            <p:ph type="title"/>
          </p:nvPr>
        </p:nvSpPr>
        <p:spPr>
          <a:xfrm>
            <a:off x="381000" y="533400"/>
            <a:ext cx="8382000" cy="1143000"/>
          </a:xfrm>
        </p:spPr>
        <p:txBody>
          <a:bodyPr/>
          <a:lstStyle/>
          <a:p>
            <a:r>
              <a:rPr lang="en-US" altLang="en-US" b="1" dirty="0" smtClean="0"/>
              <a:t>Responsibility Accounting</a:t>
            </a:r>
            <a:br>
              <a:rPr lang="en-US" altLang="en-US" b="1" dirty="0" smtClean="0"/>
            </a:br>
            <a:r>
              <a:rPr lang="en-US" altLang="en-US" b="1" dirty="0" smtClean="0"/>
              <a:t>Performance Report</a:t>
            </a:r>
          </a:p>
        </p:txBody>
      </p:sp>
      <p:sp>
        <p:nvSpPr>
          <p:cNvPr id="2765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A07DB23-64C6-4E4F-847A-198B114DA799}" type="slidenum">
              <a:rPr lang="en-US" altLang="en-US" sz="1200">
                <a:solidFill>
                  <a:srgbClr val="898989"/>
                </a:solidFill>
                <a:latin typeface="Arial" charset="0"/>
              </a:rPr>
              <a:pPr>
                <a:spcBef>
                  <a:spcPct val="0"/>
                </a:spcBef>
                <a:buFontTx/>
                <a:buNone/>
              </a:pPr>
              <a:t>8</a:t>
            </a:fld>
            <a:endParaRPr lang="en-US" altLang="en-US" sz="1200" dirty="0">
              <a:solidFill>
                <a:srgbClr val="898989"/>
              </a:solidFill>
              <a:latin typeface="Arial" charset="0"/>
            </a:endParaRPr>
          </a:p>
        </p:txBody>
      </p:sp>
      <p:sp>
        <p:nvSpPr>
          <p:cNvPr id="11" name="Rounded Rectangle 10"/>
          <p:cNvSpPr/>
          <p:nvPr/>
        </p:nvSpPr>
        <p:spPr>
          <a:xfrm>
            <a:off x="1" y="6553200"/>
            <a:ext cx="57912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rPr>
              <a:t>Prepare a responsibility accounting report using controllable </a:t>
            </a:r>
            <a:r>
              <a:rPr lang="en-US" sz="1100" dirty="0" smtClean="0">
                <a:solidFill>
                  <a:prstClr val="black"/>
                </a:solidFill>
              </a:rPr>
              <a:t>costs.</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DCB9073-E8EB-4FC0-BD8E-91229D8A57F0}" type="slidenum">
              <a:rPr lang="en-US" altLang="en-US" sz="1200">
                <a:solidFill>
                  <a:srgbClr val="898989"/>
                </a:solidFill>
                <a:latin typeface="Arial" charset="0"/>
              </a:rPr>
              <a:pPr>
                <a:spcBef>
                  <a:spcPct val="0"/>
                </a:spcBef>
                <a:buFontTx/>
                <a:buNone/>
              </a:pPr>
              <a:t>9</a:t>
            </a:fld>
            <a:endParaRPr lang="en-US" altLang="en-US" sz="1200" dirty="0">
              <a:solidFill>
                <a:srgbClr val="898989"/>
              </a:solidFill>
              <a:latin typeface="Arial" charset="0"/>
            </a:endParaRPr>
          </a:p>
        </p:txBody>
      </p:sp>
      <p:sp>
        <p:nvSpPr>
          <p:cNvPr id="29702" name="Rectangle 5"/>
          <p:cNvSpPr>
            <a:spLocks noGrp="1" noChangeArrowheads="1"/>
          </p:cNvSpPr>
          <p:nvPr>
            <p:ph type="title"/>
          </p:nvPr>
        </p:nvSpPr>
        <p:spPr>
          <a:xfrm>
            <a:off x="914400" y="239623"/>
            <a:ext cx="7772400" cy="1184275"/>
          </a:xfrm>
        </p:spPr>
        <p:txBody>
          <a:bodyPr/>
          <a:lstStyle/>
          <a:p>
            <a:r>
              <a:rPr lang="en-US" altLang="en-US" sz="3000" b="1" dirty="0" smtClean="0"/>
              <a:t>Responsibility Accounting Performance Reports</a:t>
            </a:r>
          </a:p>
        </p:txBody>
      </p:sp>
      <p:sp>
        <p:nvSpPr>
          <p:cNvPr id="7" name="Rounded Rectangle 6"/>
          <p:cNvSpPr/>
          <p:nvPr/>
        </p:nvSpPr>
        <p:spPr>
          <a:xfrm>
            <a:off x="1" y="6553200"/>
            <a:ext cx="57912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rPr>
              <a:t>Prepare a responsibility accounting report using controllable </a:t>
            </a:r>
            <a:r>
              <a:rPr lang="en-US" sz="1100" dirty="0" smtClean="0">
                <a:solidFill>
                  <a:prstClr val="black"/>
                </a:solidFill>
              </a:rPr>
              <a:t>costs.</a:t>
            </a:r>
            <a:endParaRPr lang="en-US" sz="1100" dirty="0"/>
          </a:p>
        </p:txBody>
      </p:sp>
      <p:sp>
        <p:nvSpPr>
          <p:cNvPr id="8" name="TextBox 7"/>
          <p:cNvSpPr txBox="1"/>
          <p:nvPr/>
        </p:nvSpPr>
        <p:spPr>
          <a:xfrm>
            <a:off x="8001000" y="162074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24.2</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170282" y="1195666"/>
            <a:ext cx="5996956" cy="51606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10637</TotalTime>
  <Words>8473</Words>
  <Application>Microsoft Office PowerPoint</Application>
  <PresentationFormat>On-screen Show (4:3)</PresentationFormat>
  <Paragraphs>848</Paragraphs>
  <Slides>60</Slides>
  <Notes>60</Notes>
  <HiddenSlides>0</HiddenSlides>
  <MMClips>1</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2</vt:i4>
      </vt:variant>
      <vt:variant>
        <vt:lpstr>Slide Titles</vt:lpstr>
      </vt:variant>
      <vt:variant>
        <vt:i4>60</vt:i4>
      </vt:variant>
    </vt:vector>
  </HeadingPairs>
  <TitlesOfParts>
    <vt:vector size="76" baseType="lpstr">
      <vt:lpstr>ＭＳ Ｐゴシック</vt:lpstr>
      <vt:lpstr>Arial</vt:lpstr>
      <vt:lpstr>Arial Narrow</vt:lpstr>
      <vt:lpstr>Berlin Sans FB</vt:lpstr>
      <vt:lpstr>Calibri</vt:lpstr>
      <vt:lpstr>Century Schoolbook</vt:lpstr>
      <vt:lpstr>Palatino Linotype</vt:lpstr>
      <vt:lpstr>Proxima Nova</vt:lpstr>
      <vt:lpstr>Times New Roman</vt:lpstr>
      <vt:lpstr>Wingdings</vt:lpstr>
      <vt:lpstr>Office Theme</vt:lpstr>
      <vt:lpstr>16_Office Theme</vt:lpstr>
      <vt:lpstr>1_Office Theme</vt:lpstr>
      <vt:lpstr>2_Office Theme</vt:lpstr>
      <vt:lpstr>Clip</vt:lpstr>
      <vt:lpstr>Worksheet</vt:lpstr>
      <vt:lpstr>Performance Measurement and Responsibility Accounting</vt:lpstr>
      <vt:lpstr>PowerPoint Presentation</vt:lpstr>
      <vt:lpstr>Performance Evaluation</vt:lpstr>
      <vt:lpstr>  P1:  Prepare a responsibility accounting report using controllable costs.</vt:lpstr>
      <vt:lpstr>Controllable versus Uncontrollable Costs</vt:lpstr>
      <vt:lpstr>Responsibility Accounting System</vt:lpstr>
      <vt:lpstr>PowerPoint Presentation</vt:lpstr>
      <vt:lpstr>Responsibility Accounting Performance Report</vt:lpstr>
      <vt:lpstr>Responsibility Accounting Performance Reports</vt:lpstr>
      <vt:lpstr>PowerPoint Presentation</vt:lpstr>
      <vt:lpstr>PowerPoint Presentation</vt:lpstr>
      <vt:lpstr>  C1:  Distinguish between direct and indirect expenses and identify bases for allocating indirect  expenses to departments.</vt:lpstr>
      <vt:lpstr>Direct and Indirect Expenses</vt:lpstr>
      <vt:lpstr>  P2:  Allocate indirect expenses to departments.</vt:lpstr>
      <vt:lpstr>Allocating Service Department Expenses</vt:lpstr>
      <vt:lpstr>Illustration of Cost Allocation</vt:lpstr>
      <vt:lpstr>PowerPoint Presentation</vt:lpstr>
      <vt:lpstr>  P3:  Prepare departmental income statements and contribution reports.</vt:lpstr>
      <vt:lpstr>Departmental Income Statements</vt:lpstr>
      <vt:lpstr>Apply Step 1:  Departmental Expense Allocation Spreadsheet</vt:lpstr>
      <vt:lpstr>Apply Steps 2 and 3:  Departmental Expense Allocation Spreadsheet</vt:lpstr>
      <vt:lpstr>Apply Step 4:  Departmental Income Statements</vt:lpstr>
      <vt:lpstr>Departmental Contribution to Overhead</vt:lpstr>
      <vt:lpstr>Departmental Contribution to Overhead</vt:lpstr>
      <vt:lpstr>  A1:  Analyze investment centers using return on investment and residual income.</vt:lpstr>
      <vt:lpstr>Investment Centers</vt:lpstr>
      <vt:lpstr>Investment Center Return on Investment (ROI)</vt:lpstr>
      <vt:lpstr>Investment Center Residual Income</vt:lpstr>
      <vt:lpstr>PowerPoint Presentation</vt:lpstr>
      <vt:lpstr>PowerPoint Presentation</vt:lpstr>
      <vt:lpstr>  A2:  Analyze investment centers using profit margin and investment turnover.</vt:lpstr>
      <vt:lpstr>Investment Center Profit Margin and Investment Turnover</vt:lpstr>
      <vt:lpstr>PowerPoint Presentation</vt:lpstr>
      <vt:lpstr>PowerPoint Presentation</vt:lpstr>
      <vt:lpstr>PowerPoint Presentation</vt:lpstr>
      <vt:lpstr>PowerPoint Presentation</vt:lpstr>
      <vt:lpstr>  A3:  Analyze investment centers using balanced scorecard.</vt:lpstr>
      <vt:lpstr>Balanced Scorecard Collects information on several key performance indicators within each of the four perspectives.</vt:lpstr>
      <vt:lpstr>PowerPoint Presentation</vt:lpstr>
      <vt:lpstr>  C2 Explain transfer pricing and methods to set transfer prices.</vt:lpstr>
      <vt:lpstr>Transfer Pricing</vt:lpstr>
      <vt:lpstr>  A4:  Compute cycle time and cycle efficiency, and explain their importance to production management.</vt:lpstr>
      <vt:lpstr>Cycle Time and Cycle Efficiency A metric that measures the time involved in manufacturing a product.</vt:lpstr>
      <vt:lpstr>Cycle Time and Cycle Efficiency</vt:lpstr>
      <vt:lpstr>Appendix 24A:  Cost Allocations</vt:lpstr>
      <vt:lpstr>Department Allocation Bases</vt:lpstr>
      <vt:lpstr>Allocation of Rent</vt:lpstr>
      <vt:lpstr>Allocation of Utilities</vt:lpstr>
      <vt:lpstr>Allocation of Advertising</vt:lpstr>
      <vt:lpstr>Allocation of Insurance</vt:lpstr>
      <vt:lpstr>Allocation of Service Department Expenses</vt:lpstr>
      <vt:lpstr>Allocation of Service Department Expenses</vt:lpstr>
      <vt:lpstr>Appendix 24B Transfer Pricing</vt:lpstr>
      <vt:lpstr>Transfer Pricing</vt:lpstr>
      <vt:lpstr>Transfer Pricing</vt:lpstr>
      <vt:lpstr>  C3 (Appendix 24C):  Describe allocation of joint costs across products.</vt:lpstr>
      <vt:lpstr>Joint Costs and Their Allocation</vt:lpstr>
      <vt:lpstr>Joint Costs and Their Allocation</vt:lpstr>
      <vt:lpstr>Joint costs and Their Allocation</vt:lpstr>
      <vt:lpstr>End of Chapter 24</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935</cp:revision>
  <dcterms:created xsi:type="dcterms:W3CDTF">2008-06-11T19:43:46Z</dcterms:created>
  <dcterms:modified xsi:type="dcterms:W3CDTF">2018-04-01T02:21:51Z</dcterms:modified>
</cp:coreProperties>
</file>