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0" r:id="rId2"/>
  </p:sldMasterIdLst>
  <p:notesMasterIdLst>
    <p:notesMasterId r:id="rId40"/>
  </p:notesMasterIdLst>
  <p:handoutMasterIdLst>
    <p:handoutMasterId r:id="rId41"/>
  </p:handoutMasterIdLst>
  <p:sldIdLst>
    <p:sldId id="31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312" r:id="rId18"/>
    <p:sldId id="311" r:id="rId19"/>
    <p:sldId id="310" r:id="rId20"/>
    <p:sldId id="309" r:id="rId21"/>
    <p:sldId id="308" r:id="rId22"/>
    <p:sldId id="293" r:id="rId23"/>
    <p:sldId id="315" r:id="rId24"/>
    <p:sldId id="294" r:id="rId25"/>
    <p:sldId id="295" r:id="rId26"/>
    <p:sldId id="296" r:id="rId27"/>
    <p:sldId id="297" r:id="rId28"/>
    <p:sldId id="298" r:id="rId29"/>
    <p:sldId id="299" r:id="rId30"/>
    <p:sldId id="300" r:id="rId31"/>
    <p:sldId id="301" r:id="rId32"/>
    <p:sldId id="303" r:id="rId33"/>
    <p:sldId id="302" r:id="rId34"/>
    <p:sldId id="304" r:id="rId35"/>
    <p:sldId id="291" r:id="rId36"/>
    <p:sldId id="305" r:id="rId37"/>
    <p:sldId id="306" r:id="rId38"/>
    <p:sldId id="307" r:id="rId39"/>
  </p:sldIdLst>
  <p:sldSz cx="9144000" cy="6858000" type="screen4x3"/>
  <p:notesSz cx="6858000" cy="9144000"/>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98" autoAdjust="0"/>
    <p:restoredTop sz="94624" autoAdjust="0"/>
  </p:normalViewPr>
  <p:slideViewPr>
    <p:cSldViewPr>
      <p:cViewPr varScale="1">
        <p:scale>
          <a:sx n="66" d="100"/>
          <a:sy n="66" d="100"/>
        </p:scale>
        <p:origin x="1056" y="40"/>
      </p:cViewPr>
      <p:guideLst>
        <p:guide orient="horz" pos="2160"/>
        <p:guide pos="2880"/>
      </p:guideLst>
    </p:cSldViewPr>
  </p:slideViewPr>
  <p:outlineViewPr>
    <p:cViewPr>
      <p:scale>
        <a:sx n="33" d="100"/>
        <a:sy n="33" d="100"/>
      </p:scale>
      <p:origin x="0" y="-155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gs" Target="tags/tag1.xml"/><Relationship Id="rId47"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3DC7190-171C-4E81-B528-E714D8EDF9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09CFAD4B-E1BE-465E-9D64-571303E2060A}"/>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3159706-2426-4A52-83BD-4428B5FD1A9D}"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4CFC3BAD-3F5E-473F-AC5F-EA9EEDAFA59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C8C7A251-EC10-4C03-AA23-77CE2BAF3807}"/>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11EA68C-AA9D-487C-99E2-AF2822310ACF}" type="slidenum">
              <a:rPr lang="en-US" altLang="en-US"/>
              <a:pPr/>
              <a:t>‹#›</a:t>
            </a:fld>
            <a:endParaRPr lang="en-US" altLang="en-US"/>
          </a:p>
        </p:txBody>
      </p:sp>
    </p:spTree>
    <p:extLst>
      <p:ext uri="{BB962C8B-B14F-4D97-AF65-F5344CB8AC3E}">
        <p14:creationId xmlns:p14="http://schemas.microsoft.com/office/powerpoint/2010/main" val="4584863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944BDC8-7382-4991-B705-B3E3F126D35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B08DD181-18A4-404F-9783-2AC9900B65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A592CA3D-361F-4032-9511-289E5C1A0EF6}"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F31ABA25-9B05-4360-9CC7-5E1138BA0AB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C8160EB4-B42F-4625-874D-DC96DA85D72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04BCD1-F829-46F9-A6DF-D99C4F7708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67FCADBC-6482-435C-B4B6-195AF19163E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4FB4CF5-D5DF-4CA2-A4DB-29DBF92C81D7}" type="slidenum">
              <a:rPr lang="en-US" altLang="en-US"/>
              <a:pPr/>
              <a:t>‹#›</a:t>
            </a:fld>
            <a:endParaRPr lang="en-US" altLang="en-US"/>
          </a:p>
        </p:txBody>
      </p:sp>
    </p:spTree>
    <p:extLst>
      <p:ext uri="{BB962C8B-B14F-4D97-AF65-F5344CB8AC3E}">
        <p14:creationId xmlns:p14="http://schemas.microsoft.com/office/powerpoint/2010/main" val="26103157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Chapter 6: Criminal Law and Business</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36239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65C117ED-C718-47ED-8C35-CC32418971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6717E55E-8F77-4E79-BF10-A14D7258F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Exhibit 6-1 of the textbook illustrates certain types of fraud-based crimes.  Fraud-based crimes involve fraud as an essential element of the crime.  Crimes involving fraud include forgery, defalcation, false entries, false token, false pretenses, fraudulent concealment, mail fraud, health care fraud, telemarketing fraud, “Ponzi schemes,” check “kiting,” and “pre-texting.”</a:t>
            </a:r>
          </a:p>
        </p:txBody>
      </p:sp>
      <p:sp>
        <p:nvSpPr>
          <p:cNvPr id="19459" name="Slide Number Placeholder 3">
            <a:extLst>
              <a:ext uri="{FF2B5EF4-FFF2-40B4-BE49-F238E27FC236}">
                <a16:creationId xmlns:a16="http://schemas.microsoft.com/office/drawing/2014/main" xmlns="" id="{BBACC30B-E0D6-40EC-95A7-963B03F905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3EC23E-25B1-4794-AC78-3162C92D1389}" type="slidenum">
              <a:rPr lang="en-US" altLang="en-US" sz="1200"/>
              <a:pPr/>
              <a:t>10</a:t>
            </a:fld>
            <a:endParaRPr lang="en-US" altLang="en-US" sz="1200"/>
          </a:p>
        </p:txBody>
      </p:sp>
    </p:spTree>
    <p:extLst>
      <p:ext uri="{BB962C8B-B14F-4D97-AF65-F5344CB8AC3E}">
        <p14:creationId xmlns:p14="http://schemas.microsoft.com/office/powerpoint/2010/main" val="3813277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9E597147-68A5-4230-A615-682320A60A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7B9B3ECB-0B77-4A83-8079-E968D036FF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Embezzlement is defined as the wrongful conversion of another’s property by one who is lawfully in possession of that property.</a:t>
            </a:r>
          </a:p>
        </p:txBody>
      </p:sp>
      <p:sp>
        <p:nvSpPr>
          <p:cNvPr id="21507" name="Slide Number Placeholder 3">
            <a:extLst>
              <a:ext uri="{FF2B5EF4-FFF2-40B4-BE49-F238E27FC236}">
                <a16:creationId xmlns:a16="http://schemas.microsoft.com/office/drawing/2014/main" xmlns="" id="{45846C8D-1688-4504-B365-F066E23DB7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5C1A82-ACDC-440F-BAF0-DBD580DF9EAB}" type="slidenum">
              <a:rPr lang="en-US" altLang="en-US" sz="1200"/>
              <a:pPr/>
              <a:t>11</a:t>
            </a:fld>
            <a:endParaRPr lang="en-US" altLang="en-US" sz="1200"/>
          </a:p>
        </p:txBody>
      </p:sp>
    </p:spTree>
    <p:extLst>
      <p:ext uri="{BB962C8B-B14F-4D97-AF65-F5344CB8AC3E}">
        <p14:creationId xmlns:p14="http://schemas.microsoft.com/office/powerpoint/2010/main" val="3629939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DBE0C7EE-BA13-46D0-A26B-531100B3D6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4E822E5A-1B6F-45FE-B641-9086271FC0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computer crime is generally defined as any wrongful act that is directed against computers, uses computers to commit a crime, or involves computers.</a:t>
            </a:r>
          </a:p>
        </p:txBody>
      </p:sp>
      <p:sp>
        <p:nvSpPr>
          <p:cNvPr id="23555" name="Slide Number Placeholder 3">
            <a:extLst>
              <a:ext uri="{FF2B5EF4-FFF2-40B4-BE49-F238E27FC236}">
                <a16:creationId xmlns:a16="http://schemas.microsoft.com/office/drawing/2014/main" xmlns="" id="{E8D7D31B-ACF6-419A-87B0-8D39DF7803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5F5D166-E456-4D73-9581-CA814E245145}" type="slidenum">
              <a:rPr lang="en-US" altLang="en-US" sz="1200"/>
              <a:pPr/>
              <a:t>12</a:t>
            </a:fld>
            <a:endParaRPr lang="en-US" altLang="en-US" sz="1200"/>
          </a:p>
        </p:txBody>
      </p:sp>
    </p:spTree>
    <p:extLst>
      <p:ext uri="{BB962C8B-B14F-4D97-AF65-F5344CB8AC3E}">
        <p14:creationId xmlns:p14="http://schemas.microsoft.com/office/powerpoint/2010/main" val="159021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9C3839AA-FAE6-49F6-B057-4C58BFB6EA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762E8482-B42C-4074-8294-5D47E5FA04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Criminal Procedure</a:t>
            </a:r>
          </a:p>
        </p:txBody>
      </p:sp>
      <p:sp>
        <p:nvSpPr>
          <p:cNvPr id="25603" name="Slide Number Placeholder 3">
            <a:extLst>
              <a:ext uri="{FF2B5EF4-FFF2-40B4-BE49-F238E27FC236}">
                <a16:creationId xmlns:a16="http://schemas.microsoft.com/office/drawing/2014/main" xmlns="" id="{F594F7BD-B5E7-458F-B2D5-23047745B3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8F81A87-9D2B-4BAE-B874-92915BE9C154}" type="slidenum">
              <a:rPr lang="en-US" altLang="en-US" sz="1200"/>
              <a:pPr/>
              <a:t>13</a:t>
            </a:fld>
            <a:endParaRPr lang="en-US" altLang="en-US" sz="1200"/>
          </a:p>
        </p:txBody>
      </p:sp>
    </p:spTree>
    <p:extLst>
      <p:ext uri="{BB962C8B-B14F-4D97-AF65-F5344CB8AC3E}">
        <p14:creationId xmlns:p14="http://schemas.microsoft.com/office/powerpoint/2010/main" val="1458339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D699F207-023E-45BE-AAEF-D0D49ADBDB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6D0DE316-B4B8-4790-B036-89979F7AE1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Criminal procedure differs from civil procedure in several key ways.  First, the government, through a prosecutor, always brings the criminal case, while in a civil cased, the party filing the case, the plaintiff, can be an individual, business, or government entity.  Second, in a criminal case, the objective is punishment, in the form of a criminal fine and/or imprisonment, while in a civil case, the objective is to remedy a wrong done to the plaintiff, so the defendant will either have to pay money damages, or be subject to an equitable remedy in the form of an injunction or an order of specific performance.  Finally, because the potential impact of losing a criminal case is so much more serious than the impact of losing a civil case, the Constitution provides a number of safeguards for the criminal defendant.</a:t>
            </a:r>
          </a:p>
        </p:txBody>
      </p:sp>
      <p:sp>
        <p:nvSpPr>
          <p:cNvPr id="27651" name="Slide Number Placeholder 3">
            <a:extLst>
              <a:ext uri="{FF2B5EF4-FFF2-40B4-BE49-F238E27FC236}">
                <a16:creationId xmlns:a16="http://schemas.microsoft.com/office/drawing/2014/main" xmlns="" id="{DDBA1C3E-112F-4B00-8890-375190FD70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DA27B39-F5A9-41A4-AE94-7D20E0762565}" type="slidenum">
              <a:rPr lang="en-US" altLang="en-US" sz="1200"/>
              <a:pPr/>
              <a:t>14</a:t>
            </a:fld>
            <a:endParaRPr lang="en-US" altLang="en-US" sz="1200"/>
          </a:p>
        </p:txBody>
      </p:sp>
    </p:spTree>
    <p:extLst>
      <p:ext uri="{BB962C8B-B14F-4D97-AF65-F5344CB8AC3E}">
        <p14:creationId xmlns:p14="http://schemas.microsoft.com/office/powerpoint/2010/main" val="2269778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5C19EA17-D820-4305-BF0E-FC887B03B3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074115C9-B388-4D68-8DEC-427B53D8AB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Fourth Amendment of the United States Constitution prohibits “unreasonable searches and seizures.”  It generally requires a warrant before a search or seizure can occur, and restricts the issuance of warrants by requiring “probable cause.”</a:t>
            </a:r>
          </a:p>
        </p:txBody>
      </p:sp>
      <p:sp>
        <p:nvSpPr>
          <p:cNvPr id="29699" name="Slide Number Placeholder 3">
            <a:extLst>
              <a:ext uri="{FF2B5EF4-FFF2-40B4-BE49-F238E27FC236}">
                <a16:creationId xmlns:a16="http://schemas.microsoft.com/office/drawing/2014/main" xmlns="" id="{2C95B9F3-9A66-4DF5-873F-0F2F71F67F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D2A3091-F050-47CE-B0CA-D2BCDD45DD22}" type="slidenum">
              <a:rPr lang="en-US" altLang="en-US" sz="1200"/>
              <a:pPr/>
              <a:t>15</a:t>
            </a:fld>
            <a:endParaRPr lang="en-US" altLang="en-US" sz="1200"/>
          </a:p>
        </p:txBody>
      </p:sp>
    </p:spTree>
    <p:extLst>
      <p:ext uri="{BB962C8B-B14F-4D97-AF65-F5344CB8AC3E}">
        <p14:creationId xmlns:p14="http://schemas.microsoft.com/office/powerpoint/2010/main" val="243268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Slide Image Placeholder 1">
            <a:extLst>
              <a:ext uri="{FF2B5EF4-FFF2-40B4-BE49-F238E27FC236}">
                <a16:creationId xmlns:a16="http://schemas.microsoft.com/office/drawing/2014/main" xmlns="" id="{3E31E903-F553-48DD-956A-0E4A425C08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4" name="Notes Placeholder 2">
            <a:extLst>
              <a:ext uri="{FF2B5EF4-FFF2-40B4-BE49-F238E27FC236}">
                <a16:creationId xmlns:a16="http://schemas.microsoft.com/office/drawing/2014/main" xmlns="" id="{02568B02-DC52-4AD0-B06A-6CF9295727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order to prove criminal liability, two “elements” of crime must be established.  The first element is an “</a:t>
            </a:r>
            <a:r>
              <a:rPr lang="en-US" altLang="en-US" dirty="0" err="1"/>
              <a:t>actus</a:t>
            </a:r>
            <a:r>
              <a:rPr lang="en-US" altLang="en-US" dirty="0"/>
              <a:t> </a:t>
            </a:r>
            <a:r>
              <a:rPr lang="en-US" altLang="en-US" dirty="0" err="1"/>
              <a:t>reus</a:t>
            </a:r>
            <a:r>
              <a:rPr lang="en-US" altLang="en-US" dirty="0"/>
              <a:t>,” which represents wrongful behavior or a guilty act.  The second element is “</a:t>
            </a:r>
            <a:r>
              <a:rPr lang="en-US" altLang="en-US" dirty="0" err="1"/>
              <a:t>mens</a:t>
            </a:r>
            <a:r>
              <a:rPr lang="en-US" altLang="en-US" dirty="0"/>
              <a:t> rea,” which demonstrates a wrongful or guilty state of mind, such as purpose, knowledge, recklessness, or negligence.</a:t>
            </a:r>
          </a:p>
        </p:txBody>
      </p:sp>
      <p:sp>
        <p:nvSpPr>
          <p:cNvPr id="3075" name="Slide Number Placeholder 3">
            <a:extLst>
              <a:ext uri="{FF2B5EF4-FFF2-40B4-BE49-F238E27FC236}">
                <a16:creationId xmlns:a16="http://schemas.microsoft.com/office/drawing/2014/main" xmlns="" id="{26494FA2-45E5-4034-A80C-5FEE7C7A2F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80C7767-643F-4691-A4C8-F296A82D3FA1}" type="slidenum">
              <a:rPr lang="en-US" altLang="en-US" sz="1200"/>
              <a:pPr/>
              <a:t>2</a:t>
            </a:fld>
            <a:endParaRPr lang="en-US" altLang="en-US" sz="1200"/>
          </a:p>
        </p:txBody>
      </p:sp>
    </p:spTree>
    <p:extLst>
      <p:ext uri="{BB962C8B-B14F-4D97-AF65-F5344CB8AC3E}">
        <p14:creationId xmlns:p14="http://schemas.microsoft.com/office/powerpoint/2010/main" val="1911480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2F6148D0-6D22-45D0-8362-A59B2ED070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1584677C-8F51-4E5F-94A7-3635E74AC1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Crimes can be classified as felonies, misdemeanors, or petty offenses.  Felonies are serious crimes punishable by imprisonment for greater than one year, or death.  Misdemeanors are less serious crimes punishable by fines, or imprisonment for less than one year.  Petty offenses are minor misdemeanors punishable by small fines or short jail sentences.</a:t>
            </a:r>
          </a:p>
        </p:txBody>
      </p:sp>
      <p:sp>
        <p:nvSpPr>
          <p:cNvPr id="5123" name="Slide Number Placeholder 3">
            <a:extLst>
              <a:ext uri="{FF2B5EF4-FFF2-40B4-BE49-F238E27FC236}">
                <a16:creationId xmlns:a16="http://schemas.microsoft.com/office/drawing/2014/main" xmlns="" id="{267D08BE-E3CA-4878-82E0-82BFAFBB2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9A0204-0063-44FA-B331-D9F695CD4F7A}" type="slidenum">
              <a:rPr lang="en-US" altLang="en-US" sz="1200"/>
              <a:pPr/>
              <a:t>3</a:t>
            </a:fld>
            <a:endParaRPr lang="en-US" altLang="en-US" sz="1200"/>
          </a:p>
        </p:txBody>
      </p:sp>
    </p:spTree>
    <p:extLst>
      <p:ext uri="{BB962C8B-B14F-4D97-AF65-F5344CB8AC3E}">
        <p14:creationId xmlns:p14="http://schemas.microsoft.com/office/powerpoint/2010/main" val="1157221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BBF396CE-FF9C-4BB4-8B61-1D5E41B5BA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64114D41-8F0E-44F6-9682-657770EF7D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“White collar crime” is generally defined as a variety of nonviolent illegal acts against society that occur most frequently in the business context.</a:t>
            </a:r>
          </a:p>
        </p:txBody>
      </p:sp>
      <p:sp>
        <p:nvSpPr>
          <p:cNvPr id="7171" name="Slide Number Placeholder 3">
            <a:extLst>
              <a:ext uri="{FF2B5EF4-FFF2-40B4-BE49-F238E27FC236}">
                <a16:creationId xmlns:a16="http://schemas.microsoft.com/office/drawing/2014/main" xmlns="" id="{A9F73EAB-F686-4E9E-A5F1-4BE6FBDCF9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114B22-D834-4891-A29E-374B6E3A7CDD}" type="slidenum">
              <a:rPr lang="en-US" altLang="en-US" sz="1200"/>
              <a:pPr/>
              <a:t>4</a:t>
            </a:fld>
            <a:endParaRPr lang="en-US" altLang="en-US" sz="1200"/>
          </a:p>
        </p:txBody>
      </p:sp>
    </p:spTree>
    <p:extLst>
      <p:ext uri="{BB962C8B-B14F-4D97-AF65-F5344CB8AC3E}">
        <p14:creationId xmlns:p14="http://schemas.microsoft.com/office/powerpoint/2010/main" val="178079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B3633D64-7166-4190-948E-C24AE957DA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09D9CD69-9F63-41BD-BCB7-0DEB742481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“White collar” crimes are typically nonviolent offenses that have cheating as their central element.  Examples of “white collar” crimes include bribery, extortion, fraud, embezzlement, and computer crimes.</a:t>
            </a:r>
          </a:p>
        </p:txBody>
      </p:sp>
      <p:sp>
        <p:nvSpPr>
          <p:cNvPr id="9219" name="Slide Number Placeholder 3">
            <a:extLst>
              <a:ext uri="{FF2B5EF4-FFF2-40B4-BE49-F238E27FC236}">
                <a16:creationId xmlns:a16="http://schemas.microsoft.com/office/drawing/2014/main" xmlns="" id="{0BB036EC-A1CE-4A5A-B5DD-DEBCCFE8EC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B341130-8239-4EB7-95DD-3C336ACB0E9B}" type="slidenum">
              <a:rPr lang="en-US" altLang="en-US" sz="1200"/>
              <a:pPr/>
              <a:t>5</a:t>
            </a:fld>
            <a:endParaRPr lang="en-US" altLang="en-US" sz="1200"/>
          </a:p>
        </p:txBody>
      </p:sp>
    </p:spTree>
    <p:extLst>
      <p:ext uri="{BB962C8B-B14F-4D97-AF65-F5344CB8AC3E}">
        <p14:creationId xmlns:p14="http://schemas.microsoft.com/office/powerpoint/2010/main" val="42943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75178FA0-325B-466B-91C0-C6C8E1F067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2B4192BA-7EC5-4523-9625-C0399231D1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Bribery is generally defined as the offering, giving, soliciting, or receiving of money or any object of value for the purpose of influencing the judgment or conduct of a person in a position of trust.</a:t>
            </a:r>
          </a:p>
        </p:txBody>
      </p:sp>
      <p:sp>
        <p:nvSpPr>
          <p:cNvPr id="11267" name="Slide Number Placeholder 3">
            <a:extLst>
              <a:ext uri="{FF2B5EF4-FFF2-40B4-BE49-F238E27FC236}">
                <a16:creationId xmlns:a16="http://schemas.microsoft.com/office/drawing/2014/main" xmlns="" id="{9E64CC8B-8437-4023-BF7A-630F32AABF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ECD09FF-EE01-4546-8B78-C11C17CEC942}" type="slidenum">
              <a:rPr lang="en-US" altLang="en-US" sz="1200"/>
              <a:pPr/>
              <a:t>6</a:t>
            </a:fld>
            <a:endParaRPr lang="en-US" altLang="en-US" sz="1200"/>
          </a:p>
        </p:txBody>
      </p:sp>
    </p:spTree>
    <p:extLst>
      <p:ext uri="{BB962C8B-B14F-4D97-AF65-F5344CB8AC3E}">
        <p14:creationId xmlns:p14="http://schemas.microsoft.com/office/powerpoint/2010/main" val="251787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18FF91C8-1941-45F6-A900-92F95DCC74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69C4F4AC-F703-49B0-9C77-B7F6E8C211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Extortion, otherwise known as blackmail, represents the making of threats for the purpose of obtaining money or property. </a:t>
            </a:r>
          </a:p>
        </p:txBody>
      </p:sp>
      <p:sp>
        <p:nvSpPr>
          <p:cNvPr id="13315" name="Slide Number Placeholder 3">
            <a:extLst>
              <a:ext uri="{FF2B5EF4-FFF2-40B4-BE49-F238E27FC236}">
                <a16:creationId xmlns:a16="http://schemas.microsoft.com/office/drawing/2014/main" xmlns="" id="{CCBD60E6-7FE1-45A0-ABB1-4FB7DF0331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322B629-E032-47CE-9E76-18E226B1D668}" type="slidenum">
              <a:rPr lang="en-US" altLang="en-US" sz="1200"/>
              <a:pPr/>
              <a:t>7</a:t>
            </a:fld>
            <a:endParaRPr lang="en-US" altLang="en-US" sz="1200"/>
          </a:p>
        </p:txBody>
      </p:sp>
    </p:spTree>
    <p:extLst>
      <p:ext uri="{BB962C8B-B14F-4D97-AF65-F5344CB8AC3E}">
        <p14:creationId xmlns:p14="http://schemas.microsoft.com/office/powerpoint/2010/main" val="82376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F5BE1762-1ACF-49F4-B286-B2ED2A0441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1BB37BF9-F273-44B4-96A7-91F77C0E66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Fraud consists of a variety of means by which an individual intentionally uses some sort of misrepresentation to gain advantage over another person.</a:t>
            </a:r>
          </a:p>
        </p:txBody>
      </p:sp>
      <p:sp>
        <p:nvSpPr>
          <p:cNvPr id="15363" name="Slide Number Placeholder 3">
            <a:extLst>
              <a:ext uri="{FF2B5EF4-FFF2-40B4-BE49-F238E27FC236}">
                <a16:creationId xmlns:a16="http://schemas.microsoft.com/office/drawing/2014/main" xmlns="" id="{F1E2052F-DFF8-433D-AC3C-05F3B90EF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F944BBC-8BD0-482B-B05B-CAACD3299370}" type="slidenum">
              <a:rPr lang="en-US" altLang="en-US" sz="1200"/>
              <a:pPr/>
              <a:t>8</a:t>
            </a:fld>
            <a:endParaRPr lang="en-US" altLang="en-US" sz="1200"/>
          </a:p>
        </p:txBody>
      </p:sp>
    </p:spTree>
    <p:extLst>
      <p:ext uri="{BB962C8B-B14F-4D97-AF65-F5344CB8AC3E}">
        <p14:creationId xmlns:p14="http://schemas.microsoft.com/office/powerpoint/2010/main" val="869448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FBF31049-C798-4AC9-9362-91CFC287AC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7CFAC997-37EF-46CE-809D-96F15E2A88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Fraud generally requires proof of the following three elements:  1) a material false representation made with the intent to deceive; 2) a victim’s reasonable reliance on the false representation; and 3) damages.</a:t>
            </a:r>
          </a:p>
        </p:txBody>
      </p:sp>
      <p:sp>
        <p:nvSpPr>
          <p:cNvPr id="17411" name="Slide Number Placeholder 3">
            <a:extLst>
              <a:ext uri="{FF2B5EF4-FFF2-40B4-BE49-F238E27FC236}">
                <a16:creationId xmlns:a16="http://schemas.microsoft.com/office/drawing/2014/main" xmlns="" id="{9FF298EA-C4C7-4AF1-9F2E-0F68CBF112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CB82BDE-FA1A-4CBC-A671-CAC07D3D8B31}" type="slidenum">
              <a:rPr lang="en-US" altLang="en-US" sz="1200"/>
              <a:pPr/>
              <a:t>9</a:t>
            </a:fld>
            <a:endParaRPr lang="en-US" altLang="en-US" sz="1200"/>
          </a:p>
        </p:txBody>
      </p:sp>
    </p:spTree>
    <p:extLst>
      <p:ext uri="{BB962C8B-B14F-4D97-AF65-F5344CB8AC3E}">
        <p14:creationId xmlns:p14="http://schemas.microsoft.com/office/powerpoint/2010/main" val="383258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AA30A087-AE5E-45DB-8470-8D6ED2C9BB57}" type="slidenum">
              <a:rPr lang="en-US" altLang="en-US" smtClean="0"/>
              <a:pPr/>
              <a:t>‹#›</a:t>
            </a:fld>
            <a:endParaRPr lang="en-US" altLang="en-US"/>
          </a:p>
        </p:txBody>
      </p:sp>
      <p:sp>
        <p:nvSpPr>
          <p:cNvPr id="5" name="Text Placeholder 4"/>
          <p:cNvSpPr>
            <a:spLocks noGrp="1"/>
          </p:cNvSpPr>
          <p:nvPr>
            <p:ph type="body" sz="quarter" idx="13" hasCustomPrompt="1"/>
          </p:nvPr>
        </p:nvSpPr>
        <p:spPr>
          <a:xfrm>
            <a:off x="914400" y="6553200"/>
            <a:ext cx="7086600" cy="228600"/>
          </a:xfrm>
        </p:spPr>
        <p:txBody>
          <a:bodyPr>
            <a:normAutofit/>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189914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820AEF16-E6BF-4B68-BD8D-DCD85370B799}" type="slidenum">
              <a:rPr lang="en-US" altLang="en-US" smtClean="0"/>
              <a:pPr/>
              <a:t>‹#›</a:t>
            </a:fld>
            <a:endParaRPr lang="en-US" altLang="en-US"/>
          </a:p>
        </p:txBody>
      </p:sp>
    </p:spTree>
    <p:extLst>
      <p:ext uri="{BB962C8B-B14F-4D97-AF65-F5344CB8AC3E}">
        <p14:creationId xmlns:p14="http://schemas.microsoft.com/office/powerpoint/2010/main" val="93527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94E50B83-A7E6-44A7-805F-AEFBF8F2A9BD}" type="slidenum">
              <a:rPr lang="en-US" altLang="en-US" smtClean="0"/>
              <a:pPr/>
              <a:t>‹#›</a:t>
            </a:fld>
            <a:endParaRPr lang="en-US" altLang="en-US"/>
          </a:p>
        </p:txBody>
      </p:sp>
    </p:spTree>
    <p:extLst>
      <p:ext uri="{BB962C8B-B14F-4D97-AF65-F5344CB8AC3E}">
        <p14:creationId xmlns:p14="http://schemas.microsoft.com/office/powerpoint/2010/main" val="3570670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AA30A087-AE5E-45DB-8470-8D6ED2C9BB57}" type="slidenum">
              <a:rPr lang="en-US" altLang="en-US" smtClean="0"/>
              <a:pPr/>
              <a:t>‹#›</a:t>
            </a:fld>
            <a:endParaRPr lang="en-US" altLang="en-US" dirty="0"/>
          </a:p>
        </p:txBody>
      </p:sp>
      <p:sp>
        <p:nvSpPr>
          <p:cNvPr id="9" name="Content Placeholder 8"/>
          <p:cNvSpPr>
            <a:spLocks noGrp="1"/>
          </p:cNvSpPr>
          <p:nvPr>
            <p:ph sz="quarter" idx="13" hasCustomPrompt="1"/>
          </p:nvPr>
        </p:nvSpPr>
        <p:spPr>
          <a:xfrm>
            <a:off x="1447800" y="6172200"/>
            <a:ext cx="6477000" cy="457200"/>
          </a:xfrm>
        </p:spPr>
        <p:txBody>
          <a:bodyPr>
            <a:noAutofit/>
          </a:bodyPr>
          <a:lstStyle>
            <a:lvl1pPr marL="114300" marR="0" indent="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sz="900"/>
            </a:lvl1pPr>
          </a:lstStyle>
          <a:p>
            <a:pPr marL="114300" marR="0" lvl="0" indent="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IN" altLang="en-US" sz="24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IN" dirty="0"/>
          </a:p>
        </p:txBody>
      </p:sp>
    </p:spTree>
    <p:extLst>
      <p:ext uri="{BB962C8B-B14F-4D97-AF65-F5344CB8AC3E}">
        <p14:creationId xmlns:p14="http://schemas.microsoft.com/office/powerpoint/2010/main" val="3491758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673F1DC2-C2F6-447C-9170-6152E369B3A1}" type="slidenum">
              <a:rPr lang="en-US" altLang="en-US" smtClean="0"/>
              <a:pPr/>
              <a:t>‹#›</a:t>
            </a:fld>
            <a:endParaRPr lang="en-US" altLang="en-US" dirty="0"/>
          </a:p>
        </p:txBody>
      </p:sp>
      <p:sp>
        <p:nvSpPr>
          <p:cNvPr id="7" name="Content Placeholder 6"/>
          <p:cNvSpPr>
            <a:spLocks noGrp="1"/>
          </p:cNvSpPr>
          <p:nvPr>
            <p:ph sz="quarter" idx="13" hasCustomPrompt="1"/>
          </p:nvPr>
        </p:nvSpPr>
        <p:spPr>
          <a:xfrm>
            <a:off x="762000" y="6477000"/>
            <a:ext cx="7086600" cy="381000"/>
          </a:xfrm>
        </p:spPr>
        <p:txBody>
          <a:bodyPr/>
          <a:lstStyle>
            <a:lvl1pPr marL="114300" marR="0" indent="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lvl1pPr>
          </a:lstStyle>
          <a:p>
            <a:pPr marL="114300" marR="0" lvl="0" indent="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IN" altLang="en-US" sz="20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IN" dirty="0"/>
          </a:p>
          <a:p>
            <a:pPr lvl="0"/>
            <a:endParaRPr lang="en-IN" dirty="0"/>
          </a:p>
        </p:txBody>
      </p:sp>
    </p:spTree>
    <p:extLst>
      <p:ext uri="{BB962C8B-B14F-4D97-AF65-F5344CB8AC3E}">
        <p14:creationId xmlns:p14="http://schemas.microsoft.com/office/powerpoint/2010/main" val="1695903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642D15C-B64F-4516-8D5A-3CE4722D11D1}" type="slidenum">
              <a:rPr lang="en-US" altLang="en-US" smtClean="0"/>
              <a:pPr/>
              <a:t>‹#›</a:t>
            </a:fld>
            <a:endParaRPr lang="en-US" altLang="en-US" dirty="0"/>
          </a:p>
        </p:txBody>
      </p:sp>
      <p:sp>
        <p:nvSpPr>
          <p:cNvPr id="7" name="Footer Placeholder 5"/>
          <p:cNvSpPr>
            <a:spLocks noGrp="1"/>
          </p:cNvSpPr>
          <p:nvPr>
            <p:ph type="ftr" sz="quarter" idx="11"/>
          </p:nvPr>
        </p:nvSpPr>
        <p:spPr>
          <a:xfrm>
            <a:off x="0" y="6400800"/>
            <a:ext cx="7620000" cy="436903"/>
          </a:xfr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894480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86EF2A83-615F-42EB-A550-B496ED6F9C65}" type="slidenum">
              <a:rPr lang="en-US" altLang="en-US" smtClean="0"/>
              <a:pPr/>
              <a:t>‹#›</a:t>
            </a:fld>
            <a:endParaRPr lang="en-US" altLang="en-US" dirty="0"/>
          </a:p>
        </p:txBody>
      </p:sp>
    </p:spTree>
    <p:extLst>
      <p:ext uri="{BB962C8B-B14F-4D97-AF65-F5344CB8AC3E}">
        <p14:creationId xmlns:p14="http://schemas.microsoft.com/office/powerpoint/2010/main" val="2937699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2AD6A6D6-F720-4DA3-B4A8-0BEE3020A83A}" type="slidenum">
              <a:rPr lang="en-US" altLang="en-US" smtClean="0"/>
              <a:pPr/>
              <a:t>‹#›</a:t>
            </a:fld>
            <a:endParaRPr lang="en-US" altLang="en-US" dirty="0"/>
          </a:p>
        </p:txBody>
      </p:sp>
    </p:spTree>
    <p:extLst>
      <p:ext uri="{BB962C8B-B14F-4D97-AF65-F5344CB8AC3E}">
        <p14:creationId xmlns:p14="http://schemas.microsoft.com/office/powerpoint/2010/main" val="3279044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7899546-B568-4EE8-9914-952497BFF46A}" type="slidenum">
              <a:rPr lang="en-US" altLang="en-US" smtClean="0"/>
              <a:pPr/>
              <a:t>‹#›</a:t>
            </a:fld>
            <a:endParaRPr lang="en-US" altLang="en-US" dirty="0"/>
          </a:p>
        </p:txBody>
      </p:sp>
    </p:spTree>
    <p:extLst>
      <p:ext uri="{BB962C8B-B14F-4D97-AF65-F5344CB8AC3E}">
        <p14:creationId xmlns:p14="http://schemas.microsoft.com/office/powerpoint/2010/main" val="4194583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5A5DB5C0-F268-4DFB-BD26-9D11DDB509F9}" type="slidenum">
              <a:rPr lang="en-US" altLang="en-US" smtClean="0"/>
              <a:pPr/>
              <a:t>‹#›</a:t>
            </a:fld>
            <a:endParaRPr lang="en-US" altLang="en-US" dirty="0"/>
          </a:p>
        </p:txBody>
      </p:sp>
    </p:spTree>
    <p:extLst>
      <p:ext uri="{BB962C8B-B14F-4D97-AF65-F5344CB8AC3E}">
        <p14:creationId xmlns:p14="http://schemas.microsoft.com/office/powerpoint/2010/main" val="2262439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B5BDBC73-19F7-4F27-9D64-53ECAA6F57AE}"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880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673F1DC2-C2F6-447C-9170-6152E369B3A1}" type="slidenum">
              <a:rPr lang="en-US" altLang="en-US" smtClean="0"/>
              <a:pPr/>
              <a:t>‹#›</a:t>
            </a:fld>
            <a:endParaRPr lang="en-US" altLang="en-US" dirty="0"/>
          </a:p>
        </p:txBody>
      </p:sp>
    </p:spTree>
    <p:extLst>
      <p:ext uri="{BB962C8B-B14F-4D97-AF65-F5344CB8AC3E}">
        <p14:creationId xmlns:p14="http://schemas.microsoft.com/office/powerpoint/2010/main" val="11048512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3441BE8D-678E-4F30-A326-A2915812C3A2}" type="slidenum">
              <a:rPr lang="en-US" altLang="en-US" smtClean="0"/>
              <a:pPr/>
              <a:t>‹#›</a:t>
            </a:fld>
            <a:endParaRPr lang="en-US" altLang="en-US" dirty="0"/>
          </a:p>
        </p:txBody>
      </p:sp>
      <p:sp>
        <p:nvSpPr>
          <p:cNvPr id="10" name="Footer Placeholder 9"/>
          <p:cNvSpPr>
            <a:spLocks noGrp="1"/>
          </p:cNvSpPr>
          <p:nvPr>
            <p:ph type="ftr" sz="quarter" idx="12"/>
          </p:nvPr>
        </p:nvSpPr>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334932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820AEF16-E6BF-4B68-BD8D-DCD85370B799}" type="slidenum">
              <a:rPr lang="en-US" altLang="en-US" smtClean="0"/>
              <a:pPr/>
              <a:t>‹#›</a:t>
            </a:fld>
            <a:endParaRPr lang="en-US" altLang="en-US"/>
          </a:p>
        </p:txBody>
      </p:sp>
    </p:spTree>
    <p:extLst>
      <p:ext uri="{BB962C8B-B14F-4D97-AF65-F5344CB8AC3E}">
        <p14:creationId xmlns:p14="http://schemas.microsoft.com/office/powerpoint/2010/main" val="2243075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94E50B83-A7E6-44A7-805F-AEFBF8F2A9BD}" type="slidenum">
              <a:rPr lang="en-US" altLang="en-US" smtClean="0"/>
              <a:pPr/>
              <a:t>‹#›</a:t>
            </a:fld>
            <a:endParaRPr lang="en-US" altLang="en-US"/>
          </a:p>
        </p:txBody>
      </p:sp>
    </p:spTree>
    <p:extLst>
      <p:ext uri="{BB962C8B-B14F-4D97-AF65-F5344CB8AC3E}">
        <p14:creationId xmlns:p14="http://schemas.microsoft.com/office/powerpoint/2010/main" val="81811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642D15C-B64F-4516-8D5A-3CE4722D11D1}" type="slidenum">
              <a:rPr lang="en-US" altLang="en-US" smtClean="0"/>
              <a:pPr/>
              <a:t>‹#›</a:t>
            </a:fld>
            <a:endParaRPr lang="en-US" altLang="en-US" dirty="0"/>
          </a:p>
        </p:txBody>
      </p:sp>
    </p:spTree>
    <p:extLst>
      <p:ext uri="{BB962C8B-B14F-4D97-AF65-F5344CB8AC3E}">
        <p14:creationId xmlns:p14="http://schemas.microsoft.com/office/powerpoint/2010/main" val="104019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86EF2A83-615F-42EB-A550-B496ED6F9C65}" type="slidenum">
              <a:rPr lang="en-US" altLang="en-US" smtClean="0"/>
              <a:pPr/>
              <a:t>‹#›</a:t>
            </a:fld>
            <a:endParaRPr lang="en-US" altLang="en-US" dirty="0"/>
          </a:p>
        </p:txBody>
      </p:sp>
    </p:spTree>
    <p:extLst>
      <p:ext uri="{BB962C8B-B14F-4D97-AF65-F5344CB8AC3E}">
        <p14:creationId xmlns:p14="http://schemas.microsoft.com/office/powerpoint/2010/main" val="1118244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2AD6A6D6-F720-4DA3-B4A8-0BEE3020A83A}" type="slidenum">
              <a:rPr lang="en-US" altLang="en-US" smtClean="0"/>
              <a:pPr/>
              <a:t>‹#›</a:t>
            </a:fld>
            <a:endParaRPr lang="en-US" altLang="en-US" dirty="0"/>
          </a:p>
        </p:txBody>
      </p:sp>
    </p:spTree>
    <p:extLst>
      <p:ext uri="{BB962C8B-B14F-4D97-AF65-F5344CB8AC3E}">
        <p14:creationId xmlns:p14="http://schemas.microsoft.com/office/powerpoint/2010/main" val="406033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7899546-B568-4EE8-9914-952497BFF46A}" type="slidenum">
              <a:rPr lang="en-US" altLang="en-US" smtClean="0"/>
              <a:pPr/>
              <a:t>‹#›</a:t>
            </a:fld>
            <a:endParaRPr lang="en-US" altLang="en-US" dirty="0"/>
          </a:p>
        </p:txBody>
      </p:sp>
    </p:spTree>
    <p:extLst>
      <p:ext uri="{BB962C8B-B14F-4D97-AF65-F5344CB8AC3E}">
        <p14:creationId xmlns:p14="http://schemas.microsoft.com/office/powerpoint/2010/main" val="156734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5A5DB5C0-F268-4DFB-BD26-9D11DDB509F9}" type="slidenum">
              <a:rPr lang="en-US" altLang="en-US" smtClean="0"/>
              <a:pPr/>
              <a:t>‹#›</a:t>
            </a:fld>
            <a:endParaRPr lang="en-US" altLang="en-US" dirty="0"/>
          </a:p>
        </p:txBody>
      </p:sp>
    </p:spTree>
    <p:extLst>
      <p:ext uri="{BB962C8B-B14F-4D97-AF65-F5344CB8AC3E}">
        <p14:creationId xmlns:p14="http://schemas.microsoft.com/office/powerpoint/2010/main" val="60992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8531788" y="6385560"/>
            <a:ext cx="548640" cy="396240"/>
          </a:xfrm>
          <a:prstGeom prst="bracketPair">
            <a:avLst>
              <a:gd name="adj" fmla="val 17949"/>
            </a:avLst>
          </a:prstGeom>
        </p:spPr>
        <p:txBody>
          <a:bodyPr/>
          <a:lstStyle/>
          <a:p>
            <a:fld id="{B5BDBC73-19F7-4F27-9D64-53ECAA6F57AE}"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384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6385560"/>
            <a:ext cx="548640" cy="396240"/>
          </a:xfrm>
          <a:prstGeom prst="bracketPair">
            <a:avLst>
              <a:gd name="adj" fmla="val 17949"/>
            </a:avLst>
          </a:prstGeom>
        </p:spPr>
        <p:txBody>
          <a:bodyPr/>
          <a:lstStyle/>
          <a:p>
            <a:fld id="{3441BE8D-678E-4F30-A326-A2915812C3A2}" type="slidenum">
              <a:rPr lang="en-US" altLang="en-US" smtClean="0"/>
              <a:pPr/>
              <a:t>‹#›</a:t>
            </a:fld>
            <a:endParaRPr lang="en-US" altLang="en-US" dirty="0"/>
          </a:p>
        </p:txBody>
      </p:sp>
    </p:spTree>
    <p:extLst>
      <p:ext uri="{BB962C8B-B14F-4D97-AF65-F5344CB8AC3E}">
        <p14:creationId xmlns:p14="http://schemas.microsoft.com/office/powerpoint/2010/main" val="237103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B36A3F0F-D4BB-4EE1-8D6F-20F2C6C04CD6}" type="slidenum">
              <a:rPr lang="en-US" altLang="en-US" smtClean="0"/>
              <a:pPr/>
              <a:t>‹#›</a:t>
            </a:fld>
            <a:endParaRPr lang="en-US" altLang="en-US" dirty="0"/>
          </a:p>
        </p:txBody>
      </p:sp>
      <p:sp>
        <p:nvSpPr>
          <p:cNvPr id="7" name="Text Placeholder 4"/>
          <p:cNvSpPr txBox="1">
            <a:spLocks/>
          </p:cNvSpPr>
          <p:nvPr userDrawn="1"/>
        </p:nvSpPr>
        <p:spPr>
          <a:xfrm>
            <a:off x="914400" y="6553200"/>
            <a:ext cx="7086600" cy="228600"/>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IN"/>
              <a:t>© 2019 McGraw-Hill Education.</a:t>
            </a:r>
            <a:endParaRPr lang="en-IN" dirty="0"/>
          </a:p>
        </p:txBody>
      </p:sp>
    </p:spTree>
    <p:extLst>
      <p:ext uri="{BB962C8B-B14F-4D97-AF65-F5344CB8AC3E}">
        <p14:creationId xmlns:p14="http://schemas.microsoft.com/office/powerpoint/2010/main" val="290471978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B36A3F0F-D4BB-4EE1-8D6F-20F2C6C04CD6}" type="slidenum">
              <a:rPr lang="en-US" altLang="en-US" smtClean="0"/>
              <a:pPr/>
              <a:t>‹#›</a:t>
            </a:fld>
            <a:endParaRPr lang="en-US" altLang="en-US" dirty="0"/>
          </a:p>
        </p:txBody>
      </p:sp>
      <p:sp>
        <p:nvSpPr>
          <p:cNvPr id="5" name="Footer Placeholder 4"/>
          <p:cNvSpPr>
            <a:spLocks noGrp="1"/>
          </p:cNvSpPr>
          <p:nvPr>
            <p:ph type="ftr" sz="quarter" idx="3"/>
          </p:nvPr>
        </p:nvSpPr>
        <p:spPr>
          <a:xfrm>
            <a:off x="0" y="6400800"/>
            <a:ext cx="7620000" cy="436903"/>
          </a:xfrm>
          <a:prstGeom prst="rect">
            <a:avLst/>
          </a:prstGeom>
        </p:spPr>
        <p:txBody>
          <a:bodyPr vert="horz" lIns="91440" tIns="45720" rIns="91440" bIns="45720" rtlCol="0" anchor="ctr"/>
          <a:lstStyle>
            <a:lvl1pPr algn="l">
              <a:defRPr sz="800">
                <a:solidFill>
                  <a:srgbClr val="2F2B20"/>
                </a:solidFill>
                <a:latin typeface="Verdana"/>
                <a:cs typeface="Verdana"/>
              </a:defRPr>
            </a:lvl1pPr>
          </a:lstStyle>
          <a:p>
            <a:endParaRPr lang="en-US" altLang="en-US" dirty="0"/>
          </a:p>
        </p:txBody>
      </p:sp>
    </p:spTree>
    <p:extLst>
      <p:ext uri="{BB962C8B-B14F-4D97-AF65-F5344CB8AC3E}">
        <p14:creationId xmlns:p14="http://schemas.microsoft.com/office/powerpoint/2010/main" val="261048186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1905001"/>
            <a:ext cx="3505200" cy="990600"/>
          </a:xfrm>
        </p:spPr>
        <p:txBody>
          <a:bodyPr/>
          <a:lstStyle/>
          <a:p>
            <a:r>
              <a:rPr lang="en-US" altLang="en-US" dirty="0">
                <a:solidFill>
                  <a:srgbClr val="4F4837"/>
                </a:solidFill>
                <a:latin typeface="Calibri" panose="020F0502020204030204" pitchFamily="34" charset="0"/>
              </a:rPr>
              <a:t>Chapter 6</a:t>
            </a:r>
            <a:endParaRPr lang="en-IN" dirty="0"/>
          </a:p>
        </p:txBody>
      </p:sp>
      <p:sp>
        <p:nvSpPr>
          <p:cNvPr id="3" name="Subtitle 2"/>
          <p:cNvSpPr>
            <a:spLocks noGrp="1"/>
          </p:cNvSpPr>
          <p:nvPr>
            <p:ph type="subTitle" idx="1"/>
          </p:nvPr>
        </p:nvSpPr>
        <p:spPr>
          <a:xfrm>
            <a:off x="5181600" y="4038600"/>
            <a:ext cx="2895600" cy="1066800"/>
          </a:xfrm>
        </p:spPr>
        <p:txBody>
          <a:bodyPr>
            <a:noAutofit/>
          </a:bodyPr>
          <a:lstStyle/>
          <a:p>
            <a:pPr fontAlgn="auto">
              <a:spcBef>
                <a:spcPct val="0"/>
              </a:spcBef>
              <a:spcAft>
                <a:spcPts val="0"/>
              </a:spcAft>
              <a:defRPr/>
            </a:pPr>
            <a:r>
              <a:rPr lang="en-US" sz="3600" dirty="0">
                <a:solidFill>
                  <a:schemeClr val="tx1"/>
                </a:solidFill>
              </a:rPr>
              <a:t>Criminal Law and Business</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8531788" y="6385560"/>
            <a:ext cx="548640" cy="396240"/>
          </a:xfrm>
        </p:spPr>
        <p:txBody>
          <a:bodyPr/>
          <a:lstStyle/>
          <a:p>
            <a:r>
              <a:rPr lang="en-IN" dirty="0"/>
              <a:t>1</a:t>
            </a:r>
          </a:p>
        </p:txBody>
      </p:sp>
      <p:sp>
        <p:nvSpPr>
          <p:cNvPr id="8" name="Content Placeholder 7"/>
          <p:cNvSpPr>
            <a:spLocks noGrp="1"/>
          </p:cNvSpPr>
          <p:nvPr>
            <p:ph sz="quarter" idx="13"/>
          </p:nvPr>
        </p:nvSpPr>
        <p:spPr>
          <a:xfrm>
            <a:off x="574432" y="6426438"/>
            <a:ext cx="7054114" cy="381000"/>
          </a:xfrm>
        </p:spPr>
        <p:txBody>
          <a:bodyPr>
            <a:normAutofit/>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78530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a:extLst>
              <a:ext uri="{FF2B5EF4-FFF2-40B4-BE49-F238E27FC236}">
                <a16:creationId xmlns:a16="http://schemas.microsoft.com/office/drawing/2014/main" xmlns="" id="{F5DCAE0A-560D-4E62-A48B-EC9D4B9FB87C}"/>
              </a:ext>
            </a:extLst>
          </p:cNvPr>
          <p:cNvSpPr>
            <a:spLocks noGrp="1" noChangeArrowheads="1"/>
          </p:cNvSpPr>
          <p:nvPr>
            <p:ph type="title"/>
          </p:nvPr>
        </p:nvSpPr>
        <p:spPr/>
        <p:txBody>
          <a:bodyPr/>
          <a:lstStyle/>
          <a:p>
            <a:pPr fontAlgn="auto">
              <a:spcAft>
                <a:spcPts val="0"/>
              </a:spcAft>
              <a:defRPr/>
            </a:pPr>
            <a:r>
              <a:rPr lang="en-US" sz="3700" dirty="0">
                <a:latin typeface="+mn-lt"/>
                <a:ea typeface="+mj-ea"/>
              </a:rPr>
              <a:t>Exhibit 6-1: Selected Types of Fraudulent Crimes</a:t>
            </a:r>
          </a:p>
        </p:txBody>
      </p:sp>
      <p:sp>
        <p:nvSpPr>
          <p:cNvPr id="18434" name="Content Placeholder 3">
            <a:extLst>
              <a:ext uri="{FF2B5EF4-FFF2-40B4-BE49-F238E27FC236}">
                <a16:creationId xmlns:a16="http://schemas.microsoft.com/office/drawing/2014/main" xmlns="" id="{E1F7DBD6-FCA1-4C65-AFA0-285A68874400}"/>
              </a:ext>
            </a:extLst>
          </p:cNvPr>
          <p:cNvSpPr>
            <a:spLocks noGrp="1" noChangeArrowheads="1"/>
          </p:cNvSpPr>
          <p:nvPr>
            <p:ph sz="half"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dirty="0"/>
              <a:t>Forgery.</a:t>
            </a:r>
          </a:p>
          <a:p>
            <a:pPr marL="291600" indent="-291600" fontAlgn="base">
              <a:lnSpc>
                <a:spcPct val="90000"/>
              </a:lnSpc>
              <a:spcBef>
                <a:spcPts val="1000"/>
              </a:spcBef>
              <a:spcAft>
                <a:spcPct val="0"/>
              </a:spcAft>
              <a:buClr>
                <a:schemeClr val="tx2"/>
              </a:buClr>
              <a:buSzPct val="90000"/>
              <a:defRPr/>
            </a:pPr>
            <a:r>
              <a:rPr lang="en-US" altLang="en-US" dirty="0"/>
              <a:t>Defalcation.</a:t>
            </a:r>
          </a:p>
          <a:p>
            <a:pPr marL="291600" indent="-291600" fontAlgn="base">
              <a:lnSpc>
                <a:spcPct val="90000"/>
              </a:lnSpc>
              <a:spcBef>
                <a:spcPts val="1000"/>
              </a:spcBef>
              <a:spcAft>
                <a:spcPct val="0"/>
              </a:spcAft>
              <a:buClr>
                <a:schemeClr val="tx2"/>
              </a:buClr>
              <a:buSzPct val="90000"/>
              <a:defRPr/>
            </a:pPr>
            <a:r>
              <a:rPr lang="en-US" altLang="en-US" dirty="0"/>
              <a:t>False Entries.</a:t>
            </a:r>
          </a:p>
          <a:p>
            <a:pPr marL="291600" indent="-291600" fontAlgn="base">
              <a:lnSpc>
                <a:spcPct val="90000"/>
              </a:lnSpc>
              <a:spcBef>
                <a:spcPts val="1000"/>
              </a:spcBef>
              <a:spcAft>
                <a:spcPct val="0"/>
              </a:spcAft>
              <a:buClr>
                <a:schemeClr val="tx2"/>
              </a:buClr>
              <a:buSzPct val="90000"/>
              <a:defRPr/>
            </a:pPr>
            <a:r>
              <a:rPr lang="en-US" altLang="en-US" dirty="0"/>
              <a:t>False Token.</a:t>
            </a:r>
          </a:p>
          <a:p>
            <a:pPr marL="291600" indent="-291600" fontAlgn="base">
              <a:lnSpc>
                <a:spcPct val="90000"/>
              </a:lnSpc>
              <a:spcBef>
                <a:spcPts val="1000"/>
              </a:spcBef>
              <a:spcAft>
                <a:spcPct val="0"/>
              </a:spcAft>
              <a:buClr>
                <a:schemeClr val="tx2"/>
              </a:buClr>
              <a:buSzPct val="90000"/>
              <a:defRPr/>
            </a:pPr>
            <a:r>
              <a:rPr lang="en-US" altLang="en-US" dirty="0"/>
              <a:t>False Pretenses.</a:t>
            </a:r>
          </a:p>
          <a:p>
            <a:pPr marL="291600" indent="-291600" fontAlgn="base">
              <a:lnSpc>
                <a:spcPct val="90000"/>
              </a:lnSpc>
              <a:spcBef>
                <a:spcPts val="1000"/>
              </a:spcBef>
              <a:spcAft>
                <a:spcPct val="0"/>
              </a:spcAft>
              <a:buClr>
                <a:schemeClr val="tx2"/>
              </a:buClr>
              <a:buSzPct val="90000"/>
              <a:defRPr/>
            </a:pPr>
            <a:r>
              <a:rPr lang="en-US" altLang="en-US" dirty="0"/>
              <a:t>Fraudulent Concealment.</a:t>
            </a:r>
          </a:p>
        </p:txBody>
      </p:sp>
      <p:sp>
        <p:nvSpPr>
          <p:cNvPr id="18435" name="Content Placeholder 4">
            <a:extLst>
              <a:ext uri="{FF2B5EF4-FFF2-40B4-BE49-F238E27FC236}">
                <a16:creationId xmlns:a16="http://schemas.microsoft.com/office/drawing/2014/main" xmlns="" id="{2840430C-7BCF-4B32-9247-64F6CE257E87}"/>
              </a:ext>
            </a:extLst>
          </p:cNvPr>
          <p:cNvSpPr>
            <a:spLocks noGrp="1" noChangeArrowheads="1"/>
          </p:cNvSpPr>
          <p:nvPr>
            <p:ph sz="half" idx="2"/>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dirty="0"/>
              <a:t>Mail Fraud.</a:t>
            </a:r>
          </a:p>
          <a:p>
            <a:pPr marL="291600" indent="-291600" fontAlgn="base">
              <a:lnSpc>
                <a:spcPct val="90000"/>
              </a:lnSpc>
              <a:spcBef>
                <a:spcPts val="1000"/>
              </a:spcBef>
              <a:spcAft>
                <a:spcPct val="0"/>
              </a:spcAft>
              <a:buClr>
                <a:schemeClr val="tx2"/>
              </a:buClr>
              <a:buSzPct val="90000"/>
              <a:defRPr/>
            </a:pPr>
            <a:r>
              <a:rPr lang="en-US" altLang="en-US" dirty="0"/>
              <a:t>Health Care Fraud.</a:t>
            </a:r>
          </a:p>
          <a:p>
            <a:pPr marL="291600" indent="-291600" fontAlgn="base">
              <a:lnSpc>
                <a:spcPct val="90000"/>
              </a:lnSpc>
              <a:spcBef>
                <a:spcPts val="1000"/>
              </a:spcBef>
              <a:spcAft>
                <a:spcPct val="0"/>
              </a:spcAft>
              <a:buClr>
                <a:schemeClr val="tx2"/>
              </a:buClr>
              <a:buSzPct val="90000"/>
              <a:defRPr/>
            </a:pPr>
            <a:r>
              <a:rPr lang="en-US" altLang="en-US" dirty="0"/>
              <a:t>Telemarketing Fraud.</a:t>
            </a:r>
          </a:p>
          <a:p>
            <a:pPr marL="291600" indent="-291600" fontAlgn="base">
              <a:lnSpc>
                <a:spcPct val="90000"/>
              </a:lnSpc>
              <a:spcBef>
                <a:spcPts val="1000"/>
              </a:spcBef>
              <a:spcAft>
                <a:spcPct val="0"/>
              </a:spcAft>
              <a:buClr>
                <a:schemeClr val="tx2"/>
              </a:buClr>
              <a:buSzPct val="90000"/>
              <a:defRPr/>
            </a:pPr>
            <a:r>
              <a:rPr lang="en-US" altLang="en-US" dirty="0"/>
              <a:t>“Ponzi Schemes.”</a:t>
            </a:r>
          </a:p>
          <a:p>
            <a:pPr marL="291600" indent="-291600" fontAlgn="base">
              <a:lnSpc>
                <a:spcPct val="90000"/>
              </a:lnSpc>
              <a:spcBef>
                <a:spcPts val="1000"/>
              </a:spcBef>
              <a:spcAft>
                <a:spcPct val="0"/>
              </a:spcAft>
              <a:buClr>
                <a:schemeClr val="tx2"/>
              </a:buClr>
              <a:buSzPct val="90000"/>
              <a:defRPr/>
            </a:pPr>
            <a:r>
              <a:rPr lang="en-US" altLang="en-US" dirty="0"/>
              <a:t>Check “Kiting.”</a:t>
            </a:r>
          </a:p>
          <a:p>
            <a:pPr marL="291600" indent="-291600" fontAlgn="base">
              <a:lnSpc>
                <a:spcPct val="90000"/>
              </a:lnSpc>
              <a:spcBef>
                <a:spcPts val="1000"/>
              </a:spcBef>
              <a:spcAft>
                <a:spcPct val="0"/>
              </a:spcAft>
              <a:buClr>
                <a:schemeClr val="tx2"/>
              </a:buClr>
              <a:buSzPct val="90000"/>
              <a:defRPr/>
            </a:pPr>
            <a:r>
              <a:rPr lang="en-US" altLang="en-US" dirty="0"/>
              <a:t>“Pretexting.”</a:t>
            </a:r>
          </a:p>
        </p:txBody>
      </p:sp>
      <p:sp>
        <p:nvSpPr>
          <p:cNvPr id="18436" name="Slide Number Placeholder 4">
            <a:extLst>
              <a:ext uri="{FF2B5EF4-FFF2-40B4-BE49-F238E27FC236}">
                <a16:creationId xmlns:a16="http://schemas.microsoft.com/office/drawing/2014/main" xmlns="" id="{734929E6-3A6B-4C1C-B9AE-62E16F7B1A2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10</a:t>
            </a:fld>
            <a:endParaRPr lang="en-US" altLang="en-US" sz="14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a:extLst>
              <a:ext uri="{FF2B5EF4-FFF2-40B4-BE49-F238E27FC236}">
                <a16:creationId xmlns:a16="http://schemas.microsoft.com/office/drawing/2014/main" xmlns="" id="{0C5D8C07-E7DD-49D9-BCFC-438D9F3943F7}"/>
              </a:ext>
            </a:extLst>
          </p:cNvPr>
          <p:cNvSpPr>
            <a:spLocks noGrp="1" noChangeArrowheads="1"/>
          </p:cNvSpPr>
          <p:nvPr>
            <p:ph type="title"/>
          </p:nvPr>
        </p:nvSpPr>
        <p:spPr/>
        <p:txBody>
          <a:bodyPr/>
          <a:lstStyle/>
          <a:p>
            <a:pPr fontAlgn="auto">
              <a:spcAft>
                <a:spcPts val="0"/>
              </a:spcAft>
              <a:defRPr/>
            </a:pPr>
            <a:r>
              <a:rPr lang="en-US" dirty="0">
                <a:latin typeface="+mn-lt"/>
                <a:ea typeface="+mj-ea"/>
              </a:rPr>
              <a:t>Embezzlement</a:t>
            </a:r>
          </a:p>
        </p:txBody>
      </p:sp>
      <p:sp>
        <p:nvSpPr>
          <p:cNvPr id="23555" name="Content Placeholder 3">
            <a:extLst>
              <a:ext uri="{FF2B5EF4-FFF2-40B4-BE49-F238E27FC236}">
                <a16:creationId xmlns:a16="http://schemas.microsoft.com/office/drawing/2014/main" xmlns="" id="{68425471-A067-46CA-A8B0-23AA9BFB1A81}"/>
              </a:ext>
            </a:extLst>
          </p:cNvPr>
          <p:cNvSpPr>
            <a:spLocks noGrp="1" noChangeArrowheads="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Definition: The wrongful conversion of another’s property by one who is lawfully in possession of that property.</a:t>
            </a:r>
          </a:p>
        </p:txBody>
      </p:sp>
      <p:sp>
        <p:nvSpPr>
          <p:cNvPr id="20483" name="Slide Number Placeholder 3">
            <a:extLst>
              <a:ext uri="{FF2B5EF4-FFF2-40B4-BE49-F238E27FC236}">
                <a16:creationId xmlns:a16="http://schemas.microsoft.com/office/drawing/2014/main" xmlns="" id="{AB6E28A9-C6C9-4F57-98A4-3A6A0635D0ED}"/>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a:extLst>
              <a:ext uri="{FF2B5EF4-FFF2-40B4-BE49-F238E27FC236}">
                <a16:creationId xmlns:a16="http://schemas.microsoft.com/office/drawing/2014/main" xmlns="" id="{95465F42-97FC-45FA-801A-DD8945BFE2C0}"/>
              </a:ext>
            </a:extLst>
          </p:cNvPr>
          <p:cNvSpPr>
            <a:spLocks noGrp="1" noChangeArrowheads="1"/>
          </p:cNvSpPr>
          <p:nvPr>
            <p:ph type="title"/>
          </p:nvPr>
        </p:nvSpPr>
        <p:spPr/>
        <p:txBody>
          <a:bodyPr/>
          <a:lstStyle/>
          <a:p>
            <a:pPr fontAlgn="auto">
              <a:spcAft>
                <a:spcPts val="0"/>
              </a:spcAft>
              <a:defRPr/>
            </a:pPr>
            <a:r>
              <a:rPr lang="en-US" dirty="0">
                <a:latin typeface="+mn-lt"/>
                <a:ea typeface="+mj-ea"/>
              </a:rPr>
              <a:t>Computer Crime</a:t>
            </a:r>
          </a:p>
        </p:txBody>
      </p:sp>
      <p:sp>
        <p:nvSpPr>
          <p:cNvPr id="25603" name="Content Placeholder 3">
            <a:extLst>
              <a:ext uri="{FF2B5EF4-FFF2-40B4-BE49-F238E27FC236}">
                <a16:creationId xmlns:a16="http://schemas.microsoft.com/office/drawing/2014/main" xmlns="" id="{D3583636-7592-43A8-A1DA-1795F73C5F89}"/>
              </a:ext>
            </a:extLst>
          </p:cNvPr>
          <p:cNvSpPr>
            <a:spLocks noGrp="1" noChangeArrowheads="1"/>
          </p:cNvSpPr>
          <p:nvPr>
            <p:ph idx="1"/>
          </p:nvPr>
        </p:nvSpPr>
        <p:spPr/>
        <p:txBody>
          <a:bodyPr rtlCol="0">
            <a:normAutofit/>
          </a:bodyPr>
          <a:lstStyle/>
          <a:p>
            <a:pPr marL="291600" indent="-291600" fontAlgn="base">
              <a:lnSpc>
                <a:spcPct val="90000"/>
              </a:lnSpc>
              <a:spcBef>
                <a:spcPts val="1000"/>
              </a:spcBef>
              <a:spcAft>
                <a:spcPct val="0"/>
              </a:spcAft>
              <a:buClr>
                <a:schemeClr val="tx2"/>
              </a:buClr>
              <a:buSzPct val="90000"/>
              <a:defRPr/>
            </a:pPr>
            <a:r>
              <a:rPr lang="en-US" sz="2800" dirty="0"/>
              <a:t>Definition: Any wrongful act that is directed against computers, uses computers to commit a crime, or involves computers.</a:t>
            </a:r>
          </a:p>
        </p:txBody>
      </p:sp>
      <p:sp>
        <p:nvSpPr>
          <p:cNvPr id="22531" name="Slide Number Placeholder 3">
            <a:extLst>
              <a:ext uri="{FF2B5EF4-FFF2-40B4-BE49-F238E27FC236}">
                <a16:creationId xmlns:a16="http://schemas.microsoft.com/office/drawing/2014/main" xmlns="" id="{1B09E4AA-2621-476F-A4C1-D44526E1ED0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12</a:t>
            </a:fld>
            <a:endParaRPr lang="en-US" altLang="en-US" sz="14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xmlns="" id="{515BD3DC-A2D0-4E7C-A550-728A238C72BE}"/>
              </a:ext>
            </a:extLst>
          </p:cNvPr>
          <p:cNvSpPr>
            <a:spLocks noGrp="1" noChangeArrowheads="1"/>
          </p:cNvSpPr>
          <p:nvPr>
            <p:ph type="title"/>
          </p:nvPr>
        </p:nvSpPr>
        <p:spPr>
          <a:xfrm>
            <a:off x="457200" y="1371600"/>
            <a:ext cx="8229600" cy="3657600"/>
          </a:xfrm>
        </p:spPr>
        <p:txBody>
          <a:bodyPr/>
          <a:lstStyle/>
          <a:p>
            <a:pPr fontAlgn="auto">
              <a:spcAft>
                <a:spcPts val="0"/>
              </a:spcAft>
              <a:defRPr/>
            </a:pPr>
            <a:r>
              <a:rPr lang="en-US" dirty="0">
                <a:latin typeface="+mn-lt"/>
                <a:ea typeface="+mj-ea"/>
              </a:rPr>
              <a:t>Criminal Procedure</a:t>
            </a:r>
          </a:p>
        </p:txBody>
      </p:sp>
      <p:sp>
        <p:nvSpPr>
          <p:cNvPr id="24578" name="Slide Number Placeholder 2">
            <a:extLst>
              <a:ext uri="{FF2B5EF4-FFF2-40B4-BE49-F238E27FC236}">
                <a16:creationId xmlns:a16="http://schemas.microsoft.com/office/drawing/2014/main" xmlns="" id="{BE769685-397D-497B-B3B0-4A192931630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13</a:t>
            </a:fld>
            <a:endParaRPr lang="en-US" altLang="en-US" sz="14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a:extLst>
              <a:ext uri="{FF2B5EF4-FFF2-40B4-BE49-F238E27FC236}">
                <a16:creationId xmlns:a16="http://schemas.microsoft.com/office/drawing/2014/main" xmlns="" id="{8F50DDE8-5424-4284-B7A6-F0C34759E5D3}"/>
              </a:ext>
            </a:extLst>
          </p:cNvPr>
          <p:cNvSpPr>
            <a:spLocks noGrp="1" noChangeArrowheads="1"/>
          </p:cNvSpPr>
          <p:nvPr>
            <p:ph type="title"/>
          </p:nvPr>
        </p:nvSpPr>
        <p:spPr/>
        <p:txBody>
          <a:bodyPr/>
          <a:lstStyle/>
          <a:p>
            <a:pPr fontAlgn="auto">
              <a:spcAft>
                <a:spcPts val="0"/>
              </a:spcAft>
              <a:defRPr/>
            </a:pPr>
            <a:r>
              <a:rPr lang="en-US" sz="3200" dirty="0">
                <a:latin typeface="+mn-lt"/>
                <a:ea typeface="+mj-ea"/>
              </a:rPr>
              <a:t>Differences Between Criminal and Civil Procedure</a:t>
            </a:r>
          </a:p>
        </p:txBody>
      </p:sp>
      <p:sp>
        <p:nvSpPr>
          <p:cNvPr id="26627" name="Content Placeholder 4">
            <a:extLst>
              <a:ext uri="{FF2B5EF4-FFF2-40B4-BE49-F238E27FC236}">
                <a16:creationId xmlns:a16="http://schemas.microsoft.com/office/drawing/2014/main" xmlns="" id="{617B1F20-465C-45F4-87D3-9ACFA47D1CE2}"/>
              </a:ext>
            </a:extLst>
          </p:cNvPr>
          <p:cNvSpPr>
            <a:spLocks noGrp="1" noChangeArrowheads="1"/>
          </p:cNvSpPr>
          <p:nvPr>
            <p:ph sz="half" idx="2"/>
          </p:nvPr>
        </p:nvSpPr>
        <p:spPr>
          <a:xfrm>
            <a:off x="457200" y="1676400"/>
            <a:ext cx="3657600" cy="4648199"/>
          </a:xfrm>
        </p:spPr>
        <p:txBody>
          <a:bodyPr>
            <a:noAutofit/>
          </a:bodyPr>
          <a:lstStyle/>
          <a:p>
            <a:pPr marL="0" indent="0" fontAlgn="base">
              <a:lnSpc>
                <a:spcPct val="90000"/>
              </a:lnSpc>
              <a:spcAft>
                <a:spcPct val="0"/>
              </a:spcAft>
              <a:buSzPct val="90000"/>
              <a:buNone/>
              <a:defRPr/>
            </a:pPr>
            <a:r>
              <a:rPr lang="en-US" altLang="en-US" b="1" dirty="0">
                <a:solidFill>
                  <a:schemeClr val="tx2"/>
                </a:solidFill>
              </a:rPr>
              <a:t>Criminal Procedure</a:t>
            </a:r>
          </a:p>
          <a:p>
            <a:pPr marL="291600" indent="-291600" fontAlgn="base">
              <a:lnSpc>
                <a:spcPct val="90000"/>
              </a:lnSpc>
              <a:spcBef>
                <a:spcPts val="1000"/>
              </a:spcBef>
              <a:spcAft>
                <a:spcPct val="0"/>
              </a:spcAft>
              <a:buClr>
                <a:schemeClr val="tx2"/>
              </a:buClr>
              <a:buSzPct val="90000"/>
              <a:defRPr/>
            </a:pPr>
            <a:r>
              <a:rPr lang="en-US" altLang="en-US" dirty="0" smtClean="0"/>
              <a:t>The </a:t>
            </a:r>
            <a:r>
              <a:rPr lang="en-US" altLang="en-US" dirty="0"/>
              <a:t>government, through a prosecutor, always brings the criminal case.</a:t>
            </a:r>
          </a:p>
          <a:p>
            <a:pPr marL="291600" indent="-291600" fontAlgn="base">
              <a:lnSpc>
                <a:spcPct val="90000"/>
              </a:lnSpc>
              <a:spcBef>
                <a:spcPts val="1000"/>
              </a:spcBef>
              <a:spcAft>
                <a:spcPct val="0"/>
              </a:spcAft>
              <a:buClr>
                <a:schemeClr val="tx2"/>
              </a:buClr>
              <a:buSzPct val="90000"/>
              <a:defRPr/>
            </a:pPr>
            <a:r>
              <a:rPr lang="en-US" altLang="en-US" dirty="0"/>
              <a:t>The objective is punishment, in the form of a criminal fine and/or imprisonment.</a:t>
            </a:r>
          </a:p>
          <a:p>
            <a:pPr marL="291600" indent="-291600" fontAlgn="base">
              <a:lnSpc>
                <a:spcPct val="90000"/>
              </a:lnSpc>
              <a:spcBef>
                <a:spcPts val="1000"/>
              </a:spcBef>
              <a:spcAft>
                <a:spcPct val="0"/>
              </a:spcAft>
              <a:buClr>
                <a:schemeClr val="tx2"/>
              </a:buClr>
              <a:buSzPct val="90000"/>
              <a:defRPr/>
            </a:pPr>
            <a:r>
              <a:rPr lang="en-US" altLang="en-US" dirty="0"/>
              <a:t>Numerous constitutional safeguards for the criminal defendant.</a:t>
            </a:r>
          </a:p>
        </p:txBody>
      </p:sp>
      <p:sp>
        <p:nvSpPr>
          <p:cNvPr id="26629" name="Content Placeholder 6">
            <a:extLst>
              <a:ext uri="{FF2B5EF4-FFF2-40B4-BE49-F238E27FC236}">
                <a16:creationId xmlns:a16="http://schemas.microsoft.com/office/drawing/2014/main" xmlns="" id="{42CA3F17-1CF9-42EC-ADDA-7325542850DE}"/>
              </a:ext>
            </a:extLst>
          </p:cNvPr>
          <p:cNvSpPr>
            <a:spLocks noGrp="1" noChangeArrowheads="1"/>
          </p:cNvSpPr>
          <p:nvPr>
            <p:ph sz="quarter" idx="4"/>
          </p:nvPr>
        </p:nvSpPr>
        <p:spPr>
          <a:xfrm>
            <a:off x="4419600" y="1676400"/>
            <a:ext cx="3810000" cy="4648200"/>
          </a:xfrm>
        </p:spPr>
        <p:txBody>
          <a:bodyPr>
            <a:noAutofit/>
          </a:bodyPr>
          <a:lstStyle/>
          <a:p>
            <a:pPr marL="0" indent="0" fontAlgn="base">
              <a:lnSpc>
                <a:spcPct val="90000"/>
              </a:lnSpc>
              <a:spcAft>
                <a:spcPct val="0"/>
              </a:spcAft>
              <a:buSzPct val="90000"/>
              <a:buNone/>
              <a:defRPr/>
            </a:pPr>
            <a:r>
              <a:rPr lang="en-US" altLang="en-US" b="1" dirty="0">
                <a:solidFill>
                  <a:schemeClr val="tx2"/>
                </a:solidFill>
              </a:rPr>
              <a:t>Civil Procedure</a:t>
            </a:r>
          </a:p>
          <a:p>
            <a:pPr marL="291600" indent="-291600" fontAlgn="base">
              <a:lnSpc>
                <a:spcPct val="90000"/>
              </a:lnSpc>
              <a:spcBef>
                <a:spcPts val="1000"/>
              </a:spcBef>
              <a:spcAft>
                <a:spcPct val="0"/>
              </a:spcAft>
              <a:buClr>
                <a:schemeClr val="tx2"/>
              </a:buClr>
              <a:buSzPct val="90000"/>
              <a:defRPr/>
            </a:pPr>
            <a:r>
              <a:rPr lang="en-US" altLang="en-US" dirty="0" smtClean="0"/>
              <a:t>The </a:t>
            </a:r>
            <a:r>
              <a:rPr lang="en-US" altLang="en-US" dirty="0"/>
              <a:t>party filing the case, the plaintiff, can be an individual, business, or government entity.</a:t>
            </a:r>
          </a:p>
          <a:p>
            <a:pPr marL="291600" indent="-291600" fontAlgn="base">
              <a:lnSpc>
                <a:spcPct val="90000"/>
              </a:lnSpc>
              <a:spcBef>
                <a:spcPts val="1000"/>
              </a:spcBef>
              <a:spcAft>
                <a:spcPct val="0"/>
              </a:spcAft>
              <a:buClr>
                <a:schemeClr val="tx2"/>
              </a:buClr>
              <a:buSzPct val="90000"/>
              <a:defRPr/>
            </a:pPr>
            <a:r>
              <a:rPr lang="en-US" altLang="en-US" dirty="0"/>
              <a:t>The objective is to remedy a wrong done to the plaintiff, so the defendant will either have to pay money damages, or be subject to an equitable remedy (injunction or specific performance).</a:t>
            </a:r>
          </a:p>
        </p:txBody>
      </p:sp>
      <p:sp>
        <p:nvSpPr>
          <p:cNvPr id="26630" name="Slide Number Placeholder 6">
            <a:extLst>
              <a:ext uri="{FF2B5EF4-FFF2-40B4-BE49-F238E27FC236}">
                <a16:creationId xmlns:a16="http://schemas.microsoft.com/office/drawing/2014/main" xmlns="" id="{E8BBA63E-E621-4E6B-BB4E-172876D7F66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14</a:t>
            </a:fld>
            <a:endParaRPr lang="en-US" altLang="en-US" sz="1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a:extLst>
              <a:ext uri="{FF2B5EF4-FFF2-40B4-BE49-F238E27FC236}">
                <a16:creationId xmlns:a16="http://schemas.microsoft.com/office/drawing/2014/main" xmlns="" id="{33B9A23A-BF6A-4810-9CC0-A01E550FE8A1}"/>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Constitutional Safeguards: The Fourth Amendment</a:t>
            </a:r>
          </a:p>
        </p:txBody>
      </p:sp>
      <p:sp>
        <p:nvSpPr>
          <p:cNvPr id="31747" name="Content Placeholder 3">
            <a:extLst>
              <a:ext uri="{FF2B5EF4-FFF2-40B4-BE49-F238E27FC236}">
                <a16:creationId xmlns:a16="http://schemas.microsoft.com/office/drawing/2014/main" xmlns="" id="{608F9384-540A-4FF6-8F07-5368F975A4AC}"/>
              </a:ext>
            </a:extLst>
          </p:cNvPr>
          <p:cNvSpPr>
            <a:spLocks noGrp="1" noChangeArrowheads="1"/>
          </p:cNvSpPr>
          <p:nvPr>
            <p:ph idx="1"/>
          </p:nvPr>
        </p:nvSpPr>
        <p:spPr>
          <a:xfrm>
            <a:off x="457200" y="1600200"/>
            <a:ext cx="7772400" cy="4800600"/>
          </a:xfrm>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Protection from “unreasonable search and seizure.”</a:t>
            </a:r>
          </a:p>
          <a:p>
            <a:pPr marL="291600" indent="-291600" fontAlgn="base">
              <a:lnSpc>
                <a:spcPct val="90000"/>
              </a:lnSpc>
              <a:spcBef>
                <a:spcPts val="1000"/>
              </a:spcBef>
              <a:spcAft>
                <a:spcPct val="0"/>
              </a:spcAft>
              <a:buClr>
                <a:schemeClr val="tx2"/>
              </a:buClr>
              <a:buSzPct val="90000"/>
              <a:defRPr/>
            </a:pPr>
            <a:r>
              <a:rPr lang="en-US" altLang="en-US" sz="2800" dirty="0"/>
              <a:t>Restrictions on warrants.</a:t>
            </a:r>
          </a:p>
        </p:txBody>
      </p:sp>
      <p:sp>
        <p:nvSpPr>
          <p:cNvPr id="28675" name="Slide Number Placeholder 3">
            <a:extLst>
              <a:ext uri="{FF2B5EF4-FFF2-40B4-BE49-F238E27FC236}">
                <a16:creationId xmlns:a16="http://schemas.microsoft.com/office/drawing/2014/main" xmlns="" id="{18FEC512-C404-41A6-89B9-2232CC01601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15</a:t>
            </a:fld>
            <a:endParaRPr lang="en-US" altLang="en-US" sz="14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BF0E2-529C-4375-BFDB-0CEFDA178E99}"/>
              </a:ext>
            </a:extLst>
          </p:cNvPr>
          <p:cNvSpPr>
            <a:spLocks noGrp="1"/>
          </p:cNvSpPr>
          <p:nvPr>
            <p:ph type="title"/>
          </p:nvPr>
        </p:nvSpPr>
        <p:spPr>
          <a:xfrm>
            <a:off x="457200" y="274638"/>
            <a:ext cx="8153400" cy="1173162"/>
          </a:xfrm>
        </p:spPr>
        <p:txBody>
          <a:bodyPr/>
          <a:lstStyle/>
          <a:p>
            <a:r>
              <a:rPr lang="en-US" sz="4400" dirty="0">
                <a:latin typeface="+mn-lt"/>
              </a:rPr>
              <a:t>Constitutional Safeguards: The Fifth Amendment</a:t>
            </a:r>
          </a:p>
        </p:txBody>
      </p:sp>
      <p:sp>
        <p:nvSpPr>
          <p:cNvPr id="3" name="Content Placeholder 2">
            <a:extLst>
              <a:ext uri="{FF2B5EF4-FFF2-40B4-BE49-F238E27FC236}">
                <a16:creationId xmlns:a16="http://schemas.microsoft.com/office/drawing/2014/main" xmlns="" id="{6863DF02-5122-4134-B792-76A6BFF50434}"/>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Prohibition of “double jeopardy.”</a:t>
            </a:r>
          </a:p>
          <a:p>
            <a:pPr marL="291600" indent="-291600" fontAlgn="base">
              <a:lnSpc>
                <a:spcPct val="90000"/>
              </a:lnSpc>
              <a:spcBef>
                <a:spcPts val="1000"/>
              </a:spcBef>
              <a:spcAft>
                <a:spcPct val="0"/>
              </a:spcAft>
              <a:buClr>
                <a:schemeClr val="tx2"/>
              </a:buClr>
              <a:buSzPct val="90000"/>
              <a:defRPr/>
            </a:pPr>
            <a:r>
              <a:rPr lang="en-US" altLang="en-US" sz="2800" dirty="0"/>
              <a:t>Right not to incriminate oneself.</a:t>
            </a:r>
          </a:p>
          <a:p>
            <a:pPr marL="291600" indent="-291600" fontAlgn="base">
              <a:lnSpc>
                <a:spcPct val="90000"/>
              </a:lnSpc>
              <a:spcBef>
                <a:spcPts val="1000"/>
              </a:spcBef>
              <a:spcAft>
                <a:spcPct val="0"/>
              </a:spcAft>
              <a:buClr>
                <a:schemeClr val="tx2"/>
              </a:buClr>
              <a:buSzPct val="90000"/>
              <a:defRPr/>
            </a:pPr>
            <a:r>
              <a:rPr lang="en-US" altLang="en-US" sz="2800" dirty="0"/>
              <a:t>Right to “due process.”</a:t>
            </a:r>
          </a:p>
        </p:txBody>
      </p:sp>
      <p:sp>
        <p:nvSpPr>
          <p:cNvPr id="4" name="Slide Number Placeholder 3">
            <a:extLst>
              <a:ext uri="{FF2B5EF4-FFF2-40B4-BE49-F238E27FC236}">
                <a16:creationId xmlns:a16="http://schemas.microsoft.com/office/drawing/2014/main" xmlns="" id="{4EA21D20-5600-494E-8DC9-C8F2BE5D3EAD}"/>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16</a:t>
            </a:fld>
            <a:endParaRPr lang="en-US" altLang="en-US" dirty="0"/>
          </a:p>
        </p:txBody>
      </p:sp>
    </p:spTree>
    <p:extLst>
      <p:ext uri="{BB962C8B-B14F-4D97-AF65-F5344CB8AC3E}">
        <p14:creationId xmlns:p14="http://schemas.microsoft.com/office/powerpoint/2010/main" val="1633431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242CBA-B086-46D9-9C26-FF6E7DB0F01E}"/>
              </a:ext>
            </a:extLst>
          </p:cNvPr>
          <p:cNvSpPr>
            <a:spLocks noGrp="1"/>
          </p:cNvSpPr>
          <p:nvPr>
            <p:ph type="title"/>
          </p:nvPr>
        </p:nvSpPr>
        <p:spPr>
          <a:xfrm>
            <a:off x="457200" y="274638"/>
            <a:ext cx="8074588" cy="1143000"/>
          </a:xfrm>
        </p:spPr>
        <p:txBody>
          <a:bodyPr/>
          <a:lstStyle/>
          <a:p>
            <a:r>
              <a:rPr lang="en-US" sz="4400" dirty="0">
                <a:latin typeface="+mn-lt"/>
              </a:rPr>
              <a:t>Constitutional Safeguards: The Sixth Amendment</a:t>
            </a:r>
          </a:p>
        </p:txBody>
      </p:sp>
      <p:sp>
        <p:nvSpPr>
          <p:cNvPr id="3" name="Content Placeholder 2">
            <a:extLst>
              <a:ext uri="{FF2B5EF4-FFF2-40B4-BE49-F238E27FC236}">
                <a16:creationId xmlns:a16="http://schemas.microsoft.com/office/drawing/2014/main" xmlns="" id="{4265263C-6DF4-4D17-A9CE-209708E9D6F1}"/>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Right to a speedy and public trial.</a:t>
            </a:r>
          </a:p>
          <a:p>
            <a:pPr marL="291600" indent="-291600" fontAlgn="base">
              <a:lnSpc>
                <a:spcPct val="90000"/>
              </a:lnSpc>
              <a:spcBef>
                <a:spcPts val="1000"/>
              </a:spcBef>
              <a:spcAft>
                <a:spcPct val="0"/>
              </a:spcAft>
              <a:buClr>
                <a:schemeClr val="tx2"/>
              </a:buClr>
              <a:buSzPct val="90000"/>
              <a:defRPr/>
            </a:pPr>
            <a:r>
              <a:rPr lang="en-US" altLang="en-US" sz="2800" dirty="0"/>
              <a:t>Right to a trial by an impartial jury of one’s peers.</a:t>
            </a:r>
          </a:p>
          <a:p>
            <a:pPr marL="291600" indent="-291600" fontAlgn="base">
              <a:lnSpc>
                <a:spcPct val="90000"/>
              </a:lnSpc>
              <a:spcBef>
                <a:spcPts val="1000"/>
              </a:spcBef>
              <a:spcAft>
                <a:spcPct val="0"/>
              </a:spcAft>
              <a:buClr>
                <a:schemeClr val="tx2"/>
              </a:buClr>
              <a:buSzPct val="90000"/>
              <a:defRPr/>
            </a:pPr>
            <a:r>
              <a:rPr lang="en-US" altLang="en-US" sz="2800" dirty="0"/>
              <a:t>Right to be informed of the accusations against oneself.</a:t>
            </a:r>
          </a:p>
          <a:p>
            <a:pPr marL="291600" indent="-291600" fontAlgn="base">
              <a:lnSpc>
                <a:spcPct val="90000"/>
              </a:lnSpc>
              <a:spcBef>
                <a:spcPts val="1000"/>
              </a:spcBef>
              <a:spcAft>
                <a:spcPct val="0"/>
              </a:spcAft>
              <a:buClr>
                <a:schemeClr val="tx2"/>
              </a:buClr>
              <a:buSzPct val="90000"/>
              <a:defRPr/>
            </a:pPr>
            <a:r>
              <a:rPr lang="en-US" altLang="en-US" sz="2800" dirty="0"/>
              <a:t>Right to confront witnesses.</a:t>
            </a:r>
          </a:p>
          <a:p>
            <a:pPr marL="291600" indent="-291600" fontAlgn="base">
              <a:lnSpc>
                <a:spcPct val="90000"/>
              </a:lnSpc>
              <a:spcBef>
                <a:spcPts val="1000"/>
              </a:spcBef>
              <a:spcAft>
                <a:spcPct val="0"/>
              </a:spcAft>
              <a:buClr>
                <a:schemeClr val="tx2"/>
              </a:buClr>
              <a:buSzPct val="90000"/>
              <a:defRPr/>
            </a:pPr>
            <a:r>
              <a:rPr lang="en-US" altLang="en-US" sz="2800" dirty="0"/>
              <a:t>Right to have witnesses on one’s side.</a:t>
            </a:r>
          </a:p>
          <a:p>
            <a:pPr marL="291600" indent="-291600" fontAlgn="base">
              <a:lnSpc>
                <a:spcPct val="90000"/>
              </a:lnSpc>
              <a:spcBef>
                <a:spcPts val="1000"/>
              </a:spcBef>
              <a:spcAft>
                <a:spcPct val="0"/>
              </a:spcAft>
              <a:buClr>
                <a:schemeClr val="tx2"/>
              </a:buClr>
              <a:buSzPct val="90000"/>
              <a:defRPr/>
            </a:pPr>
            <a:r>
              <a:rPr lang="en-US" altLang="en-US" sz="2800" dirty="0"/>
              <a:t>Right to counsel at various stages of the proceedings.</a:t>
            </a:r>
          </a:p>
        </p:txBody>
      </p:sp>
      <p:sp>
        <p:nvSpPr>
          <p:cNvPr id="4" name="Slide Number Placeholder 3">
            <a:extLst>
              <a:ext uri="{FF2B5EF4-FFF2-40B4-BE49-F238E27FC236}">
                <a16:creationId xmlns:a16="http://schemas.microsoft.com/office/drawing/2014/main" xmlns="" id="{4DBA007C-658E-4971-8F34-73EE0DA20DCC}"/>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17</a:t>
            </a:fld>
            <a:endParaRPr lang="en-US" altLang="en-US" dirty="0"/>
          </a:p>
        </p:txBody>
      </p:sp>
    </p:spTree>
    <p:extLst>
      <p:ext uri="{BB962C8B-B14F-4D97-AF65-F5344CB8AC3E}">
        <p14:creationId xmlns:p14="http://schemas.microsoft.com/office/powerpoint/2010/main" val="732853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9925D3-9101-470B-B343-D3139AF96FEE}"/>
              </a:ext>
            </a:extLst>
          </p:cNvPr>
          <p:cNvSpPr>
            <a:spLocks noGrp="1"/>
          </p:cNvSpPr>
          <p:nvPr>
            <p:ph type="title"/>
          </p:nvPr>
        </p:nvSpPr>
        <p:spPr>
          <a:xfrm>
            <a:off x="457200" y="274638"/>
            <a:ext cx="8074588" cy="1143000"/>
          </a:xfrm>
        </p:spPr>
        <p:txBody>
          <a:bodyPr/>
          <a:lstStyle/>
          <a:p>
            <a:r>
              <a:rPr lang="en-US" sz="4000" dirty="0">
                <a:latin typeface="+mn-lt"/>
              </a:rPr>
              <a:t>Constitutional Safeguards: The Eighth Amendment</a:t>
            </a:r>
          </a:p>
        </p:txBody>
      </p:sp>
      <p:sp>
        <p:nvSpPr>
          <p:cNvPr id="3" name="Content Placeholder 2">
            <a:extLst>
              <a:ext uri="{FF2B5EF4-FFF2-40B4-BE49-F238E27FC236}">
                <a16:creationId xmlns:a16="http://schemas.microsoft.com/office/drawing/2014/main" xmlns="" id="{8D73E03E-5E51-4EF0-8169-6638B6A43D5D}"/>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Freedom from excessive bail.</a:t>
            </a:r>
          </a:p>
          <a:p>
            <a:pPr marL="291600" indent="-291600" fontAlgn="base">
              <a:lnSpc>
                <a:spcPct val="90000"/>
              </a:lnSpc>
              <a:spcBef>
                <a:spcPts val="1000"/>
              </a:spcBef>
              <a:spcAft>
                <a:spcPct val="0"/>
              </a:spcAft>
              <a:buClr>
                <a:schemeClr val="tx2"/>
              </a:buClr>
              <a:buSzPct val="90000"/>
              <a:defRPr/>
            </a:pPr>
            <a:r>
              <a:rPr lang="en-US" sz="2800" dirty="0"/>
              <a:t>Freedom from excessive fines.</a:t>
            </a:r>
          </a:p>
          <a:p>
            <a:pPr marL="291600" indent="-291600" fontAlgn="base">
              <a:lnSpc>
                <a:spcPct val="90000"/>
              </a:lnSpc>
              <a:spcBef>
                <a:spcPts val="1000"/>
              </a:spcBef>
              <a:spcAft>
                <a:spcPct val="0"/>
              </a:spcAft>
              <a:buClr>
                <a:schemeClr val="tx2"/>
              </a:buClr>
              <a:buSzPct val="90000"/>
              <a:defRPr/>
            </a:pPr>
            <a:r>
              <a:rPr lang="en-US" sz="2800" dirty="0"/>
              <a:t>Freedom from cruel and unusual punishment.</a:t>
            </a:r>
          </a:p>
        </p:txBody>
      </p:sp>
      <p:sp>
        <p:nvSpPr>
          <p:cNvPr id="4" name="Slide Number Placeholder 3">
            <a:extLst>
              <a:ext uri="{FF2B5EF4-FFF2-40B4-BE49-F238E27FC236}">
                <a16:creationId xmlns:a16="http://schemas.microsoft.com/office/drawing/2014/main" xmlns="" id="{79C6132C-CC34-4E48-B1C2-2B194A976B29}"/>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18</a:t>
            </a:fld>
            <a:endParaRPr lang="en-US" altLang="en-US" dirty="0"/>
          </a:p>
        </p:txBody>
      </p:sp>
    </p:spTree>
    <p:extLst>
      <p:ext uri="{BB962C8B-B14F-4D97-AF65-F5344CB8AC3E}">
        <p14:creationId xmlns:p14="http://schemas.microsoft.com/office/powerpoint/2010/main" val="237480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CE12E-8679-4010-A5BE-6E9484B9E703}"/>
              </a:ext>
            </a:extLst>
          </p:cNvPr>
          <p:cNvSpPr>
            <a:spLocks noGrp="1"/>
          </p:cNvSpPr>
          <p:nvPr>
            <p:ph type="title"/>
          </p:nvPr>
        </p:nvSpPr>
        <p:spPr>
          <a:xfrm>
            <a:off x="457200" y="274638"/>
            <a:ext cx="7924800" cy="1143000"/>
          </a:xfrm>
        </p:spPr>
        <p:txBody>
          <a:bodyPr/>
          <a:lstStyle/>
          <a:p>
            <a:r>
              <a:rPr lang="en-US" sz="4400" dirty="0">
                <a:latin typeface="+mn-lt"/>
              </a:rPr>
              <a:t>Constitutional Safeguards: The Fourteenth Amendment</a:t>
            </a:r>
          </a:p>
        </p:txBody>
      </p:sp>
      <p:sp>
        <p:nvSpPr>
          <p:cNvPr id="3" name="Content Placeholder 2">
            <a:extLst>
              <a:ext uri="{FF2B5EF4-FFF2-40B4-BE49-F238E27FC236}">
                <a16:creationId xmlns:a16="http://schemas.microsoft.com/office/drawing/2014/main" xmlns="" id="{26292DEB-D057-4A58-9997-ADD2624698EE}"/>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Extension of the right to due process to all state matters.</a:t>
            </a:r>
          </a:p>
          <a:p>
            <a:pPr marL="291600" indent="-291600" fontAlgn="base">
              <a:lnSpc>
                <a:spcPct val="90000"/>
              </a:lnSpc>
              <a:spcBef>
                <a:spcPts val="1000"/>
              </a:spcBef>
              <a:spcAft>
                <a:spcPct val="0"/>
              </a:spcAft>
              <a:buClr>
                <a:schemeClr val="tx2"/>
              </a:buClr>
              <a:buSzPct val="90000"/>
              <a:defRPr/>
            </a:pPr>
            <a:r>
              <a:rPr lang="en-US" sz="2800" dirty="0"/>
              <a:t>Extension of most constitutional rights to defendants at the state level.</a:t>
            </a:r>
          </a:p>
        </p:txBody>
      </p:sp>
      <p:sp>
        <p:nvSpPr>
          <p:cNvPr id="4" name="Slide Number Placeholder 3">
            <a:extLst>
              <a:ext uri="{FF2B5EF4-FFF2-40B4-BE49-F238E27FC236}">
                <a16:creationId xmlns:a16="http://schemas.microsoft.com/office/drawing/2014/main" xmlns="" id="{3C1DCF62-7D83-45DE-A432-5619BDAFF571}"/>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19</a:t>
            </a:fld>
            <a:endParaRPr lang="en-US" altLang="en-US" dirty="0"/>
          </a:p>
        </p:txBody>
      </p:sp>
    </p:spTree>
    <p:extLst>
      <p:ext uri="{BB962C8B-B14F-4D97-AF65-F5344CB8AC3E}">
        <p14:creationId xmlns:p14="http://schemas.microsoft.com/office/powerpoint/2010/main" val="293259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2294DCFF-BE7C-4FB6-B0E4-AAC0E2E8AA34}"/>
              </a:ext>
            </a:extLst>
          </p:cNvPr>
          <p:cNvSpPr>
            <a:spLocks noGrp="1" noChangeArrowheads="1"/>
          </p:cNvSpPr>
          <p:nvPr>
            <p:ph type="title"/>
          </p:nvPr>
        </p:nvSpPr>
        <p:spPr/>
        <p:txBody>
          <a:bodyPr/>
          <a:lstStyle/>
          <a:p>
            <a:pPr fontAlgn="auto">
              <a:spcAft>
                <a:spcPts val="0"/>
              </a:spcAft>
              <a:defRPr/>
            </a:pPr>
            <a:r>
              <a:rPr lang="en-US" dirty="0">
                <a:latin typeface="+mn-lt"/>
                <a:ea typeface="+mj-ea"/>
              </a:rPr>
              <a:t>Elements of a Crime</a:t>
            </a:r>
          </a:p>
        </p:txBody>
      </p:sp>
      <p:sp>
        <p:nvSpPr>
          <p:cNvPr id="5123" name="Content Placeholder 2">
            <a:extLst>
              <a:ext uri="{FF2B5EF4-FFF2-40B4-BE49-F238E27FC236}">
                <a16:creationId xmlns:a16="http://schemas.microsoft.com/office/drawing/2014/main" xmlns="" id="{4C43E9CA-61E3-42E9-ADC9-4BEC3AE04325}"/>
              </a:ext>
            </a:extLst>
          </p:cNvPr>
          <p:cNvSpPr>
            <a:spLocks noGrp="1" noChangeArrowheads="1"/>
          </p:cNvSpPr>
          <p:nvPr>
            <p:ph idx="1"/>
          </p:nvPr>
        </p:nvSpPr>
        <p:spPr>
          <a:xfrm>
            <a:off x="457200" y="1600200"/>
            <a:ext cx="8074588" cy="4800600"/>
          </a:xfrm>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“Actus Reus”—Wrongful behavior (guilty act).</a:t>
            </a:r>
          </a:p>
          <a:p>
            <a:pPr marL="291600" indent="-291600" fontAlgn="base">
              <a:lnSpc>
                <a:spcPct val="90000"/>
              </a:lnSpc>
              <a:spcBef>
                <a:spcPts val="1000"/>
              </a:spcBef>
              <a:spcAft>
                <a:spcPct val="0"/>
              </a:spcAft>
              <a:buClr>
                <a:schemeClr val="tx2"/>
              </a:buClr>
              <a:buSzPct val="90000"/>
              <a:defRPr/>
            </a:pPr>
            <a:r>
              <a:rPr lang="en-US" altLang="en-US" sz="2800" dirty="0"/>
              <a:t>“Mens Rea”—Wrongful state of mind, such as purpose, knowledge, recklessness, or negligence (guilty mind).</a:t>
            </a:r>
          </a:p>
        </p:txBody>
      </p:sp>
      <p:sp>
        <p:nvSpPr>
          <p:cNvPr id="2051" name="Slide Number Placeholder 3">
            <a:extLst>
              <a:ext uri="{FF2B5EF4-FFF2-40B4-BE49-F238E27FC236}">
                <a16:creationId xmlns:a16="http://schemas.microsoft.com/office/drawing/2014/main" xmlns="" id="{0D8D7BEC-9C81-4D90-9148-14EB84BE856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FDDAE8-E59E-4CA4-8332-D8885FBFEAB2}"/>
              </a:ext>
            </a:extLst>
          </p:cNvPr>
          <p:cNvSpPr>
            <a:spLocks noGrp="1"/>
          </p:cNvSpPr>
          <p:nvPr>
            <p:ph type="title"/>
          </p:nvPr>
        </p:nvSpPr>
        <p:spPr/>
        <p:txBody>
          <a:bodyPr/>
          <a:lstStyle/>
          <a:p>
            <a:r>
              <a:rPr lang="en-US" sz="4000" dirty="0">
                <a:latin typeface="+mn-lt"/>
              </a:rPr>
              <a:t>Criminal Procedure: Pretrial Procedure</a:t>
            </a:r>
          </a:p>
        </p:txBody>
      </p:sp>
      <p:sp>
        <p:nvSpPr>
          <p:cNvPr id="3" name="Content Placeholder 2">
            <a:extLst>
              <a:ext uri="{FF2B5EF4-FFF2-40B4-BE49-F238E27FC236}">
                <a16:creationId xmlns:a16="http://schemas.microsoft.com/office/drawing/2014/main" xmlns="" id="{7E3388BD-1A95-4284-B116-85AAC18CCA01}"/>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Arrest.</a:t>
            </a:r>
          </a:p>
          <a:p>
            <a:pPr marL="291600" indent="-291600" fontAlgn="base">
              <a:lnSpc>
                <a:spcPct val="90000"/>
              </a:lnSpc>
              <a:spcBef>
                <a:spcPts val="1000"/>
              </a:spcBef>
              <a:spcAft>
                <a:spcPct val="0"/>
              </a:spcAft>
              <a:buClr>
                <a:schemeClr val="tx2"/>
              </a:buClr>
              <a:buSzPct val="90000"/>
              <a:defRPr/>
            </a:pPr>
            <a:r>
              <a:rPr lang="en-US" sz="2800" dirty="0"/>
              <a:t>Booking.</a:t>
            </a:r>
          </a:p>
          <a:p>
            <a:pPr marL="291600" indent="-291600" fontAlgn="base">
              <a:lnSpc>
                <a:spcPct val="90000"/>
              </a:lnSpc>
              <a:spcBef>
                <a:spcPts val="1000"/>
              </a:spcBef>
              <a:spcAft>
                <a:spcPct val="0"/>
              </a:spcAft>
              <a:buClr>
                <a:schemeClr val="tx2"/>
              </a:buClr>
              <a:buSzPct val="90000"/>
              <a:defRPr/>
            </a:pPr>
            <a:r>
              <a:rPr lang="en-US" sz="2800" dirty="0"/>
              <a:t>First Appearance.</a:t>
            </a:r>
          </a:p>
          <a:p>
            <a:pPr marL="291600" indent="-291600" fontAlgn="base">
              <a:lnSpc>
                <a:spcPct val="90000"/>
              </a:lnSpc>
              <a:spcBef>
                <a:spcPts val="1000"/>
              </a:spcBef>
              <a:spcAft>
                <a:spcPct val="0"/>
              </a:spcAft>
              <a:buClr>
                <a:schemeClr val="tx2"/>
              </a:buClr>
              <a:buSzPct val="90000"/>
              <a:defRPr/>
            </a:pPr>
            <a:r>
              <a:rPr lang="en-US" sz="2800" dirty="0"/>
              <a:t>Indictment.</a:t>
            </a:r>
          </a:p>
          <a:p>
            <a:pPr marL="291600" indent="-291600" fontAlgn="base">
              <a:lnSpc>
                <a:spcPct val="90000"/>
              </a:lnSpc>
              <a:spcBef>
                <a:spcPts val="1000"/>
              </a:spcBef>
              <a:spcAft>
                <a:spcPct val="0"/>
              </a:spcAft>
              <a:buClr>
                <a:schemeClr val="tx2"/>
              </a:buClr>
              <a:buSzPct val="90000"/>
              <a:defRPr/>
            </a:pPr>
            <a:r>
              <a:rPr lang="en-US" sz="2800" dirty="0"/>
              <a:t>Arraignment.</a:t>
            </a:r>
          </a:p>
        </p:txBody>
      </p:sp>
      <p:sp>
        <p:nvSpPr>
          <p:cNvPr id="4" name="Slide Number Placeholder 3">
            <a:extLst>
              <a:ext uri="{FF2B5EF4-FFF2-40B4-BE49-F238E27FC236}">
                <a16:creationId xmlns:a16="http://schemas.microsoft.com/office/drawing/2014/main" xmlns="" id="{9482865D-055D-4A00-B227-4B89E549DACC}"/>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20</a:t>
            </a:fld>
            <a:endParaRPr lang="en-US" altLang="en-US" dirty="0"/>
          </a:p>
        </p:txBody>
      </p:sp>
    </p:spTree>
    <p:extLst>
      <p:ext uri="{BB962C8B-B14F-4D97-AF65-F5344CB8AC3E}">
        <p14:creationId xmlns:p14="http://schemas.microsoft.com/office/powerpoint/2010/main" val="1583095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F0D58C-FC45-4104-B59D-2791A252DF23}"/>
              </a:ext>
            </a:extLst>
          </p:cNvPr>
          <p:cNvSpPr>
            <a:spLocks noGrp="1"/>
          </p:cNvSpPr>
          <p:nvPr>
            <p:ph type="title"/>
          </p:nvPr>
        </p:nvSpPr>
        <p:spPr>
          <a:xfrm>
            <a:off x="457200" y="304800"/>
            <a:ext cx="8153400" cy="762000"/>
          </a:xfrm>
        </p:spPr>
        <p:txBody>
          <a:bodyPr/>
          <a:lstStyle/>
          <a:p>
            <a:r>
              <a:rPr lang="en-US" sz="4000" dirty="0" smtClean="0">
                <a:latin typeface="+mn-lt"/>
              </a:rPr>
              <a:t>Miranda Rights</a:t>
            </a:r>
            <a:endParaRPr lang="en-US" sz="4000" dirty="0">
              <a:latin typeface="+mn-lt"/>
            </a:endParaRPr>
          </a:p>
        </p:txBody>
      </p:sp>
      <p:sp>
        <p:nvSpPr>
          <p:cNvPr id="3" name="Content Placeholder 2">
            <a:extLst>
              <a:ext uri="{FF2B5EF4-FFF2-40B4-BE49-F238E27FC236}">
                <a16:creationId xmlns:a16="http://schemas.microsoft.com/office/drawing/2014/main" xmlns="" id="{30C387A8-31E4-4E74-9F0B-16B15143960C}"/>
              </a:ext>
            </a:extLst>
          </p:cNvPr>
          <p:cNvSpPr>
            <a:spLocks noGrp="1"/>
          </p:cNvSpPr>
          <p:nvPr>
            <p:ph idx="1"/>
          </p:nvPr>
        </p:nvSpPr>
        <p:spPr>
          <a:xfrm>
            <a:off x="457200" y="1371600"/>
            <a:ext cx="8305800" cy="4876800"/>
          </a:xfrm>
        </p:spPr>
        <p:txBody>
          <a:bodyPr>
            <a:noAutofit/>
          </a:bodyPr>
          <a:lstStyle/>
          <a:p>
            <a:pPr indent="-342900" fontAlgn="base">
              <a:lnSpc>
                <a:spcPct val="90000"/>
              </a:lnSpc>
              <a:spcBef>
                <a:spcPts val="1000"/>
              </a:spcBef>
              <a:spcAft>
                <a:spcPct val="0"/>
              </a:spcAft>
              <a:buClr>
                <a:schemeClr val="tx2"/>
              </a:buClr>
              <a:buSzPct val="90000"/>
              <a:defRPr/>
            </a:pPr>
            <a:r>
              <a:rPr lang="en-US" sz="2400" dirty="0"/>
              <a:t>Before a law enforcement officer engages in “custodial interrogation,” he/she must inform the defendant of the following:</a:t>
            </a:r>
            <a:endParaRPr lang="en-US" altLang="en-US" dirty="0" smtClean="0"/>
          </a:p>
          <a:p>
            <a:pPr marL="588780" lvl="1" indent="-291600" fontAlgn="base">
              <a:lnSpc>
                <a:spcPct val="90000"/>
              </a:lnSpc>
              <a:spcBef>
                <a:spcPts val="1000"/>
              </a:spcBef>
              <a:spcAft>
                <a:spcPct val="0"/>
              </a:spcAft>
              <a:buClr>
                <a:schemeClr val="tx2"/>
              </a:buClr>
              <a:buSzPct val="90000"/>
              <a:defRPr/>
            </a:pPr>
            <a:r>
              <a:rPr lang="en-US" altLang="en-US" dirty="0" smtClean="0"/>
              <a:t>“</a:t>
            </a:r>
            <a:r>
              <a:rPr lang="en-US" altLang="en-US" dirty="0"/>
              <a:t>You have the right to remain silent and refuse to answer any questions.”</a:t>
            </a:r>
          </a:p>
          <a:p>
            <a:pPr marL="588780" lvl="1" indent="-291600" fontAlgn="base">
              <a:lnSpc>
                <a:spcPct val="90000"/>
              </a:lnSpc>
              <a:spcBef>
                <a:spcPts val="1000"/>
              </a:spcBef>
              <a:spcAft>
                <a:spcPct val="0"/>
              </a:spcAft>
              <a:buClr>
                <a:schemeClr val="tx2"/>
              </a:buClr>
              <a:buSzPct val="90000"/>
              <a:defRPr/>
            </a:pPr>
            <a:r>
              <a:rPr lang="en-US" altLang="en-US" dirty="0"/>
              <a:t>“Anything you say may be used against you in a court of law.”</a:t>
            </a:r>
          </a:p>
          <a:p>
            <a:pPr marL="588780" lvl="1" indent="-291600" fontAlgn="base">
              <a:lnSpc>
                <a:spcPct val="90000"/>
              </a:lnSpc>
              <a:spcBef>
                <a:spcPts val="1000"/>
              </a:spcBef>
              <a:spcAft>
                <a:spcPct val="0"/>
              </a:spcAft>
              <a:buClr>
                <a:schemeClr val="tx2"/>
              </a:buClr>
              <a:buSzPct val="90000"/>
              <a:defRPr/>
            </a:pPr>
            <a:r>
              <a:rPr lang="en-US" altLang="en-US" dirty="0"/>
              <a:t>“You have the right to consult an attorney before speaking to the police and have an attorney present during any questioning now or in the future.”</a:t>
            </a:r>
          </a:p>
          <a:p>
            <a:pPr marL="588780" lvl="1" indent="-291600" fontAlgn="base">
              <a:lnSpc>
                <a:spcPct val="90000"/>
              </a:lnSpc>
              <a:spcBef>
                <a:spcPts val="1000"/>
              </a:spcBef>
              <a:spcAft>
                <a:spcPct val="0"/>
              </a:spcAft>
              <a:buClr>
                <a:schemeClr val="tx2"/>
              </a:buClr>
              <a:buSzPct val="90000"/>
              <a:defRPr/>
            </a:pPr>
            <a:r>
              <a:rPr lang="en-US" altLang="en-US" dirty="0"/>
              <a:t>“If you cannot afford an attorney, one will be appointed for you before the questioning begins.”</a:t>
            </a:r>
          </a:p>
          <a:p>
            <a:pPr marL="588780" lvl="1" indent="-291600" fontAlgn="base">
              <a:lnSpc>
                <a:spcPct val="90000"/>
              </a:lnSpc>
              <a:spcBef>
                <a:spcPts val="1000"/>
              </a:spcBef>
              <a:spcAft>
                <a:spcPct val="0"/>
              </a:spcAft>
              <a:buClr>
                <a:schemeClr val="tx2"/>
              </a:buClr>
              <a:buSzPct val="90000"/>
              <a:defRPr/>
            </a:pPr>
            <a:r>
              <a:rPr lang="en-US" altLang="en-US" dirty="0"/>
              <a:t>“If you do not have an attorney available, you have the right to remain silent until you have had an opportunity to consult with one.”</a:t>
            </a:r>
          </a:p>
          <a:p>
            <a:pPr marL="588780" lvl="1" indent="-291600" fontAlgn="base">
              <a:lnSpc>
                <a:spcPct val="90000"/>
              </a:lnSpc>
              <a:spcBef>
                <a:spcPts val="1000"/>
              </a:spcBef>
              <a:spcAft>
                <a:spcPct val="0"/>
              </a:spcAft>
              <a:buClr>
                <a:schemeClr val="tx2"/>
              </a:buClr>
              <a:buSzPct val="90000"/>
              <a:defRPr/>
            </a:pPr>
            <a:r>
              <a:rPr lang="en-US" altLang="en-US" dirty="0"/>
              <a:t>“Now that I have advised you of your rights, are you willing to answer any questions without an attorney present?”</a:t>
            </a:r>
          </a:p>
        </p:txBody>
      </p:sp>
      <p:sp>
        <p:nvSpPr>
          <p:cNvPr id="4" name="Slide Number Placeholder 3">
            <a:extLst>
              <a:ext uri="{FF2B5EF4-FFF2-40B4-BE49-F238E27FC236}">
                <a16:creationId xmlns:a16="http://schemas.microsoft.com/office/drawing/2014/main" xmlns="" id="{28789C10-46E6-4662-A40C-FEC152E8FC31}"/>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21</a:t>
            </a:fld>
            <a:endParaRPr lang="en-US" altLang="en-US" dirty="0"/>
          </a:p>
        </p:txBody>
      </p:sp>
    </p:spTree>
    <p:extLst>
      <p:ext uri="{BB962C8B-B14F-4D97-AF65-F5344CB8AC3E}">
        <p14:creationId xmlns:p14="http://schemas.microsoft.com/office/powerpoint/2010/main" val="1893871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F0D58C-FC45-4104-B59D-2791A252DF23}"/>
              </a:ext>
            </a:extLst>
          </p:cNvPr>
          <p:cNvSpPr>
            <a:spLocks noGrp="1"/>
          </p:cNvSpPr>
          <p:nvPr>
            <p:ph type="title"/>
          </p:nvPr>
        </p:nvSpPr>
        <p:spPr/>
        <p:txBody>
          <a:bodyPr/>
          <a:lstStyle/>
          <a:p>
            <a:r>
              <a:rPr lang="en-US" sz="2800" dirty="0">
                <a:latin typeface="+mn-lt"/>
              </a:rPr>
              <a:t>“Miranda Rights”--Before a law enforcement officer engages in “custodial interrogation,” he/she must inform the defendant of the following:</a:t>
            </a:r>
          </a:p>
        </p:txBody>
      </p:sp>
      <p:sp>
        <p:nvSpPr>
          <p:cNvPr id="3" name="Content Placeholder 2">
            <a:extLst>
              <a:ext uri="{FF2B5EF4-FFF2-40B4-BE49-F238E27FC236}">
                <a16:creationId xmlns:a16="http://schemas.microsoft.com/office/drawing/2014/main" xmlns="" id="{30C387A8-31E4-4E74-9F0B-16B15143960C}"/>
              </a:ext>
            </a:extLst>
          </p:cNvPr>
          <p:cNvSpPr>
            <a:spLocks noGrp="1"/>
          </p:cNvSpPr>
          <p:nvPr>
            <p:ph idx="1"/>
          </p:nvPr>
        </p:nvSpPr>
        <p:spPr>
          <a:xfrm>
            <a:off x="457200" y="1524000"/>
            <a:ext cx="7620000" cy="4876800"/>
          </a:xfrm>
        </p:spPr>
        <p:txBody>
          <a:bodyPr>
            <a:noAutofit/>
          </a:bodyPr>
          <a:lstStyle/>
          <a:p>
            <a:pPr marL="291600" indent="-291600" fontAlgn="base">
              <a:lnSpc>
                <a:spcPct val="90000"/>
              </a:lnSpc>
              <a:spcBef>
                <a:spcPts val="1000"/>
              </a:spcBef>
              <a:spcAft>
                <a:spcPct val="0"/>
              </a:spcAft>
              <a:buClr>
                <a:schemeClr val="tx2"/>
              </a:buClr>
              <a:buSzPct val="90000"/>
              <a:defRPr/>
            </a:pPr>
            <a:r>
              <a:rPr lang="en-US" altLang="en-US" dirty="0"/>
              <a:t>“You have the right to remain silent and refuse to answer any questions.”</a:t>
            </a:r>
          </a:p>
          <a:p>
            <a:pPr marL="291600" indent="-291600" fontAlgn="base">
              <a:lnSpc>
                <a:spcPct val="90000"/>
              </a:lnSpc>
              <a:spcBef>
                <a:spcPts val="1000"/>
              </a:spcBef>
              <a:spcAft>
                <a:spcPct val="0"/>
              </a:spcAft>
              <a:buClr>
                <a:schemeClr val="tx2"/>
              </a:buClr>
              <a:buSzPct val="90000"/>
              <a:defRPr/>
            </a:pPr>
            <a:r>
              <a:rPr lang="en-US" altLang="en-US" dirty="0"/>
              <a:t>“Anything you say may be used against you in a court of law.”</a:t>
            </a:r>
          </a:p>
          <a:p>
            <a:pPr marL="291600" indent="-291600" fontAlgn="base">
              <a:lnSpc>
                <a:spcPct val="90000"/>
              </a:lnSpc>
              <a:spcBef>
                <a:spcPts val="1000"/>
              </a:spcBef>
              <a:spcAft>
                <a:spcPct val="0"/>
              </a:spcAft>
              <a:buClr>
                <a:schemeClr val="tx2"/>
              </a:buClr>
              <a:buSzPct val="90000"/>
              <a:defRPr/>
            </a:pPr>
            <a:r>
              <a:rPr lang="en-US" altLang="en-US" dirty="0"/>
              <a:t>“You have the right to consult an attorney before speaking to the police and have an attorney present during any questioning now or in the future.”</a:t>
            </a:r>
          </a:p>
          <a:p>
            <a:pPr marL="291600" indent="-291600" fontAlgn="base">
              <a:lnSpc>
                <a:spcPct val="90000"/>
              </a:lnSpc>
              <a:spcBef>
                <a:spcPts val="1000"/>
              </a:spcBef>
              <a:spcAft>
                <a:spcPct val="0"/>
              </a:spcAft>
              <a:buClr>
                <a:schemeClr val="tx2"/>
              </a:buClr>
              <a:buSzPct val="90000"/>
              <a:defRPr/>
            </a:pPr>
            <a:r>
              <a:rPr lang="en-US" altLang="en-US" dirty="0"/>
              <a:t>“If you cannot afford an attorney, one will be appointed for you before the questioning begins.”</a:t>
            </a:r>
          </a:p>
          <a:p>
            <a:pPr marL="291600" indent="-291600" fontAlgn="base">
              <a:lnSpc>
                <a:spcPct val="90000"/>
              </a:lnSpc>
              <a:spcBef>
                <a:spcPts val="1000"/>
              </a:spcBef>
              <a:spcAft>
                <a:spcPct val="0"/>
              </a:spcAft>
              <a:buClr>
                <a:schemeClr val="tx2"/>
              </a:buClr>
              <a:buSzPct val="90000"/>
              <a:defRPr/>
            </a:pPr>
            <a:r>
              <a:rPr lang="en-US" altLang="en-US" dirty="0"/>
              <a:t>“If you do not have an attorney available, you have the right to remain silent until you have had an opportunity to consult with one.”</a:t>
            </a:r>
          </a:p>
          <a:p>
            <a:pPr marL="291600" indent="-291600" fontAlgn="base">
              <a:lnSpc>
                <a:spcPct val="90000"/>
              </a:lnSpc>
              <a:spcBef>
                <a:spcPts val="1000"/>
              </a:spcBef>
              <a:spcAft>
                <a:spcPct val="0"/>
              </a:spcAft>
              <a:buClr>
                <a:schemeClr val="tx2"/>
              </a:buClr>
              <a:buSzPct val="90000"/>
              <a:defRPr/>
            </a:pPr>
            <a:r>
              <a:rPr lang="en-US" altLang="en-US" dirty="0"/>
              <a:t>“Now that I have advised you of your rights, are you willing to answer any questions without an attorney present?”</a:t>
            </a:r>
          </a:p>
        </p:txBody>
      </p:sp>
      <p:sp>
        <p:nvSpPr>
          <p:cNvPr id="4" name="Slide Number Placeholder 3">
            <a:extLst>
              <a:ext uri="{FF2B5EF4-FFF2-40B4-BE49-F238E27FC236}">
                <a16:creationId xmlns:a16="http://schemas.microsoft.com/office/drawing/2014/main" xmlns="" id="{28789C10-46E6-4662-A40C-FEC152E8FC31}"/>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22</a:t>
            </a:fld>
            <a:endParaRPr lang="en-US" altLang="en-US" dirty="0"/>
          </a:p>
        </p:txBody>
      </p:sp>
    </p:spTree>
    <p:extLst>
      <p:ext uri="{BB962C8B-B14F-4D97-AF65-F5344CB8AC3E}">
        <p14:creationId xmlns:p14="http://schemas.microsoft.com/office/powerpoint/2010/main" val="1473979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B46E5-C884-4C25-9375-2F9C56890E4B}"/>
              </a:ext>
            </a:extLst>
          </p:cNvPr>
          <p:cNvSpPr>
            <a:spLocks noGrp="1"/>
          </p:cNvSpPr>
          <p:nvPr>
            <p:ph type="title"/>
          </p:nvPr>
        </p:nvSpPr>
        <p:spPr/>
        <p:txBody>
          <a:bodyPr/>
          <a:lstStyle/>
          <a:p>
            <a:r>
              <a:rPr lang="en-US" sz="4000" dirty="0">
                <a:latin typeface="+mn-lt"/>
              </a:rPr>
              <a:t>Criminal Procedure: Trial Procedure</a:t>
            </a:r>
          </a:p>
        </p:txBody>
      </p:sp>
      <p:sp>
        <p:nvSpPr>
          <p:cNvPr id="3" name="Content Placeholder 2">
            <a:extLst>
              <a:ext uri="{FF2B5EF4-FFF2-40B4-BE49-F238E27FC236}">
                <a16:creationId xmlns:a16="http://schemas.microsoft.com/office/drawing/2014/main" xmlns="" id="{6C254D1E-AA3D-4599-A0E5-8D3621191350}"/>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Jury Selection.</a:t>
            </a:r>
          </a:p>
          <a:p>
            <a:pPr marL="291600" indent="-291600" fontAlgn="base">
              <a:lnSpc>
                <a:spcPct val="90000"/>
              </a:lnSpc>
              <a:spcBef>
                <a:spcPts val="1000"/>
              </a:spcBef>
              <a:spcAft>
                <a:spcPct val="0"/>
              </a:spcAft>
              <a:buClr>
                <a:schemeClr val="tx2"/>
              </a:buClr>
              <a:buSzPct val="90000"/>
              <a:defRPr/>
            </a:pPr>
            <a:r>
              <a:rPr lang="en-US" sz="2800" dirty="0"/>
              <a:t>Trial (with burden of proof on prosecution).</a:t>
            </a:r>
          </a:p>
          <a:p>
            <a:pPr marL="291600" indent="-291600" fontAlgn="base">
              <a:lnSpc>
                <a:spcPct val="90000"/>
              </a:lnSpc>
              <a:spcBef>
                <a:spcPts val="1000"/>
              </a:spcBef>
              <a:spcAft>
                <a:spcPct val="0"/>
              </a:spcAft>
              <a:buClr>
                <a:schemeClr val="tx2"/>
              </a:buClr>
              <a:buSzPct val="90000"/>
              <a:defRPr/>
            </a:pPr>
            <a:r>
              <a:rPr lang="en-US" sz="2800" dirty="0"/>
              <a:t>Jury Deliberations.</a:t>
            </a:r>
          </a:p>
          <a:p>
            <a:pPr marL="291600" indent="-291600" fontAlgn="base">
              <a:lnSpc>
                <a:spcPct val="90000"/>
              </a:lnSpc>
              <a:spcBef>
                <a:spcPts val="1000"/>
              </a:spcBef>
              <a:spcAft>
                <a:spcPct val="0"/>
              </a:spcAft>
              <a:buClr>
                <a:schemeClr val="tx2"/>
              </a:buClr>
              <a:buSzPct val="90000"/>
              <a:defRPr/>
            </a:pPr>
            <a:r>
              <a:rPr lang="en-US" sz="2800" dirty="0"/>
              <a:t>Jury Verdict.</a:t>
            </a:r>
          </a:p>
          <a:p>
            <a:pPr marL="291600" indent="-291600" fontAlgn="base">
              <a:lnSpc>
                <a:spcPct val="90000"/>
              </a:lnSpc>
              <a:spcBef>
                <a:spcPts val="1000"/>
              </a:spcBef>
              <a:spcAft>
                <a:spcPct val="0"/>
              </a:spcAft>
              <a:buClr>
                <a:schemeClr val="tx2"/>
              </a:buClr>
              <a:buSzPct val="90000"/>
              <a:defRPr/>
            </a:pPr>
            <a:r>
              <a:rPr lang="en-US" sz="2800" dirty="0"/>
              <a:t>Sentencing Hearing (if Defendant found guilty).</a:t>
            </a:r>
          </a:p>
        </p:txBody>
      </p:sp>
      <p:sp>
        <p:nvSpPr>
          <p:cNvPr id="4" name="Slide Number Placeholder 3">
            <a:extLst>
              <a:ext uri="{FF2B5EF4-FFF2-40B4-BE49-F238E27FC236}">
                <a16:creationId xmlns:a16="http://schemas.microsoft.com/office/drawing/2014/main" xmlns="" id="{F2436031-969B-463F-A0B8-28DB58725BDD}"/>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23</a:t>
            </a:fld>
            <a:endParaRPr lang="en-US" altLang="en-US" dirty="0"/>
          </a:p>
        </p:txBody>
      </p:sp>
    </p:spTree>
    <p:extLst>
      <p:ext uri="{BB962C8B-B14F-4D97-AF65-F5344CB8AC3E}">
        <p14:creationId xmlns:p14="http://schemas.microsoft.com/office/powerpoint/2010/main" val="4175153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AB6DF8-4143-43D9-AC90-54019D683264}"/>
              </a:ext>
            </a:extLst>
          </p:cNvPr>
          <p:cNvSpPr>
            <a:spLocks noGrp="1"/>
          </p:cNvSpPr>
          <p:nvPr>
            <p:ph type="title"/>
          </p:nvPr>
        </p:nvSpPr>
        <p:spPr/>
        <p:txBody>
          <a:bodyPr/>
          <a:lstStyle/>
          <a:p>
            <a:r>
              <a:rPr lang="en-US" dirty="0">
                <a:latin typeface="+mn-lt"/>
              </a:rPr>
              <a:t>Affirmative Defenses to Crimes</a:t>
            </a:r>
          </a:p>
        </p:txBody>
      </p:sp>
      <p:sp>
        <p:nvSpPr>
          <p:cNvPr id="3" name="Content Placeholder 2">
            <a:extLst>
              <a:ext uri="{FF2B5EF4-FFF2-40B4-BE49-F238E27FC236}">
                <a16:creationId xmlns:a16="http://schemas.microsoft.com/office/drawing/2014/main" xmlns="" id="{B38F1B77-8039-400A-9619-304F35FE2120}"/>
              </a:ext>
            </a:extLst>
          </p:cNvPr>
          <p:cNvSpPr>
            <a:spLocks noGrp="1"/>
          </p:cNvSpPr>
          <p:nvPr>
            <p:ph sz="half" idx="1"/>
          </p:nvPr>
        </p:nvSpPr>
        <p:spPr/>
        <p:txBody>
          <a:bodyPr>
            <a:normAutofit/>
          </a:bodyPr>
          <a:lstStyle/>
          <a:p>
            <a:pPr marL="291600" lvl="0" indent="-291600" fontAlgn="base">
              <a:lnSpc>
                <a:spcPct val="90000"/>
              </a:lnSpc>
              <a:spcBef>
                <a:spcPts val="1000"/>
              </a:spcBef>
              <a:spcAft>
                <a:spcPct val="0"/>
              </a:spcAft>
              <a:buClr>
                <a:schemeClr val="tx2"/>
              </a:buClr>
              <a:buSzPct val="90000"/>
              <a:defRPr/>
            </a:pPr>
            <a:r>
              <a:rPr lang="en-US" dirty="0"/>
              <a:t>Infancy.</a:t>
            </a:r>
          </a:p>
          <a:p>
            <a:pPr marL="291600" lvl="0" indent="-291600" fontAlgn="base">
              <a:lnSpc>
                <a:spcPct val="90000"/>
              </a:lnSpc>
              <a:spcBef>
                <a:spcPts val="1000"/>
              </a:spcBef>
              <a:spcAft>
                <a:spcPct val="0"/>
              </a:spcAft>
              <a:buClr>
                <a:schemeClr val="tx2"/>
              </a:buClr>
              <a:buSzPct val="90000"/>
              <a:defRPr/>
            </a:pPr>
            <a:r>
              <a:rPr lang="en-US" dirty="0"/>
              <a:t>Mistake of Fact.</a:t>
            </a:r>
          </a:p>
          <a:p>
            <a:pPr marL="291600" lvl="0" indent="-291600" fontAlgn="base">
              <a:lnSpc>
                <a:spcPct val="90000"/>
              </a:lnSpc>
              <a:spcBef>
                <a:spcPts val="1000"/>
              </a:spcBef>
              <a:spcAft>
                <a:spcPct val="0"/>
              </a:spcAft>
              <a:buClr>
                <a:schemeClr val="tx2"/>
              </a:buClr>
              <a:buSzPct val="90000"/>
              <a:defRPr/>
            </a:pPr>
            <a:r>
              <a:rPr lang="en-US" dirty="0"/>
              <a:t>Intoxication.</a:t>
            </a:r>
          </a:p>
          <a:p>
            <a:pPr marL="291600" lvl="0" indent="-291600" fontAlgn="base">
              <a:lnSpc>
                <a:spcPct val="90000"/>
              </a:lnSpc>
              <a:spcBef>
                <a:spcPts val="1000"/>
              </a:spcBef>
              <a:spcAft>
                <a:spcPct val="0"/>
              </a:spcAft>
              <a:buClr>
                <a:schemeClr val="tx2"/>
              </a:buClr>
              <a:buSzPct val="90000"/>
              <a:defRPr/>
            </a:pPr>
            <a:r>
              <a:rPr lang="en-US" dirty="0"/>
              <a:t>Insanity.</a:t>
            </a:r>
          </a:p>
          <a:p>
            <a:pPr marL="291600" lvl="0" indent="-291600" fontAlgn="base">
              <a:lnSpc>
                <a:spcPct val="90000"/>
              </a:lnSpc>
              <a:spcBef>
                <a:spcPts val="1000"/>
              </a:spcBef>
              <a:spcAft>
                <a:spcPct val="0"/>
              </a:spcAft>
              <a:buClr>
                <a:schemeClr val="tx2"/>
              </a:buClr>
              <a:buSzPct val="90000"/>
              <a:defRPr/>
            </a:pPr>
            <a:r>
              <a:rPr lang="en-US" dirty="0"/>
              <a:t>Duress.</a:t>
            </a:r>
          </a:p>
        </p:txBody>
      </p:sp>
      <p:sp>
        <p:nvSpPr>
          <p:cNvPr id="4" name="Content Placeholder 3">
            <a:extLst>
              <a:ext uri="{FF2B5EF4-FFF2-40B4-BE49-F238E27FC236}">
                <a16:creationId xmlns:a16="http://schemas.microsoft.com/office/drawing/2014/main" xmlns="" id="{ABEF0B06-6728-43D0-864B-6DF6F9F1F785}"/>
              </a:ext>
            </a:extLst>
          </p:cNvPr>
          <p:cNvSpPr>
            <a:spLocks noGrp="1"/>
          </p:cNvSpPr>
          <p:nvPr>
            <p:ph sz="half" idx="2"/>
          </p:nvPr>
        </p:nvSpPr>
        <p:spPr/>
        <p:txBody>
          <a:bodyPr>
            <a:normAutofit/>
          </a:bodyPr>
          <a:lstStyle/>
          <a:p>
            <a:pPr marL="291600" lvl="0" indent="-291600" fontAlgn="base">
              <a:lnSpc>
                <a:spcPct val="90000"/>
              </a:lnSpc>
              <a:spcBef>
                <a:spcPts val="1000"/>
              </a:spcBef>
              <a:spcAft>
                <a:spcPct val="0"/>
              </a:spcAft>
              <a:buClr>
                <a:schemeClr val="tx2"/>
              </a:buClr>
              <a:buSzPct val="90000"/>
              <a:defRPr/>
            </a:pPr>
            <a:r>
              <a:rPr lang="en-US" dirty="0"/>
              <a:t>Entrapment.</a:t>
            </a:r>
          </a:p>
          <a:p>
            <a:pPr marL="291600" lvl="0" indent="-291600" fontAlgn="base">
              <a:lnSpc>
                <a:spcPct val="90000"/>
              </a:lnSpc>
              <a:spcBef>
                <a:spcPts val="1000"/>
              </a:spcBef>
              <a:spcAft>
                <a:spcPct val="0"/>
              </a:spcAft>
              <a:buClr>
                <a:schemeClr val="tx2"/>
              </a:buClr>
              <a:buSzPct val="90000"/>
              <a:defRPr/>
            </a:pPr>
            <a:r>
              <a:rPr lang="en-US" dirty="0"/>
              <a:t>Necessity.</a:t>
            </a:r>
          </a:p>
          <a:p>
            <a:pPr marL="291600" lvl="0" indent="-291600" fontAlgn="base">
              <a:lnSpc>
                <a:spcPct val="90000"/>
              </a:lnSpc>
              <a:spcBef>
                <a:spcPts val="1000"/>
              </a:spcBef>
              <a:spcAft>
                <a:spcPct val="0"/>
              </a:spcAft>
              <a:buClr>
                <a:schemeClr val="tx2"/>
              </a:buClr>
              <a:buSzPct val="90000"/>
              <a:defRPr/>
            </a:pPr>
            <a:r>
              <a:rPr lang="en-US" dirty="0"/>
              <a:t>Justifiable Use of Force.</a:t>
            </a:r>
          </a:p>
        </p:txBody>
      </p:sp>
      <p:sp>
        <p:nvSpPr>
          <p:cNvPr id="5" name="Slide Number Placeholder 4">
            <a:extLst>
              <a:ext uri="{FF2B5EF4-FFF2-40B4-BE49-F238E27FC236}">
                <a16:creationId xmlns:a16="http://schemas.microsoft.com/office/drawing/2014/main" xmlns="" id="{36271D81-F8F3-4193-96A3-B9D0AC1B24E6}"/>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24</a:t>
            </a:fld>
            <a:endParaRPr lang="en-US" altLang="en-US" dirty="0"/>
          </a:p>
        </p:txBody>
      </p:sp>
    </p:spTree>
    <p:extLst>
      <p:ext uri="{BB962C8B-B14F-4D97-AF65-F5344CB8AC3E}">
        <p14:creationId xmlns:p14="http://schemas.microsoft.com/office/powerpoint/2010/main" val="3159817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CC1FB-7311-4573-B8AA-E25F2666704D}"/>
              </a:ext>
            </a:extLst>
          </p:cNvPr>
          <p:cNvSpPr>
            <a:spLocks noGrp="1"/>
          </p:cNvSpPr>
          <p:nvPr>
            <p:ph type="title"/>
          </p:nvPr>
        </p:nvSpPr>
        <p:spPr/>
        <p:txBody>
          <a:bodyPr/>
          <a:lstStyle/>
          <a:p>
            <a:r>
              <a:rPr lang="en-US" sz="3600" dirty="0">
                <a:latin typeface="+mn-lt"/>
              </a:rPr>
              <a:t>Affirmative Defenses to Crimes: Infancy</a:t>
            </a:r>
          </a:p>
        </p:txBody>
      </p:sp>
      <p:sp>
        <p:nvSpPr>
          <p:cNvPr id="3" name="Content Placeholder 2">
            <a:extLst>
              <a:ext uri="{FF2B5EF4-FFF2-40B4-BE49-F238E27FC236}">
                <a16:creationId xmlns:a16="http://schemas.microsoft.com/office/drawing/2014/main" xmlns="" id="{D2FCCDE4-88FD-4473-9A26-17D78D954457}"/>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A person who is not yet a legal adult may use this defense to defuse the “guilty mind” requirement of a crime.</a:t>
            </a:r>
          </a:p>
        </p:txBody>
      </p:sp>
      <p:sp>
        <p:nvSpPr>
          <p:cNvPr id="4" name="Slide Number Placeholder 3">
            <a:extLst>
              <a:ext uri="{FF2B5EF4-FFF2-40B4-BE49-F238E27FC236}">
                <a16:creationId xmlns:a16="http://schemas.microsoft.com/office/drawing/2014/main" xmlns="" id="{DBC7D0A0-74B1-436F-A9A6-5F62B5EB0E17}"/>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25</a:t>
            </a:fld>
            <a:endParaRPr lang="en-US" altLang="en-US" dirty="0"/>
          </a:p>
        </p:txBody>
      </p:sp>
    </p:spTree>
    <p:extLst>
      <p:ext uri="{BB962C8B-B14F-4D97-AF65-F5344CB8AC3E}">
        <p14:creationId xmlns:p14="http://schemas.microsoft.com/office/powerpoint/2010/main" val="2414314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1946C-1BAC-4887-808F-33FAD1BF97A2}"/>
              </a:ext>
            </a:extLst>
          </p:cNvPr>
          <p:cNvSpPr>
            <a:spLocks noGrp="1"/>
          </p:cNvSpPr>
          <p:nvPr>
            <p:ph type="title"/>
          </p:nvPr>
        </p:nvSpPr>
        <p:spPr/>
        <p:txBody>
          <a:bodyPr/>
          <a:lstStyle/>
          <a:p>
            <a:r>
              <a:rPr lang="en-US" sz="4400" dirty="0">
                <a:latin typeface="+mn-lt"/>
              </a:rPr>
              <a:t>Affirmative Defenses to Crimes: Mistake of Fact</a:t>
            </a:r>
          </a:p>
        </p:txBody>
      </p:sp>
      <p:sp>
        <p:nvSpPr>
          <p:cNvPr id="3" name="Content Placeholder 2">
            <a:extLst>
              <a:ext uri="{FF2B5EF4-FFF2-40B4-BE49-F238E27FC236}">
                <a16:creationId xmlns:a16="http://schemas.microsoft.com/office/drawing/2014/main" xmlns="" id="{7351F55D-91AD-4953-B954-EEC5C494AB27}"/>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The defendant says his or her honest and reasonable mistake about a fact relevant to the commission of the crime negates the idea of a guilty mind.</a:t>
            </a:r>
          </a:p>
        </p:txBody>
      </p:sp>
      <p:sp>
        <p:nvSpPr>
          <p:cNvPr id="4" name="Slide Number Placeholder 3">
            <a:extLst>
              <a:ext uri="{FF2B5EF4-FFF2-40B4-BE49-F238E27FC236}">
                <a16:creationId xmlns:a16="http://schemas.microsoft.com/office/drawing/2014/main" xmlns="" id="{65A82105-8387-4993-ACF1-F0D5B2EE7DC7}"/>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26</a:t>
            </a:fld>
            <a:endParaRPr lang="en-US" altLang="en-US" dirty="0"/>
          </a:p>
        </p:txBody>
      </p:sp>
    </p:spTree>
    <p:extLst>
      <p:ext uri="{BB962C8B-B14F-4D97-AF65-F5344CB8AC3E}">
        <p14:creationId xmlns:p14="http://schemas.microsoft.com/office/powerpoint/2010/main" val="1554704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95C123-5778-4474-A989-3E54DA4C34A1}"/>
              </a:ext>
            </a:extLst>
          </p:cNvPr>
          <p:cNvSpPr>
            <a:spLocks noGrp="1"/>
          </p:cNvSpPr>
          <p:nvPr>
            <p:ph type="title"/>
          </p:nvPr>
        </p:nvSpPr>
        <p:spPr/>
        <p:txBody>
          <a:bodyPr/>
          <a:lstStyle/>
          <a:p>
            <a:r>
              <a:rPr lang="en-US" dirty="0">
                <a:latin typeface="+mn-lt"/>
              </a:rPr>
              <a:t>Affirmative Defenses to Crimes: Intoxication</a:t>
            </a:r>
          </a:p>
        </p:txBody>
      </p:sp>
      <p:sp>
        <p:nvSpPr>
          <p:cNvPr id="3" name="Content Placeholder 2">
            <a:extLst>
              <a:ext uri="{FF2B5EF4-FFF2-40B4-BE49-F238E27FC236}">
                <a16:creationId xmlns:a16="http://schemas.microsoft.com/office/drawing/2014/main" xmlns="" id="{D55105EE-6C7C-432A-A1E5-901CA02E9359}"/>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The defendant says he or she took an intoxicant without awareness of its likely effect, mistook its identity, or took the intoxicant under force.</a:t>
            </a:r>
          </a:p>
        </p:txBody>
      </p:sp>
      <p:sp>
        <p:nvSpPr>
          <p:cNvPr id="4" name="Slide Number Placeholder 3">
            <a:extLst>
              <a:ext uri="{FF2B5EF4-FFF2-40B4-BE49-F238E27FC236}">
                <a16:creationId xmlns:a16="http://schemas.microsoft.com/office/drawing/2014/main" xmlns="" id="{C851311A-08C1-4A14-989D-6E2C56B4AE83}"/>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27</a:t>
            </a:fld>
            <a:endParaRPr lang="en-US" altLang="en-US" dirty="0"/>
          </a:p>
        </p:txBody>
      </p:sp>
    </p:spTree>
    <p:extLst>
      <p:ext uri="{BB962C8B-B14F-4D97-AF65-F5344CB8AC3E}">
        <p14:creationId xmlns:p14="http://schemas.microsoft.com/office/powerpoint/2010/main" val="4204084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713CE0-A804-486E-BD04-F7AC1FA6CFCF}"/>
              </a:ext>
            </a:extLst>
          </p:cNvPr>
          <p:cNvSpPr>
            <a:spLocks noGrp="1"/>
          </p:cNvSpPr>
          <p:nvPr>
            <p:ph type="title"/>
          </p:nvPr>
        </p:nvSpPr>
        <p:spPr/>
        <p:txBody>
          <a:bodyPr/>
          <a:lstStyle/>
          <a:p>
            <a:r>
              <a:rPr lang="en-US" dirty="0">
                <a:latin typeface="+mn-lt"/>
              </a:rPr>
              <a:t>Affirmative Defenses to Crimes: Insanity</a:t>
            </a:r>
          </a:p>
        </p:txBody>
      </p:sp>
      <p:sp>
        <p:nvSpPr>
          <p:cNvPr id="3" name="Content Placeholder 2">
            <a:extLst>
              <a:ext uri="{FF2B5EF4-FFF2-40B4-BE49-F238E27FC236}">
                <a16:creationId xmlns:a16="http://schemas.microsoft.com/office/drawing/2014/main" xmlns="" id="{8CDDE191-BE19-471D-98C3-7DAD1FB4DF84}"/>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The defendant contends he or she had a severe mental illness that substantially impaired the defendant’s capacity to understand and appreciate the moral wrongfulness of the act.</a:t>
            </a:r>
          </a:p>
        </p:txBody>
      </p:sp>
      <p:sp>
        <p:nvSpPr>
          <p:cNvPr id="4" name="Slide Number Placeholder 3">
            <a:extLst>
              <a:ext uri="{FF2B5EF4-FFF2-40B4-BE49-F238E27FC236}">
                <a16:creationId xmlns:a16="http://schemas.microsoft.com/office/drawing/2014/main" xmlns="" id="{5B043615-1A58-44DC-A423-E07AE9904BBF}"/>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28</a:t>
            </a:fld>
            <a:endParaRPr lang="en-US" altLang="en-US" dirty="0"/>
          </a:p>
        </p:txBody>
      </p:sp>
    </p:spTree>
    <p:extLst>
      <p:ext uri="{BB962C8B-B14F-4D97-AF65-F5344CB8AC3E}">
        <p14:creationId xmlns:p14="http://schemas.microsoft.com/office/powerpoint/2010/main" val="3498401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6DDF8B-5659-472E-9F34-C41E533F717B}"/>
              </a:ext>
            </a:extLst>
          </p:cNvPr>
          <p:cNvSpPr>
            <a:spLocks noGrp="1"/>
          </p:cNvSpPr>
          <p:nvPr>
            <p:ph type="title"/>
          </p:nvPr>
        </p:nvSpPr>
        <p:spPr/>
        <p:txBody>
          <a:bodyPr/>
          <a:lstStyle/>
          <a:p>
            <a:r>
              <a:rPr lang="en-US" dirty="0">
                <a:latin typeface="+mn-lt"/>
              </a:rPr>
              <a:t>Affirmative Defenses to Crimes: Duress</a:t>
            </a:r>
          </a:p>
        </p:txBody>
      </p:sp>
      <p:sp>
        <p:nvSpPr>
          <p:cNvPr id="3" name="Content Placeholder 2">
            <a:extLst>
              <a:ext uri="{FF2B5EF4-FFF2-40B4-BE49-F238E27FC236}">
                <a16:creationId xmlns:a16="http://schemas.microsoft.com/office/drawing/2014/main" xmlns="" id="{7CF14017-5BD3-4BA2-80F2-9620159C8D03}"/>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The defendant says he or she was forced to perform an act against his or her will.</a:t>
            </a:r>
          </a:p>
        </p:txBody>
      </p:sp>
      <p:sp>
        <p:nvSpPr>
          <p:cNvPr id="4" name="Slide Number Placeholder 3">
            <a:extLst>
              <a:ext uri="{FF2B5EF4-FFF2-40B4-BE49-F238E27FC236}">
                <a16:creationId xmlns:a16="http://schemas.microsoft.com/office/drawing/2014/main" xmlns="" id="{C4D34FCD-F0E4-4ED6-9361-E06BB24FADED}"/>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29</a:t>
            </a:fld>
            <a:endParaRPr lang="en-US" altLang="en-US" dirty="0"/>
          </a:p>
        </p:txBody>
      </p:sp>
    </p:spTree>
    <p:extLst>
      <p:ext uri="{BB962C8B-B14F-4D97-AF65-F5344CB8AC3E}">
        <p14:creationId xmlns:p14="http://schemas.microsoft.com/office/powerpoint/2010/main" val="408616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a:extLst>
              <a:ext uri="{FF2B5EF4-FFF2-40B4-BE49-F238E27FC236}">
                <a16:creationId xmlns:a16="http://schemas.microsoft.com/office/drawing/2014/main" xmlns="" id="{453F6C9F-BC4A-4ABF-9DC4-1751AC15C9C0}"/>
              </a:ext>
            </a:extLst>
          </p:cNvPr>
          <p:cNvSpPr>
            <a:spLocks noGrp="1" noChangeArrowheads="1"/>
          </p:cNvSpPr>
          <p:nvPr>
            <p:ph type="title"/>
          </p:nvPr>
        </p:nvSpPr>
        <p:spPr/>
        <p:txBody>
          <a:bodyPr/>
          <a:lstStyle/>
          <a:p>
            <a:pPr fontAlgn="auto">
              <a:spcAft>
                <a:spcPts val="0"/>
              </a:spcAft>
              <a:defRPr/>
            </a:pPr>
            <a:r>
              <a:rPr lang="en-US" dirty="0">
                <a:latin typeface="+mn-lt"/>
                <a:ea typeface="+mj-ea"/>
              </a:rPr>
              <a:t>Classification of Crimes</a:t>
            </a:r>
          </a:p>
        </p:txBody>
      </p:sp>
      <p:sp>
        <p:nvSpPr>
          <p:cNvPr id="7171" name="Content Placeholder 3">
            <a:extLst>
              <a:ext uri="{FF2B5EF4-FFF2-40B4-BE49-F238E27FC236}">
                <a16:creationId xmlns:a16="http://schemas.microsoft.com/office/drawing/2014/main" xmlns="" id="{C033D0A9-0879-459E-9535-E0583E7AC54D}"/>
              </a:ext>
            </a:extLst>
          </p:cNvPr>
          <p:cNvSpPr>
            <a:spLocks noGrp="1" noChangeArrowheads="1"/>
          </p:cNvSpPr>
          <p:nvPr>
            <p:ph idx="1"/>
          </p:nvPr>
        </p:nvSpPr>
        <p:spPr>
          <a:xfrm>
            <a:off x="457200" y="1600200"/>
            <a:ext cx="8001000" cy="4800600"/>
          </a:xfrm>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Felonies—Serious crimes punishable by imprisonment for greater than one year, or death.</a:t>
            </a:r>
          </a:p>
          <a:p>
            <a:pPr marL="291600" indent="-291600" fontAlgn="base">
              <a:lnSpc>
                <a:spcPct val="90000"/>
              </a:lnSpc>
              <a:spcBef>
                <a:spcPts val="1000"/>
              </a:spcBef>
              <a:spcAft>
                <a:spcPct val="0"/>
              </a:spcAft>
              <a:buClr>
                <a:schemeClr val="tx2"/>
              </a:buClr>
              <a:buSzPct val="90000"/>
              <a:defRPr/>
            </a:pPr>
            <a:r>
              <a:rPr lang="en-US" altLang="en-US" sz="2800" dirty="0"/>
              <a:t>Misdemeanors—Less serious crimes punishable by fines, or imprisonment for less than one year.</a:t>
            </a:r>
          </a:p>
          <a:p>
            <a:pPr marL="291600" indent="-291600" fontAlgn="base">
              <a:lnSpc>
                <a:spcPct val="90000"/>
              </a:lnSpc>
              <a:spcBef>
                <a:spcPts val="1000"/>
              </a:spcBef>
              <a:spcAft>
                <a:spcPct val="0"/>
              </a:spcAft>
              <a:buClr>
                <a:schemeClr val="tx2"/>
              </a:buClr>
              <a:buSzPct val="90000"/>
              <a:defRPr/>
            </a:pPr>
            <a:r>
              <a:rPr lang="en-US" altLang="en-US" sz="2800" dirty="0"/>
              <a:t>Petty Offenses—Minor misdemeanors punishable by small fines or short jail sentences.</a:t>
            </a:r>
          </a:p>
        </p:txBody>
      </p:sp>
      <p:sp>
        <p:nvSpPr>
          <p:cNvPr id="4099" name="Slide Number Placeholder 3">
            <a:extLst>
              <a:ext uri="{FF2B5EF4-FFF2-40B4-BE49-F238E27FC236}">
                <a16:creationId xmlns:a16="http://schemas.microsoft.com/office/drawing/2014/main" xmlns="" id="{2AFE3439-1EC0-4335-8EB9-E0BFB50B8F9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3</a:t>
            </a:fld>
            <a:endParaRPr lang="en-US" altLang="en-US" sz="1400"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C2E2EA-BFB2-4CAF-A95D-9A5C45AB2CD7}"/>
              </a:ext>
            </a:extLst>
          </p:cNvPr>
          <p:cNvSpPr>
            <a:spLocks noGrp="1"/>
          </p:cNvSpPr>
          <p:nvPr>
            <p:ph type="title"/>
          </p:nvPr>
        </p:nvSpPr>
        <p:spPr/>
        <p:txBody>
          <a:bodyPr/>
          <a:lstStyle/>
          <a:p>
            <a:r>
              <a:rPr lang="en-US" sz="4000" dirty="0">
                <a:latin typeface="+mn-lt"/>
              </a:rPr>
              <a:t>Affirmative Defenses to Crimes: Entrapment</a:t>
            </a:r>
          </a:p>
        </p:txBody>
      </p:sp>
      <p:sp>
        <p:nvSpPr>
          <p:cNvPr id="3" name="Content Placeholder 2">
            <a:extLst>
              <a:ext uri="{FF2B5EF4-FFF2-40B4-BE49-F238E27FC236}">
                <a16:creationId xmlns:a16="http://schemas.microsoft.com/office/drawing/2014/main" xmlns="" id="{79460E79-39EC-411C-9979-DC9BB321D855}"/>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The defendant contends he or she would not have committed the crime or broken the law if not induced or tricked into doing so by law enforcement officers.</a:t>
            </a:r>
          </a:p>
        </p:txBody>
      </p:sp>
      <p:sp>
        <p:nvSpPr>
          <p:cNvPr id="4" name="Slide Number Placeholder 3">
            <a:extLst>
              <a:ext uri="{FF2B5EF4-FFF2-40B4-BE49-F238E27FC236}">
                <a16:creationId xmlns:a16="http://schemas.microsoft.com/office/drawing/2014/main" xmlns="" id="{9DB8BC0F-0C2A-4ED1-AF59-6474EF67199A}"/>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30</a:t>
            </a:fld>
            <a:endParaRPr lang="en-US" altLang="en-US" dirty="0"/>
          </a:p>
        </p:txBody>
      </p:sp>
    </p:spTree>
    <p:extLst>
      <p:ext uri="{BB962C8B-B14F-4D97-AF65-F5344CB8AC3E}">
        <p14:creationId xmlns:p14="http://schemas.microsoft.com/office/powerpoint/2010/main" val="2809207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104A5E-B306-440D-ADD5-6F0B2652CB75}"/>
              </a:ext>
            </a:extLst>
          </p:cNvPr>
          <p:cNvSpPr>
            <a:spLocks noGrp="1"/>
          </p:cNvSpPr>
          <p:nvPr>
            <p:ph type="title"/>
          </p:nvPr>
        </p:nvSpPr>
        <p:spPr/>
        <p:txBody>
          <a:bodyPr/>
          <a:lstStyle/>
          <a:p>
            <a:r>
              <a:rPr lang="en-US" sz="4000" dirty="0">
                <a:latin typeface="+mn-lt"/>
              </a:rPr>
              <a:t>Affirmative Defenses to Crimes: Necessity</a:t>
            </a:r>
          </a:p>
        </p:txBody>
      </p:sp>
      <p:sp>
        <p:nvSpPr>
          <p:cNvPr id="3" name="Content Placeholder 2">
            <a:extLst>
              <a:ext uri="{FF2B5EF4-FFF2-40B4-BE49-F238E27FC236}">
                <a16:creationId xmlns:a16="http://schemas.microsoft.com/office/drawing/2014/main" xmlns="" id="{8390F3F1-F9A3-45CF-A4B0-169D3FFFC86C}"/>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The defendant contends he or she was acting to prevent imminent harm, and there was no legal alternative to the action he or she took.</a:t>
            </a:r>
          </a:p>
        </p:txBody>
      </p:sp>
      <p:sp>
        <p:nvSpPr>
          <p:cNvPr id="4" name="Slide Number Placeholder 3">
            <a:extLst>
              <a:ext uri="{FF2B5EF4-FFF2-40B4-BE49-F238E27FC236}">
                <a16:creationId xmlns:a16="http://schemas.microsoft.com/office/drawing/2014/main" xmlns="" id="{DE76805A-C6DE-4CAE-B039-9503E2F4D1F4}"/>
              </a:ext>
            </a:extLst>
          </p:cNvPr>
          <p:cNvSpPr>
            <a:spLocks noGrp="1"/>
          </p:cNvSpPr>
          <p:nvPr>
            <p:ph type="sldNum" sz="quarter" idx="12"/>
          </p:nvPr>
        </p:nvSpPr>
        <p:spPr/>
        <p:txBody>
          <a:bodyPr/>
          <a:lstStyle/>
          <a:p>
            <a:pPr>
              <a:spcBef>
                <a:spcPct val="0"/>
              </a:spcBef>
              <a:buClrTx/>
              <a:buFontTx/>
              <a:buNone/>
            </a:pPr>
            <a:fld id="{70A525A4-2274-420E-813C-76EF5CF14C80}" type="slidenum">
              <a:rPr lang="en-US" altLang="en-US" smtClean="0"/>
              <a:pPr>
                <a:spcBef>
                  <a:spcPct val="0"/>
                </a:spcBef>
                <a:buClrTx/>
                <a:buFontTx/>
                <a:buNone/>
              </a:pPr>
              <a:t>31</a:t>
            </a:fld>
            <a:endParaRPr lang="en-US" altLang="en-US" dirty="0"/>
          </a:p>
        </p:txBody>
      </p:sp>
    </p:spTree>
    <p:extLst>
      <p:ext uri="{BB962C8B-B14F-4D97-AF65-F5344CB8AC3E}">
        <p14:creationId xmlns:p14="http://schemas.microsoft.com/office/powerpoint/2010/main" val="3874668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7CC01E-B30E-4E70-AA1E-24C3B92D99A9}"/>
              </a:ext>
            </a:extLst>
          </p:cNvPr>
          <p:cNvSpPr>
            <a:spLocks noGrp="1"/>
          </p:cNvSpPr>
          <p:nvPr>
            <p:ph type="title"/>
          </p:nvPr>
        </p:nvSpPr>
        <p:spPr/>
        <p:txBody>
          <a:bodyPr/>
          <a:lstStyle/>
          <a:p>
            <a:r>
              <a:rPr lang="en-US" sz="3600" dirty="0">
                <a:latin typeface="+mn-lt"/>
              </a:rPr>
              <a:t>Affirmative Defenses to Crimes: Justifiable Use of Force</a:t>
            </a:r>
          </a:p>
        </p:txBody>
      </p:sp>
      <p:sp>
        <p:nvSpPr>
          <p:cNvPr id="3" name="Content Placeholder 2">
            <a:extLst>
              <a:ext uri="{FF2B5EF4-FFF2-40B4-BE49-F238E27FC236}">
                <a16:creationId xmlns:a16="http://schemas.microsoft.com/office/drawing/2014/main" xmlns="" id="{93B31BE1-AAE0-47A5-8B97-6CB7E0EB0F71}"/>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The defendant contends the use of force was necessary to prevent imminent death or great bodily harm to the defendant or to another or to prevent the imminent commission of a forcible felony.</a:t>
            </a:r>
          </a:p>
        </p:txBody>
      </p:sp>
      <p:sp>
        <p:nvSpPr>
          <p:cNvPr id="4" name="Slide Number Placeholder 3">
            <a:extLst>
              <a:ext uri="{FF2B5EF4-FFF2-40B4-BE49-F238E27FC236}">
                <a16:creationId xmlns:a16="http://schemas.microsoft.com/office/drawing/2014/main" xmlns="" id="{C9134925-1FA4-4D42-AAE1-1574BA59F235}"/>
              </a:ext>
            </a:extLst>
          </p:cNvPr>
          <p:cNvSpPr>
            <a:spLocks noGrp="1"/>
          </p:cNvSpPr>
          <p:nvPr>
            <p:ph type="sldNum" sz="quarter" idx="12"/>
          </p:nvPr>
        </p:nvSpPr>
        <p:spPr/>
        <p:txBody>
          <a:bodyPr/>
          <a:lstStyle/>
          <a:p>
            <a:fld id="{673F1DC2-C2F6-447C-9170-6152E369B3A1}" type="slidenum">
              <a:rPr lang="en-US" altLang="en-US" smtClean="0"/>
              <a:pPr/>
              <a:t>32</a:t>
            </a:fld>
            <a:endParaRPr lang="en-US" altLang="en-US" dirty="0"/>
          </a:p>
        </p:txBody>
      </p:sp>
    </p:spTree>
    <p:extLst>
      <p:ext uri="{BB962C8B-B14F-4D97-AF65-F5344CB8AC3E}">
        <p14:creationId xmlns:p14="http://schemas.microsoft.com/office/powerpoint/2010/main" val="700530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4DD2E-0A3B-424B-B72A-7944DF278B58}"/>
              </a:ext>
            </a:extLst>
          </p:cNvPr>
          <p:cNvSpPr>
            <a:spLocks noGrp="1"/>
          </p:cNvSpPr>
          <p:nvPr>
            <p:ph type="title"/>
          </p:nvPr>
        </p:nvSpPr>
        <p:spPr/>
        <p:txBody>
          <a:bodyPr/>
          <a:lstStyle/>
          <a:p>
            <a:r>
              <a:rPr lang="en-US" sz="4400" dirty="0">
                <a:latin typeface="+mn-lt"/>
              </a:rPr>
              <a:t>Criminal Procedure: Posttrial  Procedure</a:t>
            </a:r>
          </a:p>
        </p:txBody>
      </p:sp>
      <p:sp>
        <p:nvSpPr>
          <p:cNvPr id="3" name="Content Placeholder 2">
            <a:extLst>
              <a:ext uri="{FF2B5EF4-FFF2-40B4-BE49-F238E27FC236}">
                <a16:creationId xmlns:a16="http://schemas.microsoft.com/office/drawing/2014/main" xmlns="" id="{D22D62F0-1940-4789-8712-D287FFFBB2FC}"/>
              </a:ext>
            </a:extLst>
          </p:cNvPr>
          <p:cNvSpPr>
            <a:spLocks noGrp="1"/>
          </p:cNvSpPr>
          <p:nvPr>
            <p:ph idx="1"/>
          </p:nvPr>
        </p:nvSpPr>
        <p:spPr/>
        <p:txBody>
          <a:bodyPr/>
          <a:lstStyle/>
          <a:p>
            <a:pPr marL="291600" indent="-291600" fontAlgn="base">
              <a:lnSpc>
                <a:spcPct val="90000"/>
              </a:lnSpc>
              <a:spcBef>
                <a:spcPts val="1000"/>
              </a:spcBef>
              <a:spcAft>
                <a:spcPct val="0"/>
              </a:spcAft>
              <a:buClr>
                <a:schemeClr val="tx2"/>
              </a:buClr>
              <a:buSzPct val="90000"/>
              <a:defRPr/>
            </a:pPr>
            <a:r>
              <a:rPr lang="en-US" sz="2800" dirty="0"/>
              <a:t>If jury returns verdict of not guilty, government (prosecution) cannot appeal the acquittal.</a:t>
            </a:r>
          </a:p>
          <a:p>
            <a:pPr marL="291600" indent="-291600" fontAlgn="base">
              <a:lnSpc>
                <a:spcPct val="90000"/>
              </a:lnSpc>
              <a:spcBef>
                <a:spcPts val="1000"/>
              </a:spcBef>
              <a:spcAft>
                <a:spcPct val="0"/>
              </a:spcAft>
              <a:buClr>
                <a:schemeClr val="tx2"/>
              </a:buClr>
              <a:buSzPct val="90000"/>
              <a:defRPr/>
            </a:pPr>
            <a:r>
              <a:rPr lang="en-US" sz="2800" dirty="0"/>
              <a:t>If jury returns verdict of guilty, defendant may appeal verdict by claiming prejudicial error of law at trial.</a:t>
            </a:r>
          </a:p>
          <a:p>
            <a:pPr marL="291600" indent="-291600" fontAlgn="base">
              <a:lnSpc>
                <a:spcPct val="90000"/>
              </a:lnSpc>
              <a:spcBef>
                <a:spcPts val="1000"/>
              </a:spcBef>
              <a:spcAft>
                <a:spcPct val="0"/>
              </a:spcAft>
              <a:buClr>
                <a:schemeClr val="tx2"/>
              </a:buClr>
              <a:buSzPct val="90000"/>
              <a:defRPr/>
            </a:pPr>
            <a:r>
              <a:rPr lang="en-US" sz="2800" dirty="0"/>
              <a:t>If no appeal, defendant sentenced after judge receives additional information relevant to sentencing</a:t>
            </a:r>
            <a:r>
              <a:rPr lang="en-US" sz="2400" dirty="0"/>
              <a:t>.</a:t>
            </a:r>
          </a:p>
        </p:txBody>
      </p:sp>
      <p:sp>
        <p:nvSpPr>
          <p:cNvPr id="4" name="Slide Number Placeholder 3">
            <a:extLst>
              <a:ext uri="{FF2B5EF4-FFF2-40B4-BE49-F238E27FC236}">
                <a16:creationId xmlns:a16="http://schemas.microsoft.com/office/drawing/2014/main" xmlns="" id="{681EBB9D-5FEE-4DB2-8C8A-578FDD55850D}"/>
              </a:ext>
            </a:extLst>
          </p:cNvPr>
          <p:cNvSpPr>
            <a:spLocks noGrp="1"/>
          </p:cNvSpPr>
          <p:nvPr>
            <p:ph type="sldNum" sz="quarter" idx="12"/>
          </p:nvPr>
        </p:nvSpPr>
        <p:spPr/>
        <p:txBody>
          <a:bodyPr/>
          <a:lstStyle/>
          <a:p>
            <a:fld id="{673F1DC2-C2F6-447C-9170-6152E369B3A1}" type="slidenum">
              <a:rPr lang="en-US" altLang="en-US" smtClean="0"/>
              <a:pPr/>
              <a:t>33</a:t>
            </a:fld>
            <a:endParaRPr lang="en-US" altLang="en-US" dirty="0"/>
          </a:p>
        </p:txBody>
      </p:sp>
    </p:spTree>
    <p:extLst>
      <p:ext uri="{BB962C8B-B14F-4D97-AF65-F5344CB8AC3E}">
        <p14:creationId xmlns:p14="http://schemas.microsoft.com/office/powerpoint/2010/main" val="230994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xmlns="" id="{1349212E-43DC-4EC5-9F6D-2D40EBE1C47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Questions for Discussion</a:t>
            </a:r>
          </a:p>
        </p:txBody>
      </p:sp>
      <p:sp>
        <p:nvSpPr>
          <p:cNvPr id="65538" name="Content Placeholder 2">
            <a:extLst>
              <a:ext uri="{FF2B5EF4-FFF2-40B4-BE49-F238E27FC236}">
                <a16:creationId xmlns:a16="http://schemas.microsoft.com/office/drawing/2014/main" xmlns="" id="{1E0F9231-81EC-47C9-8C7F-603362E9293F}"/>
              </a:ext>
            </a:extLst>
          </p:cNvPr>
          <p:cNvSpPr>
            <a:spLocks noGrp="1" noChangeArrowheads="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How does criminal procedure differ from civil procedure? </a:t>
            </a:r>
            <a:r>
              <a:rPr lang="en-US" altLang="en-US" sz="2800" dirty="0" smtClean="0"/>
              <a:t>Why </a:t>
            </a:r>
            <a:r>
              <a:rPr lang="en-US" altLang="en-US" sz="2800" dirty="0"/>
              <a:t>do the two types of procedure differ? Does the Bill of Rights apply to civil cases? Which provisions in the Bill of Rights can arise in a criminal prosecution? Which provisions can arise in a civil case?</a:t>
            </a:r>
          </a:p>
        </p:txBody>
      </p:sp>
      <p:sp>
        <p:nvSpPr>
          <p:cNvPr id="65539" name="Slide Number Placeholder 3">
            <a:extLst>
              <a:ext uri="{FF2B5EF4-FFF2-40B4-BE49-F238E27FC236}">
                <a16:creationId xmlns:a16="http://schemas.microsoft.com/office/drawing/2014/main" xmlns="" id="{67676B27-AC6E-480B-8A50-3F77473A0C6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FD62B6-25B8-4CE2-AB3D-91AB6DCF0398}" type="slidenum">
              <a:rPr lang="en-US" altLang="en-US" sz="1400">
                <a:latin typeface="+mn-lt"/>
              </a:rPr>
              <a:pPr/>
              <a:t>34</a:t>
            </a:fld>
            <a:endParaRPr lang="en-US" altLang="en-US" sz="1400" dirty="0">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85413C-3188-49E6-9B5D-5571224DE6D5}"/>
              </a:ext>
            </a:extLst>
          </p:cNvPr>
          <p:cNvSpPr>
            <a:spLocks noGrp="1"/>
          </p:cNvSpPr>
          <p:nvPr>
            <p:ph type="title"/>
          </p:nvPr>
        </p:nvSpPr>
        <p:spPr/>
        <p:txBody>
          <a:bodyPr/>
          <a:lstStyle/>
          <a:p>
            <a:r>
              <a:rPr lang="en-US" sz="4000" dirty="0">
                <a:latin typeface="+mn-lt"/>
              </a:rPr>
              <a:t>The Racketeer Influenced and Corrupt Organizations Act (R</a:t>
            </a:r>
            <a:r>
              <a:rPr lang="en-US" sz="100" dirty="0">
                <a:latin typeface="+mn-lt"/>
              </a:rPr>
              <a:t> </a:t>
            </a:r>
            <a:r>
              <a:rPr lang="en-US" sz="4000" dirty="0">
                <a:latin typeface="+mn-lt"/>
              </a:rPr>
              <a:t>I</a:t>
            </a:r>
            <a:r>
              <a:rPr lang="en-US" sz="100" dirty="0">
                <a:latin typeface="+mn-lt"/>
              </a:rPr>
              <a:t> </a:t>
            </a:r>
            <a:r>
              <a:rPr lang="en-US" sz="4000" dirty="0">
                <a:latin typeface="+mn-lt"/>
              </a:rPr>
              <a:t>C</a:t>
            </a:r>
            <a:r>
              <a:rPr lang="en-US" sz="100" dirty="0">
                <a:latin typeface="+mn-lt"/>
              </a:rPr>
              <a:t> </a:t>
            </a:r>
            <a:r>
              <a:rPr lang="en-US" sz="4000" dirty="0">
                <a:latin typeface="+mn-lt"/>
              </a:rPr>
              <a:t>O)</a:t>
            </a:r>
          </a:p>
        </p:txBody>
      </p:sp>
      <p:sp>
        <p:nvSpPr>
          <p:cNvPr id="3" name="Content Placeholder 2">
            <a:extLst>
              <a:ext uri="{FF2B5EF4-FFF2-40B4-BE49-F238E27FC236}">
                <a16:creationId xmlns:a16="http://schemas.microsoft.com/office/drawing/2014/main" xmlns="" id="{FEBE82EA-B4D0-4DD2-8133-7CEF7D6D9D2B}"/>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Prohibits persons employed by or associated with an enterprise from engaging in a pattern of racketeering activity.</a:t>
            </a:r>
          </a:p>
          <a:p>
            <a:pPr marL="291600" indent="-291600" fontAlgn="base">
              <a:lnSpc>
                <a:spcPct val="90000"/>
              </a:lnSpc>
              <a:spcBef>
                <a:spcPts val="1000"/>
              </a:spcBef>
              <a:spcAft>
                <a:spcPct val="0"/>
              </a:spcAft>
              <a:buClr>
                <a:schemeClr val="tx2"/>
              </a:buClr>
              <a:buSzPct val="90000"/>
              <a:defRPr/>
            </a:pPr>
            <a:r>
              <a:rPr lang="en-US" sz="2800" dirty="0"/>
              <a:t>Anyone whose business or property has been damaged can sue to recover treble damages and attorney fees in a civil action.</a:t>
            </a:r>
          </a:p>
        </p:txBody>
      </p:sp>
      <p:sp>
        <p:nvSpPr>
          <p:cNvPr id="4" name="Slide Number Placeholder 3">
            <a:extLst>
              <a:ext uri="{FF2B5EF4-FFF2-40B4-BE49-F238E27FC236}">
                <a16:creationId xmlns:a16="http://schemas.microsoft.com/office/drawing/2014/main" xmlns="" id="{545FCDFB-1FA3-42C7-AEDF-AED9D9815940}"/>
              </a:ext>
            </a:extLst>
          </p:cNvPr>
          <p:cNvSpPr>
            <a:spLocks noGrp="1"/>
          </p:cNvSpPr>
          <p:nvPr>
            <p:ph type="sldNum" sz="quarter" idx="12"/>
          </p:nvPr>
        </p:nvSpPr>
        <p:spPr/>
        <p:txBody>
          <a:bodyPr/>
          <a:lstStyle/>
          <a:p>
            <a:fld id="{673F1DC2-C2F6-447C-9170-6152E369B3A1}" type="slidenum">
              <a:rPr lang="en-US" altLang="en-US" smtClean="0"/>
              <a:pPr/>
              <a:t>35</a:t>
            </a:fld>
            <a:endParaRPr lang="en-US" altLang="en-US" dirty="0"/>
          </a:p>
        </p:txBody>
      </p:sp>
    </p:spTree>
    <p:extLst>
      <p:ext uri="{BB962C8B-B14F-4D97-AF65-F5344CB8AC3E}">
        <p14:creationId xmlns:p14="http://schemas.microsoft.com/office/powerpoint/2010/main" val="1083562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E80F7D-F467-4CD0-8357-938ECFAD922D}"/>
              </a:ext>
            </a:extLst>
          </p:cNvPr>
          <p:cNvSpPr>
            <a:spLocks noGrp="1"/>
          </p:cNvSpPr>
          <p:nvPr>
            <p:ph type="title"/>
          </p:nvPr>
        </p:nvSpPr>
        <p:spPr/>
        <p:txBody>
          <a:bodyPr/>
          <a:lstStyle/>
          <a:p>
            <a:r>
              <a:rPr lang="en-US" sz="4400" dirty="0">
                <a:latin typeface="+mn-lt"/>
              </a:rPr>
              <a:t>The False Claims Act</a:t>
            </a:r>
          </a:p>
        </p:txBody>
      </p:sp>
      <p:sp>
        <p:nvSpPr>
          <p:cNvPr id="3" name="Content Placeholder 2">
            <a:extLst>
              <a:ext uri="{FF2B5EF4-FFF2-40B4-BE49-F238E27FC236}">
                <a16:creationId xmlns:a16="http://schemas.microsoft.com/office/drawing/2014/main" xmlns="" id="{DB836F25-69D7-4675-8783-88BB8CBCE2E9}"/>
              </a:ext>
            </a:extLst>
          </p:cNvPr>
          <p:cNvSpPr>
            <a:spLocks noGrp="1"/>
          </p:cNvSpPr>
          <p:nvPr>
            <p:ph idx="1"/>
          </p:nvPr>
        </p:nvSpPr>
        <p:spPr/>
        <p:txBody>
          <a:bodyPr>
            <a:normAutofit/>
          </a:bodyPr>
          <a:lstStyle/>
          <a:p>
            <a:pPr marL="291600" indent="-291600" fontAlgn="base">
              <a:lnSpc>
                <a:spcPct val="90000"/>
              </a:lnSpc>
              <a:spcBef>
                <a:spcPts val="1000"/>
              </a:spcBef>
              <a:spcAft>
                <a:spcPct val="0"/>
              </a:spcAft>
              <a:buClr>
                <a:schemeClr val="tx2"/>
              </a:buClr>
              <a:buSzPct val="90000"/>
              <a:defRPr/>
            </a:pPr>
            <a:r>
              <a:rPr lang="en-US" sz="2800" dirty="0"/>
              <a:t>Allows employees to sue employers on behalf of the federal government.</a:t>
            </a:r>
          </a:p>
          <a:p>
            <a:pPr marL="291600" indent="-291600" fontAlgn="base">
              <a:lnSpc>
                <a:spcPct val="90000"/>
              </a:lnSpc>
              <a:spcBef>
                <a:spcPts val="1000"/>
              </a:spcBef>
              <a:spcAft>
                <a:spcPct val="0"/>
              </a:spcAft>
              <a:buClr>
                <a:schemeClr val="tx2"/>
              </a:buClr>
              <a:buSzPct val="90000"/>
              <a:defRPr/>
            </a:pPr>
            <a:r>
              <a:rPr lang="en-US" sz="2800" dirty="0"/>
              <a:t>Employee retains share of recovery.</a:t>
            </a:r>
          </a:p>
        </p:txBody>
      </p:sp>
      <p:sp>
        <p:nvSpPr>
          <p:cNvPr id="4" name="Slide Number Placeholder 3">
            <a:extLst>
              <a:ext uri="{FF2B5EF4-FFF2-40B4-BE49-F238E27FC236}">
                <a16:creationId xmlns:a16="http://schemas.microsoft.com/office/drawing/2014/main" xmlns="" id="{EDBEB33F-4F86-4C4B-8294-490289FF8478}"/>
              </a:ext>
            </a:extLst>
          </p:cNvPr>
          <p:cNvSpPr>
            <a:spLocks noGrp="1"/>
          </p:cNvSpPr>
          <p:nvPr>
            <p:ph type="sldNum" sz="quarter" idx="12"/>
          </p:nvPr>
        </p:nvSpPr>
        <p:spPr/>
        <p:txBody>
          <a:bodyPr/>
          <a:lstStyle/>
          <a:p>
            <a:fld id="{673F1DC2-C2F6-447C-9170-6152E369B3A1}" type="slidenum">
              <a:rPr lang="en-US" altLang="en-US" smtClean="0"/>
              <a:pPr/>
              <a:t>36</a:t>
            </a:fld>
            <a:endParaRPr lang="en-US" altLang="en-US"/>
          </a:p>
        </p:txBody>
      </p:sp>
    </p:spTree>
    <p:extLst>
      <p:ext uri="{BB962C8B-B14F-4D97-AF65-F5344CB8AC3E}">
        <p14:creationId xmlns:p14="http://schemas.microsoft.com/office/powerpoint/2010/main" val="4008012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313E84-7E9C-46A6-AACD-404B082DEBB6}"/>
              </a:ext>
            </a:extLst>
          </p:cNvPr>
          <p:cNvSpPr>
            <a:spLocks noGrp="1"/>
          </p:cNvSpPr>
          <p:nvPr>
            <p:ph type="title"/>
          </p:nvPr>
        </p:nvSpPr>
        <p:spPr/>
        <p:txBody>
          <a:bodyPr/>
          <a:lstStyle/>
          <a:p>
            <a:r>
              <a:rPr lang="en-US" sz="3700" dirty="0">
                <a:solidFill>
                  <a:srgbClr val="675E47"/>
                </a:solidFill>
                <a:latin typeface="+mn-lt"/>
              </a:rPr>
              <a:t>The Sarbanes-Oxley Act</a:t>
            </a:r>
            <a:endParaRPr lang="en-US" dirty="0">
              <a:latin typeface="+mn-lt"/>
            </a:endParaRPr>
          </a:p>
        </p:txBody>
      </p:sp>
      <p:sp>
        <p:nvSpPr>
          <p:cNvPr id="3" name="Content Placeholder 2">
            <a:extLst>
              <a:ext uri="{FF2B5EF4-FFF2-40B4-BE49-F238E27FC236}">
                <a16:creationId xmlns:a16="http://schemas.microsoft.com/office/drawing/2014/main" xmlns="" id="{0D9B489C-BDD7-44F0-985C-72FA287F2BF1}"/>
              </a:ext>
            </a:extLst>
          </p:cNvPr>
          <p:cNvSpPr>
            <a:spLocks noGrp="1"/>
          </p:cNvSpPr>
          <p:nvPr>
            <p:ph idx="1"/>
          </p:nvPr>
        </p:nvSpPr>
        <p:spPr/>
        <p:txBody>
          <a:bodyPr>
            <a:noAutofit/>
          </a:bodyPr>
          <a:lstStyle/>
          <a:p>
            <a:pPr marL="291600" indent="-291600" fontAlgn="base">
              <a:lnSpc>
                <a:spcPct val="90000"/>
              </a:lnSpc>
              <a:spcBef>
                <a:spcPts val="1000"/>
              </a:spcBef>
              <a:spcAft>
                <a:spcPct val="0"/>
              </a:spcAft>
              <a:buClr>
                <a:schemeClr val="tx2"/>
              </a:buClr>
              <a:buSzPct val="90000"/>
              <a:defRPr/>
            </a:pPr>
            <a:r>
              <a:rPr lang="en-US" sz="2400" dirty="0"/>
              <a:t>Passed by Congress in response to the business scandals of the early 2000s (Examples: Enron, WorldCom, Global Crossing, Arthur Anderson).</a:t>
            </a:r>
          </a:p>
          <a:p>
            <a:pPr marL="291600" indent="-291600" fontAlgn="base">
              <a:lnSpc>
                <a:spcPct val="90000"/>
              </a:lnSpc>
              <a:spcBef>
                <a:spcPts val="1000"/>
              </a:spcBef>
              <a:spcAft>
                <a:spcPct val="0"/>
              </a:spcAft>
              <a:buClr>
                <a:schemeClr val="tx2"/>
              </a:buClr>
              <a:buSzPct val="90000"/>
              <a:defRPr/>
            </a:pPr>
            <a:r>
              <a:rPr lang="en-US" sz="2400" dirty="0"/>
              <a:t>Criminalizes specific non-audit services when provided by a registered accounting firm to an audit client.</a:t>
            </a:r>
          </a:p>
          <a:p>
            <a:pPr marL="291600" indent="-291600" fontAlgn="base">
              <a:lnSpc>
                <a:spcPct val="90000"/>
              </a:lnSpc>
              <a:spcBef>
                <a:spcPts val="1000"/>
              </a:spcBef>
              <a:spcAft>
                <a:spcPct val="0"/>
              </a:spcAft>
              <a:buClr>
                <a:schemeClr val="tx2"/>
              </a:buClr>
              <a:buSzPct val="90000"/>
              <a:defRPr/>
            </a:pPr>
            <a:r>
              <a:rPr lang="en-US" sz="2400" dirty="0"/>
              <a:t>Increases the punishment for a number of white-collar offenses</a:t>
            </a:r>
          </a:p>
          <a:p>
            <a:pPr marL="291600" indent="-291600" fontAlgn="base">
              <a:lnSpc>
                <a:spcPct val="90000"/>
              </a:lnSpc>
              <a:spcBef>
                <a:spcPts val="1000"/>
              </a:spcBef>
              <a:spcAft>
                <a:spcPct val="0"/>
              </a:spcAft>
              <a:buClr>
                <a:schemeClr val="tx2"/>
              </a:buClr>
              <a:buSzPct val="90000"/>
              <a:defRPr/>
            </a:pPr>
            <a:r>
              <a:rPr lang="en-US" sz="2400" dirty="0"/>
              <a:t>Extends the statute of limitations regarding the discovery of fraud (two years from the date of discovery of the fraud, five years from the date of the criminal act).</a:t>
            </a:r>
          </a:p>
        </p:txBody>
      </p:sp>
      <p:sp>
        <p:nvSpPr>
          <p:cNvPr id="4" name="Slide Number Placeholder 3">
            <a:extLst>
              <a:ext uri="{FF2B5EF4-FFF2-40B4-BE49-F238E27FC236}">
                <a16:creationId xmlns:a16="http://schemas.microsoft.com/office/drawing/2014/main" xmlns="" id="{1673F6BD-1CAD-4172-8119-5E6ED55D1664}"/>
              </a:ext>
            </a:extLst>
          </p:cNvPr>
          <p:cNvSpPr>
            <a:spLocks noGrp="1"/>
          </p:cNvSpPr>
          <p:nvPr>
            <p:ph type="sldNum" sz="quarter" idx="12"/>
          </p:nvPr>
        </p:nvSpPr>
        <p:spPr/>
        <p:txBody>
          <a:bodyPr/>
          <a:lstStyle/>
          <a:p>
            <a:fld id="{673F1DC2-C2F6-447C-9170-6152E369B3A1}" type="slidenum">
              <a:rPr lang="en-US" altLang="en-US" smtClean="0"/>
              <a:pPr/>
              <a:t>37</a:t>
            </a:fld>
            <a:endParaRPr lang="en-US" altLang="en-US"/>
          </a:p>
        </p:txBody>
      </p:sp>
    </p:spTree>
    <p:extLst>
      <p:ext uri="{BB962C8B-B14F-4D97-AF65-F5344CB8AC3E}">
        <p14:creationId xmlns:p14="http://schemas.microsoft.com/office/powerpoint/2010/main" val="216214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a:extLst>
              <a:ext uri="{FF2B5EF4-FFF2-40B4-BE49-F238E27FC236}">
                <a16:creationId xmlns:a16="http://schemas.microsoft.com/office/drawing/2014/main" xmlns="" id="{EA9989D9-31C3-4018-9611-8D510C42F322}"/>
              </a:ext>
            </a:extLst>
          </p:cNvPr>
          <p:cNvSpPr>
            <a:spLocks noGrp="1" noChangeArrowheads="1"/>
          </p:cNvSpPr>
          <p:nvPr>
            <p:ph type="title"/>
          </p:nvPr>
        </p:nvSpPr>
        <p:spPr/>
        <p:txBody>
          <a:bodyPr/>
          <a:lstStyle/>
          <a:p>
            <a:pPr fontAlgn="auto">
              <a:spcAft>
                <a:spcPts val="0"/>
              </a:spcAft>
              <a:defRPr/>
            </a:pPr>
            <a:r>
              <a:rPr lang="en-US" dirty="0">
                <a:latin typeface="+mn-lt"/>
                <a:ea typeface="+mj-ea"/>
              </a:rPr>
              <a:t>White Collar Crime</a:t>
            </a:r>
          </a:p>
        </p:txBody>
      </p:sp>
      <p:sp>
        <p:nvSpPr>
          <p:cNvPr id="9219" name="Content Placeholder 3">
            <a:extLst>
              <a:ext uri="{FF2B5EF4-FFF2-40B4-BE49-F238E27FC236}">
                <a16:creationId xmlns:a16="http://schemas.microsoft.com/office/drawing/2014/main" xmlns="" id="{F38002A3-9AB9-4605-9D20-82888BA114F3}"/>
              </a:ext>
            </a:extLst>
          </p:cNvPr>
          <p:cNvSpPr>
            <a:spLocks noGrp="1" noChangeArrowheads="1"/>
          </p:cNvSpPr>
          <p:nvPr>
            <p:ph idx="1"/>
          </p:nvPr>
        </p:nvSpPr>
        <p:spPr/>
        <p:txBody>
          <a:bodyPr rtlCol="0">
            <a:normAutofit/>
          </a:bodyPr>
          <a:lstStyle/>
          <a:p>
            <a:pPr marL="291600" indent="-291600" fontAlgn="base">
              <a:lnSpc>
                <a:spcPct val="90000"/>
              </a:lnSpc>
              <a:spcBef>
                <a:spcPts val="1000"/>
              </a:spcBef>
              <a:spcAft>
                <a:spcPct val="0"/>
              </a:spcAft>
              <a:buClr>
                <a:schemeClr val="tx2"/>
              </a:buClr>
              <a:buSzPct val="90000"/>
              <a:defRPr/>
            </a:pPr>
            <a:r>
              <a:rPr lang="en-US" sz="2800" dirty="0"/>
              <a:t>Definition: A variety of nonviolent illegal acts against society that occur most frequently in the business context.</a:t>
            </a:r>
          </a:p>
        </p:txBody>
      </p:sp>
      <p:sp>
        <p:nvSpPr>
          <p:cNvPr id="6147" name="Slide Number Placeholder 3">
            <a:extLst>
              <a:ext uri="{FF2B5EF4-FFF2-40B4-BE49-F238E27FC236}">
                <a16:creationId xmlns:a16="http://schemas.microsoft.com/office/drawing/2014/main" xmlns="" id="{C2FD49AB-659E-4476-AB5B-0CC8C56D192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4</a:t>
            </a:fld>
            <a:endParaRPr lang="en-US" altLang="en-US" sz="1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xmlns="" id="{2077240D-4290-475D-BA4F-45DB65081A9B}"/>
              </a:ext>
            </a:extLst>
          </p:cNvPr>
          <p:cNvSpPr>
            <a:spLocks noGrp="1" noChangeArrowheads="1"/>
          </p:cNvSpPr>
          <p:nvPr>
            <p:ph type="title"/>
          </p:nvPr>
        </p:nvSpPr>
        <p:spPr/>
        <p:txBody>
          <a:bodyPr wrap="square" numCol="1" anchorCtr="0" compatLnSpc="1">
            <a:prstTxWarp prst="textNoShape">
              <a:avLst/>
            </a:prstTxWarp>
          </a:bodyPr>
          <a:lstStyle/>
          <a:p>
            <a:r>
              <a:rPr lang="en-US" altLang="en-US" sz="3400" dirty="0">
                <a:latin typeface="+mn-lt"/>
              </a:rPr>
              <a:t>Crimes Affecting Business: “White Collar” Crimes</a:t>
            </a:r>
          </a:p>
        </p:txBody>
      </p:sp>
      <p:sp>
        <p:nvSpPr>
          <p:cNvPr id="11267" name="Content Placeholder 3">
            <a:extLst>
              <a:ext uri="{FF2B5EF4-FFF2-40B4-BE49-F238E27FC236}">
                <a16:creationId xmlns:a16="http://schemas.microsoft.com/office/drawing/2014/main" xmlns="" id="{170C67C5-75A2-4D9E-812F-749BF89E99A3}"/>
              </a:ext>
            </a:extLst>
          </p:cNvPr>
          <p:cNvSpPr>
            <a:spLocks noGrp="1" noChangeArrowheads="1"/>
          </p:cNvSpPr>
          <p:nvPr>
            <p:ph idx="1"/>
          </p:nvPr>
        </p:nvSpPr>
        <p:spPr/>
        <p:txBody>
          <a:bodyPr rtlCol="0">
            <a:normAutofit/>
          </a:bodyPr>
          <a:lstStyle/>
          <a:p>
            <a:pPr marL="291600" indent="-291600" fontAlgn="base">
              <a:lnSpc>
                <a:spcPct val="90000"/>
              </a:lnSpc>
              <a:spcBef>
                <a:spcPts val="1000"/>
              </a:spcBef>
              <a:spcAft>
                <a:spcPct val="0"/>
              </a:spcAft>
              <a:buClr>
                <a:schemeClr val="tx2"/>
              </a:buClr>
              <a:buSzPct val="90000"/>
              <a:defRPr/>
            </a:pPr>
            <a:r>
              <a:rPr lang="en-US" sz="2800" dirty="0"/>
              <a:t>Bribery.</a:t>
            </a:r>
          </a:p>
          <a:p>
            <a:pPr marL="291600" indent="-291600" fontAlgn="base">
              <a:lnSpc>
                <a:spcPct val="90000"/>
              </a:lnSpc>
              <a:spcBef>
                <a:spcPts val="1000"/>
              </a:spcBef>
              <a:spcAft>
                <a:spcPct val="0"/>
              </a:spcAft>
              <a:buClr>
                <a:schemeClr val="tx2"/>
              </a:buClr>
              <a:buSzPct val="90000"/>
              <a:defRPr/>
            </a:pPr>
            <a:r>
              <a:rPr lang="en-US" sz="2800" dirty="0"/>
              <a:t>Extortion.</a:t>
            </a:r>
          </a:p>
          <a:p>
            <a:pPr marL="291600" indent="-291600" fontAlgn="base">
              <a:lnSpc>
                <a:spcPct val="90000"/>
              </a:lnSpc>
              <a:spcBef>
                <a:spcPts val="1000"/>
              </a:spcBef>
              <a:spcAft>
                <a:spcPct val="0"/>
              </a:spcAft>
              <a:buClr>
                <a:schemeClr val="tx2"/>
              </a:buClr>
              <a:buSzPct val="90000"/>
              <a:defRPr/>
            </a:pPr>
            <a:r>
              <a:rPr lang="en-US" sz="2800" dirty="0"/>
              <a:t>Fraud.</a:t>
            </a:r>
          </a:p>
          <a:p>
            <a:pPr marL="291600" indent="-291600" fontAlgn="base">
              <a:lnSpc>
                <a:spcPct val="90000"/>
              </a:lnSpc>
              <a:spcBef>
                <a:spcPts val="1000"/>
              </a:spcBef>
              <a:spcAft>
                <a:spcPct val="0"/>
              </a:spcAft>
              <a:buClr>
                <a:schemeClr val="tx2"/>
              </a:buClr>
              <a:buSzPct val="90000"/>
              <a:defRPr/>
            </a:pPr>
            <a:r>
              <a:rPr lang="en-US" sz="2800" dirty="0"/>
              <a:t>Embezzlement.</a:t>
            </a:r>
          </a:p>
          <a:p>
            <a:pPr marL="291600" indent="-291600" fontAlgn="base">
              <a:lnSpc>
                <a:spcPct val="90000"/>
              </a:lnSpc>
              <a:spcBef>
                <a:spcPts val="1000"/>
              </a:spcBef>
              <a:spcAft>
                <a:spcPct val="0"/>
              </a:spcAft>
              <a:buClr>
                <a:schemeClr val="tx2"/>
              </a:buClr>
              <a:buSzPct val="90000"/>
              <a:defRPr/>
            </a:pPr>
            <a:r>
              <a:rPr lang="en-US" sz="2800" dirty="0"/>
              <a:t>Computer Crimes.</a:t>
            </a:r>
          </a:p>
        </p:txBody>
      </p:sp>
      <p:sp>
        <p:nvSpPr>
          <p:cNvPr id="8195" name="Slide Number Placeholder 3">
            <a:extLst>
              <a:ext uri="{FF2B5EF4-FFF2-40B4-BE49-F238E27FC236}">
                <a16:creationId xmlns:a16="http://schemas.microsoft.com/office/drawing/2014/main" xmlns="" id="{F1FEF065-B500-40B7-B69E-BDBDE199DEB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xmlns="" id="{0097C5BD-5456-4D54-B3E6-744B9A5F8E83}"/>
              </a:ext>
            </a:extLst>
          </p:cNvPr>
          <p:cNvSpPr>
            <a:spLocks noGrp="1" noChangeArrowheads="1"/>
          </p:cNvSpPr>
          <p:nvPr>
            <p:ph type="title"/>
          </p:nvPr>
        </p:nvSpPr>
        <p:spPr/>
        <p:txBody>
          <a:bodyPr/>
          <a:lstStyle/>
          <a:p>
            <a:pPr fontAlgn="auto">
              <a:spcAft>
                <a:spcPts val="0"/>
              </a:spcAft>
              <a:defRPr/>
            </a:pPr>
            <a:r>
              <a:rPr lang="en-US" dirty="0">
                <a:latin typeface="+mn-lt"/>
                <a:ea typeface="+mj-ea"/>
              </a:rPr>
              <a:t>Bribery</a:t>
            </a:r>
          </a:p>
        </p:txBody>
      </p:sp>
      <p:sp>
        <p:nvSpPr>
          <p:cNvPr id="13315" name="Content Placeholder 3">
            <a:extLst>
              <a:ext uri="{FF2B5EF4-FFF2-40B4-BE49-F238E27FC236}">
                <a16:creationId xmlns:a16="http://schemas.microsoft.com/office/drawing/2014/main" xmlns="" id="{C47B792F-5080-4F41-93E8-87744FCDD477}"/>
              </a:ext>
            </a:extLst>
          </p:cNvPr>
          <p:cNvSpPr>
            <a:spLocks noGrp="1" noChangeArrowheads="1"/>
          </p:cNvSpPr>
          <p:nvPr>
            <p:ph idx="1"/>
          </p:nvPr>
        </p:nvSpPr>
        <p:spPr>
          <a:xfrm>
            <a:off x="457200" y="1600200"/>
            <a:ext cx="7848600" cy="4800600"/>
          </a:xfrm>
        </p:spPr>
        <p:txBody>
          <a:bodyPr rtlCol="0">
            <a:normAutofit/>
          </a:bodyPr>
          <a:lstStyle/>
          <a:p>
            <a:pPr marL="291600" indent="-291600" fontAlgn="base">
              <a:lnSpc>
                <a:spcPct val="90000"/>
              </a:lnSpc>
              <a:spcBef>
                <a:spcPts val="1000"/>
              </a:spcBef>
              <a:spcAft>
                <a:spcPct val="0"/>
              </a:spcAft>
              <a:buClr>
                <a:schemeClr val="tx2"/>
              </a:buClr>
              <a:buSzPct val="90000"/>
              <a:defRPr/>
            </a:pPr>
            <a:r>
              <a:rPr lang="en-US" sz="2800" dirty="0"/>
              <a:t>Definition: The offering, giving, soliciting, or receiving of money or any object of value for the purpose of influencing the judgment or conduct of a person in a position of trust.</a:t>
            </a:r>
          </a:p>
        </p:txBody>
      </p:sp>
      <p:sp>
        <p:nvSpPr>
          <p:cNvPr id="10243" name="Slide Number Placeholder 3">
            <a:extLst>
              <a:ext uri="{FF2B5EF4-FFF2-40B4-BE49-F238E27FC236}">
                <a16:creationId xmlns:a16="http://schemas.microsoft.com/office/drawing/2014/main" xmlns="" id="{3B19625A-4520-4A0C-BC05-C68069479E5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a:extLst>
              <a:ext uri="{FF2B5EF4-FFF2-40B4-BE49-F238E27FC236}">
                <a16:creationId xmlns:a16="http://schemas.microsoft.com/office/drawing/2014/main" xmlns="" id="{FB104DFF-F489-451E-9357-9623AC0CED29}"/>
              </a:ext>
            </a:extLst>
          </p:cNvPr>
          <p:cNvSpPr>
            <a:spLocks noGrp="1" noChangeArrowheads="1"/>
          </p:cNvSpPr>
          <p:nvPr>
            <p:ph type="title"/>
          </p:nvPr>
        </p:nvSpPr>
        <p:spPr/>
        <p:txBody>
          <a:bodyPr/>
          <a:lstStyle/>
          <a:p>
            <a:pPr fontAlgn="auto">
              <a:spcAft>
                <a:spcPts val="0"/>
              </a:spcAft>
              <a:defRPr/>
            </a:pPr>
            <a:r>
              <a:rPr lang="en-US" dirty="0">
                <a:latin typeface="+mn-lt"/>
                <a:ea typeface="+mj-ea"/>
              </a:rPr>
              <a:t>Extortion (Blackmail)</a:t>
            </a:r>
          </a:p>
        </p:txBody>
      </p:sp>
      <p:sp>
        <p:nvSpPr>
          <p:cNvPr id="15363" name="Content Placeholder 3">
            <a:extLst>
              <a:ext uri="{FF2B5EF4-FFF2-40B4-BE49-F238E27FC236}">
                <a16:creationId xmlns:a16="http://schemas.microsoft.com/office/drawing/2014/main" xmlns="" id="{D0D702E6-C3E8-4FBF-BD2E-9D84BD9448E9}"/>
              </a:ext>
            </a:extLst>
          </p:cNvPr>
          <p:cNvSpPr>
            <a:spLocks noGrp="1" noChangeArrowheads="1"/>
          </p:cNvSpPr>
          <p:nvPr>
            <p:ph idx="1"/>
          </p:nvPr>
        </p:nvSpPr>
        <p:spPr/>
        <p:txBody>
          <a:bodyPr rtlCol="0">
            <a:normAutofit/>
          </a:bodyPr>
          <a:lstStyle/>
          <a:p>
            <a:pPr marL="291600" indent="-291600" fontAlgn="base">
              <a:lnSpc>
                <a:spcPct val="90000"/>
              </a:lnSpc>
              <a:spcBef>
                <a:spcPts val="1000"/>
              </a:spcBef>
              <a:spcAft>
                <a:spcPct val="0"/>
              </a:spcAft>
              <a:buClr>
                <a:schemeClr val="tx2"/>
              </a:buClr>
              <a:buSzPct val="90000"/>
              <a:defRPr/>
            </a:pPr>
            <a:r>
              <a:rPr lang="en-US" sz="2800" dirty="0"/>
              <a:t>Definition: The making of threats for the purpose of obtaining money or property.</a:t>
            </a:r>
          </a:p>
        </p:txBody>
      </p:sp>
      <p:sp>
        <p:nvSpPr>
          <p:cNvPr id="12291" name="Slide Number Placeholder 3">
            <a:extLst>
              <a:ext uri="{FF2B5EF4-FFF2-40B4-BE49-F238E27FC236}">
                <a16:creationId xmlns:a16="http://schemas.microsoft.com/office/drawing/2014/main" xmlns="" id="{4A557CA3-9398-478A-A30A-4C6BCC5A56C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a:extLst>
              <a:ext uri="{FF2B5EF4-FFF2-40B4-BE49-F238E27FC236}">
                <a16:creationId xmlns:a16="http://schemas.microsoft.com/office/drawing/2014/main" xmlns="" id="{B9F3CC62-6C47-4CA2-96F2-4ABD52FEFD4A}"/>
              </a:ext>
            </a:extLst>
          </p:cNvPr>
          <p:cNvSpPr>
            <a:spLocks noGrp="1" noChangeArrowheads="1"/>
          </p:cNvSpPr>
          <p:nvPr>
            <p:ph type="title"/>
          </p:nvPr>
        </p:nvSpPr>
        <p:spPr/>
        <p:txBody>
          <a:bodyPr/>
          <a:lstStyle/>
          <a:p>
            <a:pPr fontAlgn="auto">
              <a:spcAft>
                <a:spcPts val="0"/>
              </a:spcAft>
              <a:defRPr/>
            </a:pPr>
            <a:r>
              <a:rPr lang="en-US" dirty="0">
                <a:latin typeface="+mn-lt"/>
                <a:ea typeface="+mj-ea"/>
              </a:rPr>
              <a:t>Fraud</a:t>
            </a:r>
          </a:p>
        </p:txBody>
      </p:sp>
      <p:sp>
        <p:nvSpPr>
          <p:cNvPr id="17411" name="Content Placeholder 3">
            <a:extLst>
              <a:ext uri="{FF2B5EF4-FFF2-40B4-BE49-F238E27FC236}">
                <a16:creationId xmlns:a16="http://schemas.microsoft.com/office/drawing/2014/main" xmlns="" id="{019A1C9F-CB6E-463D-9385-677406A02D6B}"/>
              </a:ext>
            </a:extLst>
          </p:cNvPr>
          <p:cNvSpPr>
            <a:spLocks noGrp="1" noChangeArrowheads="1"/>
          </p:cNvSpPr>
          <p:nvPr>
            <p:ph idx="1"/>
          </p:nvPr>
        </p:nvSpPr>
        <p:spPr/>
        <p:txBody>
          <a:bodyPr rtlCol="0">
            <a:normAutofit/>
          </a:bodyPr>
          <a:lstStyle/>
          <a:p>
            <a:pPr marL="291600" indent="-291600" fontAlgn="base">
              <a:lnSpc>
                <a:spcPct val="90000"/>
              </a:lnSpc>
              <a:spcBef>
                <a:spcPts val="1000"/>
              </a:spcBef>
              <a:spcAft>
                <a:spcPct val="0"/>
              </a:spcAft>
              <a:buClr>
                <a:schemeClr val="tx2"/>
              </a:buClr>
              <a:buSzPct val="90000"/>
              <a:defRPr/>
            </a:pPr>
            <a:r>
              <a:rPr lang="en-US" sz="2800" dirty="0"/>
              <a:t>Definition: A variety of means by which an individual intentionally uses some sort of misrepresentation to gain advantage over another person.</a:t>
            </a:r>
          </a:p>
        </p:txBody>
      </p:sp>
      <p:sp>
        <p:nvSpPr>
          <p:cNvPr id="14339" name="Slide Number Placeholder 3">
            <a:extLst>
              <a:ext uri="{FF2B5EF4-FFF2-40B4-BE49-F238E27FC236}">
                <a16:creationId xmlns:a16="http://schemas.microsoft.com/office/drawing/2014/main" xmlns="" id="{6CF2816D-319F-4E4C-ACB9-208C5FAE59F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8</a:t>
            </a:fld>
            <a:endParaRPr lang="en-US" altLang="en-US" sz="1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5">
            <a:extLst>
              <a:ext uri="{FF2B5EF4-FFF2-40B4-BE49-F238E27FC236}">
                <a16:creationId xmlns:a16="http://schemas.microsoft.com/office/drawing/2014/main" xmlns="" id="{8EDDEDC5-242F-49B2-BA42-0EA8BA70E918}"/>
              </a:ext>
            </a:extLst>
          </p:cNvPr>
          <p:cNvSpPr>
            <a:spLocks noGrp="1" noChangeArrowheads="1"/>
          </p:cNvSpPr>
          <p:nvPr>
            <p:ph type="title"/>
          </p:nvPr>
        </p:nvSpPr>
        <p:spPr/>
        <p:txBody>
          <a:bodyPr/>
          <a:lstStyle/>
          <a:p>
            <a:pPr fontAlgn="auto">
              <a:spcAft>
                <a:spcPts val="0"/>
              </a:spcAft>
              <a:defRPr/>
            </a:pPr>
            <a:r>
              <a:rPr lang="en-US" dirty="0">
                <a:latin typeface="+mn-lt"/>
                <a:ea typeface="+mj-ea"/>
              </a:rPr>
              <a:t>Elements of Fraud</a:t>
            </a:r>
          </a:p>
        </p:txBody>
      </p:sp>
      <p:sp>
        <p:nvSpPr>
          <p:cNvPr id="19459" name="Content Placeholder 3">
            <a:extLst>
              <a:ext uri="{FF2B5EF4-FFF2-40B4-BE49-F238E27FC236}">
                <a16:creationId xmlns:a16="http://schemas.microsoft.com/office/drawing/2014/main" xmlns="" id="{E2006E42-021A-4134-96B9-170236677CE9}"/>
              </a:ext>
            </a:extLst>
          </p:cNvPr>
          <p:cNvSpPr>
            <a:spLocks noGrp="1" noChangeArrowheads="1"/>
          </p:cNvSpPr>
          <p:nvPr>
            <p:ph idx="1"/>
          </p:nvPr>
        </p:nvSpPr>
        <p:spPr>
          <a:xfrm>
            <a:off x="457200" y="1600200"/>
            <a:ext cx="8074588" cy="4800600"/>
          </a:xfrm>
        </p:spPr>
        <p:txBody>
          <a:bodyPr>
            <a:normAutofit/>
          </a:bodyPr>
          <a:lstStyle/>
          <a:p>
            <a:pPr marL="291600" indent="-291600" fontAlgn="base">
              <a:lnSpc>
                <a:spcPct val="90000"/>
              </a:lnSpc>
              <a:spcBef>
                <a:spcPts val="1000"/>
              </a:spcBef>
              <a:spcAft>
                <a:spcPct val="0"/>
              </a:spcAft>
              <a:buClr>
                <a:schemeClr val="tx2"/>
              </a:buClr>
              <a:buSzPct val="90000"/>
              <a:defRPr/>
            </a:pPr>
            <a:r>
              <a:rPr lang="en-US" altLang="en-US" sz="2800" dirty="0"/>
              <a:t>A material false representation made with intent to deceive;</a:t>
            </a:r>
          </a:p>
          <a:p>
            <a:pPr marL="291600" indent="-291600" fontAlgn="base">
              <a:lnSpc>
                <a:spcPct val="90000"/>
              </a:lnSpc>
              <a:spcBef>
                <a:spcPts val="1000"/>
              </a:spcBef>
              <a:spcAft>
                <a:spcPct val="0"/>
              </a:spcAft>
              <a:buClr>
                <a:schemeClr val="tx2"/>
              </a:buClr>
              <a:buSzPct val="90000"/>
              <a:defRPr/>
            </a:pPr>
            <a:r>
              <a:rPr lang="en-US" altLang="en-US" sz="2800" dirty="0"/>
              <a:t>A victim’s reasonable reliance on the false representation; and,</a:t>
            </a:r>
          </a:p>
          <a:p>
            <a:pPr marL="291600" indent="-291600" fontAlgn="base">
              <a:lnSpc>
                <a:spcPct val="90000"/>
              </a:lnSpc>
              <a:spcBef>
                <a:spcPts val="1000"/>
              </a:spcBef>
              <a:spcAft>
                <a:spcPct val="0"/>
              </a:spcAft>
              <a:buClr>
                <a:schemeClr val="tx2"/>
              </a:buClr>
              <a:buSzPct val="90000"/>
              <a:defRPr/>
            </a:pPr>
            <a:r>
              <a:rPr lang="en-US" altLang="en-US" sz="2800" dirty="0"/>
              <a:t>Damages.</a:t>
            </a:r>
          </a:p>
        </p:txBody>
      </p:sp>
      <p:sp>
        <p:nvSpPr>
          <p:cNvPr id="16387" name="Slide Number Placeholder 3">
            <a:extLst>
              <a:ext uri="{FF2B5EF4-FFF2-40B4-BE49-F238E27FC236}">
                <a16:creationId xmlns:a16="http://schemas.microsoft.com/office/drawing/2014/main" xmlns="" id="{8421BE0D-E7E9-47A7-B9BC-57AC5750DE7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9</a:t>
            </a:fld>
            <a:endParaRPr lang="en-US" altLang="en-US" sz="1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4345d953b8c48e8992359e965af9130d56fb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 Calibri">
      <a:majorFont>
        <a:latin typeface="Cambri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2.xml><?xml version="1.0" encoding="utf-8"?>
<a:theme xmlns:a="http://schemas.openxmlformats.org/drawingml/2006/main" name="1_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 Calibri">
      <a:majorFont>
        <a:latin typeface="Cambri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520</TotalTime>
  <Words>2215</Words>
  <Application>Microsoft Office PowerPoint</Application>
  <PresentationFormat>On-screen Show (4:3)</PresentationFormat>
  <Paragraphs>211</Paragraphs>
  <Slides>37</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ＭＳ Ｐゴシック</vt:lpstr>
      <vt:lpstr>ＭＳ Ｐゴシック</vt:lpstr>
      <vt:lpstr>Arial</vt:lpstr>
      <vt:lpstr>Calibri</vt:lpstr>
      <vt:lpstr>Cambria</vt:lpstr>
      <vt:lpstr>Verdana</vt:lpstr>
      <vt:lpstr>SARAHSAAAAA</vt:lpstr>
      <vt:lpstr>1_SARAHSAAAAA</vt:lpstr>
      <vt:lpstr>Chapter 6</vt:lpstr>
      <vt:lpstr>Elements of a Crime</vt:lpstr>
      <vt:lpstr>Classification of Crimes</vt:lpstr>
      <vt:lpstr>White Collar Crime</vt:lpstr>
      <vt:lpstr>Crimes Affecting Business: “White Collar” Crimes</vt:lpstr>
      <vt:lpstr>Bribery</vt:lpstr>
      <vt:lpstr>Extortion (Blackmail)</vt:lpstr>
      <vt:lpstr>Fraud</vt:lpstr>
      <vt:lpstr>Elements of Fraud</vt:lpstr>
      <vt:lpstr>Exhibit 6-1: Selected Types of Fraudulent Crimes</vt:lpstr>
      <vt:lpstr>Embezzlement</vt:lpstr>
      <vt:lpstr>Computer Crime</vt:lpstr>
      <vt:lpstr>Criminal Procedure</vt:lpstr>
      <vt:lpstr>Differences Between Criminal and Civil Procedure</vt:lpstr>
      <vt:lpstr>Constitutional Safeguards: The Fourth Amendment</vt:lpstr>
      <vt:lpstr>Constitutional Safeguards: The Fifth Amendment</vt:lpstr>
      <vt:lpstr>Constitutional Safeguards: The Sixth Amendment</vt:lpstr>
      <vt:lpstr>Constitutional Safeguards: The Eighth Amendment</vt:lpstr>
      <vt:lpstr>Constitutional Safeguards: The Fourteenth Amendment</vt:lpstr>
      <vt:lpstr>Criminal Procedure: Pretrial Procedure</vt:lpstr>
      <vt:lpstr>Miranda Rights</vt:lpstr>
      <vt:lpstr>“Miranda Rights”--Before a law enforcement officer engages in “custodial interrogation,” he/she must inform the defendant of the following:</vt:lpstr>
      <vt:lpstr>Criminal Procedure: Trial Procedure</vt:lpstr>
      <vt:lpstr>Affirmative Defenses to Crimes</vt:lpstr>
      <vt:lpstr>Affirmative Defenses to Crimes: Infancy</vt:lpstr>
      <vt:lpstr>Affirmative Defenses to Crimes: Mistake of Fact</vt:lpstr>
      <vt:lpstr>Affirmative Defenses to Crimes: Intoxication</vt:lpstr>
      <vt:lpstr>Affirmative Defenses to Crimes: Insanity</vt:lpstr>
      <vt:lpstr>Affirmative Defenses to Crimes: Duress</vt:lpstr>
      <vt:lpstr>Affirmative Defenses to Crimes: Entrapment</vt:lpstr>
      <vt:lpstr>Affirmative Defenses to Crimes: Necessity</vt:lpstr>
      <vt:lpstr>Affirmative Defenses to Crimes: Justifiable Use of Force</vt:lpstr>
      <vt:lpstr>Criminal Procedure: Posttrial  Procedure</vt:lpstr>
      <vt:lpstr>Questions for Discussion</vt:lpstr>
      <vt:lpstr>The Racketeer Influenced and Corrupt Organizations Act (R I C O)</vt:lpstr>
      <vt:lpstr>The False Claims Act</vt:lpstr>
      <vt:lpstr>The Sarbanes-Oxley Act</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86</cp:revision>
  <dcterms:created xsi:type="dcterms:W3CDTF">2011-05-16T15:56:06Z</dcterms:created>
  <dcterms:modified xsi:type="dcterms:W3CDTF">2018-09-16T19:47:47Z</dcterms:modified>
</cp:coreProperties>
</file>