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 id="2147483749" r:id="rId2"/>
  </p:sldMasterIdLst>
  <p:notesMasterIdLst>
    <p:notesMasterId r:id="rId29"/>
  </p:notesMasterIdLst>
  <p:handoutMasterIdLst>
    <p:handoutMasterId r:id="rId30"/>
  </p:handoutMasterIdLst>
  <p:sldIdLst>
    <p:sldId id="283" r:id="rId3"/>
    <p:sldId id="257" r:id="rId4"/>
    <p:sldId id="258" r:id="rId5"/>
    <p:sldId id="259" r:id="rId6"/>
    <p:sldId id="260" r:id="rId7"/>
    <p:sldId id="261" r:id="rId8"/>
    <p:sldId id="262" r:id="rId9"/>
    <p:sldId id="263" r:id="rId10"/>
    <p:sldId id="275" r:id="rId11"/>
    <p:sldId id="274" r:id="rId12"/>
    <p:sldId id="276" r:id="rId13"/>
    <p:sldId id="277" r:id="rId14"/>
    <p:sldId id="278" r:id="rId15"/>
    <p:sldId id="279" r:id="rId16"/>
    <p:sldId id="264" r:id="rId17"/>
    <p:sldId id="265" r:id="rId18"/>
    <p:sldId id="266" r:id="rId19"/>
    <p:sldId id="267" r:id="rId20"/>
    <p:sldId id="268" r:id="rId21"/>
    <p:sldId id="269" r:id="rId22"/>
    <p:sldId id="270" r:id="rId23"/>
    <p:sldId id="271" r:id="rId24"/>
    <p:sldId id="272" r:id="rId25"/>
    <p:sldId id="281" r:id="rId26"/>
    <p:sldId id="273" r:id="rId27"/>
    <p:sldId id="280" r:id="rId28"/>
  </p:sldIdLst>
  <p:sldSz cx="9144000" cy="6858000" type="screen4x3"/>
  <p:notesSz cx="6858000" cy="91440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70" autoAdjust="0"/>
  </p:normalViewPr>
  <p:slideViewPr>
    <p:cSldViewPr>
      <p:cViewPr varScale="1">
        <p:scale>
          <a:sx n="66" d="100"/>
          <a:sy n="66" d="100"/>
        </p:scale>
        <p:origin x="1276" y="40"/>
      </p:cViewPr>
      <p:guideLst>
        <p:guide orient="horz" pos="2160"/>
        <p:guide pos="2880"/>
      </p:guideLst>
    </p:cSldViewPr>
  </p:slideViewPr>
  <p:outlineViewPr>
    <p:cViewPr>
      <p:scale>
        <a:sx n="33" d="100"/>
        <a:sy n="33" d="100"/>
      </p:scale>
      <p:origin x="0" y="-51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D2626AC-8414-4EB1-A192-C8464BAA24E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B71050FA-2B2D-46E4-8CB0-E1ACD61DB35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3411B02-CA62-447E-A1D5-51E51DC4735F}"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A45716BF-15A1-40AA-9644-27D7344E04E5}"/>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8A4F316D-D13A-47FD-A113-6D3D90F3B16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B204B8C-F666-4E99-8138-64FEE420E03B}" type="slidenum">
              <a:rPr lang="en-US" altLang="en-US"/>
              <a:pPr/>
              <a:t>‹#›</a:t>
            </a:fld>
            <a:endParaRPr lang="en-US" altLang="en-US"/>
          </a:p>
        </p:txBody>
      </p:sp>
    </p:spTree>
    <p:extLst>
      <p:ext uri="{BB962C8B-B14F-4D97-AF65-F5344CB8AC3E}">
        <p14:creationId xmlns:p14="http://schemas.microsoft.com/office/powerpoint/2010/main" val="14139272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194ADDC-F20C-43E0-8890-67FF7A72F96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930431DF-EF49-4FE8-BFFA-046D084B29E3}"/>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A25975D8-55E3-4262-8247-D47638566BFB}"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723CD001-9901-4185-8B40-96E4E623F3D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4E2AFB78-FD82-442B-9BC6-276A4081A02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61FBCA3B-BFB6-4E8A-9CD8-C2D8BAF210F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006C587A-1998-4FE9-95D7-E9838922444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89C93CB-76E8-4690-90B4-5770FCF4A17F}" type="slidenum">
              <a:rPr lang="en-US" altLang="en-US"/>
              <a:pPr/>
              <a:t>‹#›</a:t>
            </a:fld>
            <a:endParaRPr lang="en-US" altLang="en-US"/>
          </a:p>
        </p:txBody>
      </p:sp>
    </p:spTree>
    <p:extLst>
      <p:ext uri="{BB962C8B-B14F-4D97-AF65-F5344CB8AC3E}">
        <p14:creationId xmlns:p14="http://schemas.microsoft.com/office/powerpoint/2010/main" val="36057240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F0678026-BFC9-4C38-8300-0A9D07FB4F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xmlns="" id="{E1B84F41-E0F7-43C7-BD15-C8153D277F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Chapter 8: Real, Personal and Intellectual Property</a:t>
            </a:r>
          </a:p>
        </p:txBody>
      </p:sp>
      <p:sp>
        <p:nvSpPr>
          <p:cNvPr id="38916" name="Slide Number Placeholder 3">
            <a:extLst>
              <a:ext uri="{FF2B5EF4-FFF2-40B4-BE49-F238E27FC236}">
                <a16:creationId xmlns:a16="http://schemas.microsoft.com/office/drawing/2014/main" xmlns="" id="{7B665BAA-C78C-4C55-850B-3E1C787651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BF0D3B-ADF1-4A12-9388-6226FB28E3CF}"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extLst>
      <p:ext uri="{BB962C8B-B14F-4D97-AF65-F5344CB8AC3E}">
        <p14:creationId xmlns:p14="http://schemas.microsoft.com/office/powerpoint/2010/main" val="18968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F1743E86-FBFB-430A-8BE7-7E94470E93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962E7190-7473-41C4-9C49-70247FD8A6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“Personal property” is defined as all property that is not land or not permanently affixed to land.</a:t>
            </a:r>
          </a:p>
        </p:txBody>
      </p:sp>
      <p:sp>
        <p:nvSpPr>
          <p:cNvPr id="21507" name="Slide Number Placeholder 3">
            <a:extLst>
              <a:ext uri="{FF2B5EF4-FFF2-40B4-BE49-F238E27FC236}">
                <a16:creationId xmlns:a16="http://schemas.microsoft.com/office/drawing/2014/main" xmlns="" id="{FBBF7168-3879-4825-9E37-7533E945C3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73E45F4-E69D-4E0D-9A89-729C50A4F647}" type="slidenum">
              <a:rPr lang="en-US" altLang="en-US" sz="1200"/>
              <a:pPr/>
              <a:t>10</a:t>
            </a:fld>
            <a:endParaRPr lang="en-US" altLang="en-US" sz="1200"/>
          </a:p>
        </p:txBody>
      </p:sp>
    </p:spTree>
    <p:extLst>
      <p:ext uri="{BB962C8B-B14F-4D97-AF65-F5344CB8AC3E}">
        <p14:creationId xmlns:p14="http://schemas.microsoft.com/office/powerpoint/2010/main" val="858142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B2F00EDF-C8A7-49AB-93F7-4ED9F48B65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1B5CDC60-6170-468D-B023-41FB62608B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two types of personal property: 1) tangible and 2) intangible. Tangible property is identified by the senses. Examples include furniture and automobiles. Intangible property is not identified by the senses. Examples include bank accounts and stocks.</a:t>
            </a:r>
          </a:p>
        </p:txBody>
      </p:sp>
      <p:sp>
        <p:nvSpPr>
          <p:cNvPr id="23555" name="Slide Number Placeholder 3">
            <a:extLst>
              <a:ext uri="{FF2B5EF4-FFF2-40B4-BE49-F238E27FC236}">
                <a16:creationId xmlns:a16="http://schemas.microsoft.com/office/drawing/2014/main" xmlns="" id="{86CCACC2-D650-4835-9D83-AAFF5072DC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87F7FDB-BDE9-4A63-A943-3877F8CB9C07}" type="slidenum">
              <a:rPr lang="en-US" altLang="en-US" sz="1200"/>
              <a:pPr/>
              <a:t>11</a:t>
            </a:fld>
            <a:endParaRPr lang="en-US" altLang="en-US" sz="1200"/>
          </a:p>
        </p:txBody>
      </p:sp>
    </p:spTree>
    <p:extLst>
      <p:ext uri="{BB962C8B-B14F-4D97-AF65-F5344CB8AC3E}">
        <p14:creationId xmlns:p14="http://schemas.microsoft.com/office/powerpoint/2010/main" val="3489662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6088727B-1666-4CE2-9517-54D7F46059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7F99A280-D6B1-408B-AF7C-27CFE7BF53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There are two types of voluntary transfer of property: 1) purchase and 2) gift. When transfer of property is by purchase, the buyer gives some consideration (value) to the seller in exchange for title to the property. When transfer of property is by gift, the </a:t>
            </a:r>
            <a:r>
              <a:rPr lang="en-US" altLang="en-US" dirty="0" err="1"/>
              <a:t>donee</a:t>
            </a:r>
            <a:r>
              <a:rPr lang="en-US" altLang="en-US" dirty="0"/>
              <a:t> gives no consideration to the donor in exchange for title to the property.</a:t>
            </a:r>
          </a:p>
        </p:txBody>
      </p:sp>
      <p:sp>
        <p:nvSpPr>
          <p:cNvPr id="25603" name="Slide Number Placeholder 3">
            <a:extLst>
              <a:ext uri="{FF2B5EF4-FFF2-40B4-BE49-F238E27FC236}">
                <a16:creationId xmlns:a16="http://schemas.microsoft.com/office/drawing/2014/main" xmlns="" id="{03EFDF55-19C0-4853-A4C3-5293BF7F55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1164AF1-E82F-41B3-BFBD-5420271E29CB}" type="slidenum">
              <a:rPr lang="en-US" altLang="en-US" sz="1200"/>
              <a:pPr/>
              <a:t>12</a:t>
            </a:fld>
            <a:endParaRPr lang="en-US" altLang="en-US" sz="1200"/>
          </a:p>
        </p:txBody>
      </p:sp>
    </p:spTree>
    <p:extLst>
      <p:ext uri="{BB962C8B-B14F-4D97-AF65-F5344CB8AC3E}">
        <p14:creationId xmlns:p14="http://schemas.microsoft.com/office/powerpoint/2010/main" val="2960762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E3436B97-701C-41D8-B1E7-784C260697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45EB3D57-559F-4F5B-808C-23EE660FD1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There are three elements necessary for a valid gift. First, there must be a delivery of the gift. Second, the delivery must be made with donative intent. Third, there must be acceptance, a willingness of the </a:t>
            </a:r>
            <a:r>
              <a:rPr lang="en-US" altLang="en-US" dirty="0" err="1"/>
              <a:t>donee</a:t>
            </a:r>
            <a:r>
              <a:rPr lang="en-US" altLang="en-US" dirty="0"/>
              <a:t> to take the gift from the donor.</a:t>
            </a:r>
          </a:p>
        </p:txBody>
      </p:sp>
      <p:sp>
        <p:nvSpPr>
          <p:cNvPr id="27651" name="Slide Number Placeholder 3">
            <a:extLst>
              <a:ext uri="{FF2B5EF4-FFF2-40B4-BE49-F238E27FC236}">
                <a16:creationId xmlns:a16="http://schemas.microsoft.com/office/drawing/2014/main" xmlns="" id="{9A5C7F07-2A5E-4548-A689-FBE3100367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ECC6BB1-B2C5-461E-82E9-6B017CA9EEC9}" type="slidenum">
              <a:rPr lang="en-US" altLang="en-US" sz="1200"/>
              <a:pPr/>
              <a:t>13</a:t>
            </a:fld>
            <a:endParaRPr lang="en-US" altLang="en-US" sz="1200"/>
          </a:p>
        </p:txBody>
      </p:sp>
    </p:spTree>
    <p:extLst>
      <p:ext uri="{BB962C8B-B14F-4D97-AF65-F5344CB8AC3E}">
        <p14:creationId xmlns:p14="http://schemas.microsoft.com/office/powerpoint/2010/main" val="485355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D65E46E0-1EB1-4F2B-A879-A4321A6BCB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558F9BE8-3FD7-4968-BBBE-0F3D0A413A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Involuntary transfers of ownership occur when property has been abandoned, lost, or mislaid. Property the original owner has discarded is abandoned property. Anyone finding such property becomes its owner by possessing it. Lost property is property the true owner has unknowingly or accidentally dropped or left somewhere. In most states, the finder of lost property has title to the lost good against all except the true owner. Mislaid property differs from lost property in that the owner has intentionally placed the property somewhere but has forgotten its location. The person who owns the realty on which the mislaid property was placed has the right to hold the mislaid property, since it is likely the true owner will return to the realty looking for the mislaid property.</a:t>
            </a:r>
          </a:p>
        </p:txBody>
      </p:sp>
      <p:sp>
        <p:nvSpPr>
          <p:cNvPr id="29699" name="Slide Number Placeholder 3">
            <a:extLst>
              <a:ext uri="{FF2B5EF4-FFF2-40B4-BE49-F238E27FC236}">
                <a16:creationId xmlns:a16="http://schemas.microsoft.com/office/drawing/2014/main" xmlns="" id="{2DD369B2-0BC2-40C2-9091-AF26616EC1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07D94ED-6E29-43C7-9B87-6D9B7FFFE51B}" type="slidenum">
              <a:rPr lang="en-US" altLang="en-US" sz="1200"/>
              <a:pPr/>
              <a:t>14</a:t>
            </a:fld>
            <a:endParaRPr lang="en-US" altLang="en-US" sz="1200"/>
          </a:p>
        </p:txBody>
      </p:sp>
    </p:spTree>
    <p:extLst>
      <p:ext uri="{BB962C8B-B14F-4D97-AF65-F5344CB8AC3E}">
        <p14:creationId xmlns:p14="http://schemas.microsoft.com/office/powerpoint/2010/main" val="4149219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DAC1E304-6D01-4989-A25F-A69775DC2F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11D75434-7906-4DBF-8669-D6648E0D28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Intellectual Property</a:t>
            </a:r>
          </a:p>
        </p:txBody>
      </p:sp>
      <p:sp>
        <p:nvSpPr>
          <p:cNvPr id="31747" name="Slide Number Placeholder 3">
            <a:extLst>
              <a:ext uri="{FF2B5EF4-FFF2-40B4-BE49-F238E27FC236}">
                <a16:creationId xmlns:a16="http://schemas.microsoft.com/office/drawing/2014/main" xmlns="" id="{1BB36F4B-F55D-4E88-BF7A-A72E69575D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BACD237-4A72-4102-A14C-64EA0EDCA8EA}" type="slidenum">
              <a:rPr lang="en-US" altLang="en-US" sz="1200"/>
              <a:pPr/>
              <a:t>15</a:t>
            </a:fld>
            <a:endParaRPr lang="en-US" altLang="en-US" sz="1200"/>
          </a:p>
        </p:txBody>
      </p:sp>
    </p:spTree>
    <p:extLst>
      <p:ext uri="{BB962C8B-B14F-4D97-AF65-F5344CB8AC3E}">
        <p14:creationId xmlns:p14="http://schemas.microsoft.com/office/powerpoint/2010/main" val="2468288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63003EFB-2127-48E3-A0F9-84FDF5638B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33BF3A29-2E55-41C8-808F-076EE02129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“Intellectual Property” is defined as property that comes from creativity.</a:t>
            </a:r>
          </a:p>
        </p:txBody>
      </p:sp>
      <p:sp>
        <p:nvSpPr>
          <p:cNvPr id="33795" name="Slide Number Placeholder 3">
            <a:extLst>
              <a:ext uri="{FF2B5EF4-FFF2-40B4-BE49-F238E27FC236}">
                <a16:creationId xmlns:a16="http://schemas.microsoft.com/office/drawing/2014/main" xmlns="" id="{E5B8C670-34AA-401B-97FE-449CE671FA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10D30F-71BA-4E34-B450-3AF79E544858}" type="slidenum">
              <a:rPr lang="en-US" altLang="en-US" sz="1200"/>
              <a:pPr/>
              <a:t>16</a:t>
            </a:fld>
            <a:endParaRPr lang="en-US" altLang="en-US" sz="1200"/>
          </a:p>
        </p:txBody>
      </p:sp>
    </p:spTree>
    <p:extLst>
      <p:ext uri="{BB962C8B-B14F-4D97-AF65-F5344CB8AC3E}">
        <p14:creationId xmlns:p14="http://schemas.microsoft.com/office/powerpoint/2010/main" val="2514037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xmlns="" id="{FF02B2EB-F2A2-4E8A-B445-31434FF1BE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xmlns="" id="{4EAEDC99-80DD-4DAF-A1BD-B164C9320C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Types of intellectual property include trademarks, trade dress, copyrights, patents, and trade secrets.</a:t>
            </a:r>
          </a:p>
        </p:txBody>
      </p:sp>
      <p:sp>
        <p:nvSpPr>
          <p:cNvPr id="35843" name="Slide Number Placeholder 3">
            <a:extLst>
              <a:ext uri="{FF2B5EF4-FFF2-40B4-BE49-F238E27FC236}">
                <a16:creationId xmlns:a16="http://schemas.microsoft.com/office/drawing/2014/main" xmlns="" id="{3E63E87D-1632-4FF0-BFAD-AC1370D76E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5C9F981-97EE-4143-BC45-639336E7FC68}" type="slidenum">
              <a:rPr lang="en-US" altLang="en-US" sz="1200"/>
              <a:pPr/>
              <a:t>17</a:t>
            </a:fld>
            <a:endParaRPr lang="en-US" altLang="en-US" sz="1200"/>
          </a:p>
        </p:txBody>
      </p:sp>
    </p:spTree>
    <p:extLst>
      <p:ext uri="{BB962C8B-B14F-4D97-AF65-F5344CB8AC3E}">
        <p14:creationId xmlns:p14="http://schemas.microsoft.com/office/powerpoint/2010/main" val="354815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xmlns="" id="{90C88C73-2E00-4287-9769-E1CEF0E20D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xmlns="" id="{F24B79E1-0B7E-41FA-842E-D8FD617335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“trademark” is a distinctive mark, word, design, picture, or arrangement used by a seller in conjunction with a product and tending to cause the consumer to identify the product with the producer.  A trademark must be registered with the United States Patent and Trademark Office; further, the mark must be renewed between the fifth and sixth years of registration, and after the initial renewal, every 10 years.  Remedies for mark infringement include the recovery of money damages, and judicial issuance of an injunction.</a:t>
            </a:r>
          </a:p>
        </p:txBody>
      </p:sp>
      <p:sp>
        <p:nvSpPr>
          <p:cNvPr id="37891" name="Slide Number Placeholder 3">
            <a:extLst>
              <a:ext uri="{FF2B5EF4-FFF2-40B4-BE49-F238E27FC236}">
                <a16:creationId xmlns:a16="http://schemas.microsoft.com/office/drawing/2014/main" xmlns="" id="{7F2C7858-ED69-498A-B2FD-ECEE6D96BD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BA16992-A114-4710-BC58-CA2CFC36C55C}" type="slidenum">
              <a:rPr lang="en-US" altLang="en-US" sz="1200"/>
              <a:pPr/>
              <a:t>18</a:t>
            </a:fld>
            <a:endParaRPr lang="en-US" altLang="en-US" sz="1200"/>
          </a:p>
        </p:txBody>
      </p:sp>
    </p:spTree>
    <p:extLst>
      <p:ext uri="{BB962C8B-B14F-4D97-AF65-F5344CB8AC3E}">
        <p14:creationId xmlns:p14="http://schemas.microsoft.com/office/powerpoint/2010/main" val="887060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xmlns="" id="{7C2BC34F-35BE-42EC-89A4-B45A15FA0D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xmlns="" id="{4F05A79F-94D4-495E-9283-710CB227D1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term “trade dress” refers to the overall appearance and image of a product.  Trade dress is entitled to the same protection as a trademark.  The main focus of a trade dress infringement case is usually whether there is likely to be consumer confusion in the comparison of two products.</a:t>
            </a:r>
          </a:p>
        </p:txBody>
      </p:sp>
      <p:sp>
        <p:nvSpPr>
          <p:cNvPr id="39939" name="Slide Number Placeholder 3">
            <a:extLst>
              <a:ext uri="{FF2B5EF4-FFF2-40B4-BE49-F238E27FC236}">
                <a16:creationId xmlns:a16="http://schemas.microsoft.com/office/drawing/2014/main" xmlns="" id="{A4C862D2-88DC-4CBF-AF07-BB294D450F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ABFF39D-8C44-45F6-92A9-059FCC8BEC72}" type="slidenum">
              <a:rPr lang="en-US" altLang="en-US" sz="1200"/>
              <a:pPr/>
              <a:t>19</a:t>
            </a:fld>
            <a:endParaRPr lang="en-US" altLang="en-US" sz="1200"/>
          </a:p>
        </p:txBody>
      </p:sp>
    </p:spTree>
    <p:extLst>
      <p:ext uri="{BB962C8B-B14F-4D97-AF65-F5344CB8AC3E}">
        <p14:creationId xmlns:p14="http://schemas.microsoft.com/office/powerpoint/2010/main" val="4274455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85CDAF9B-38A7-4989-9E95-34622701CD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502CAA47-9288-4D8D-97DD-C161CAD807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“Real property” is land and everything permanently attached to it.</a:t>
            </a:r>
          </a:p>
        </p:txBody>
      </p:sp>
      <p:sp>
        <p:nvSpPr>
          <p:cNvPr id="5123" name="Slide Number Placeholder 3">
            <a:extLst>
              <a:ext uri="{FF2B5EF4-FFF2-40B4-BE49-F238E27FC236}">
                <a16:creationId xmlns:a16="http://schemas.microsoft.com/office/drawing/2014/main" xmlns="" id="{6F9B3F77-27F9-4116-BFB9-C857D4828A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059E6D8-2482-4DF4-8CF0-208141009EF1}" type="slidenum">
              <a:rPr lang="en-US" altLang="en-US" sz="1200"/>
              <a:pPr/>
              <a:t>2</a:t>
            </a:fld>
            <a:endParaRPr lang="en-US" altLang="en-US" sz="1200"/>
          </a:p>
        </p:txBody>
      </p:sp>
    </p:spTree>
    <p:extLst>
      <p:ext uri="{BB962C8B-B14F-4D97-AF65-F5344CB8AC3E}">
        <p14:creationId xmlns:p14="http://schemas.microsoft.com/office/powerpoint/2010/main" val="3553951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xmlns="" id="{A117DBD0-D847-485E-A827-C5A8FDD1F3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xmlns="" id="{D116DF7F-4FAC-4790-939D-1B61D136F7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“copyright” protects the expression of a creative idea.  Examples of copyrighted material include books, periodicals, musical compositions, plays, motion pictures, sound recordings, lectures, works of art, and computer programs.  Three criteria are required for a work to be copyrightable.  First, it must be fixed; in other words, it must be set out in a tangible medium of expression.  Second, the work must be original.  Third, it must be creative.  Remedies for copyright infringement include the recovery of money damages, and judicial issuance of an injunction.</a:t>
            </a:r>
          </a:p>
        </p:txBody>
      </p:sp>
      <p:sp>
        <p:nvSpPr>
          <p:cNvPr id="41987" name="Slide Number Placeholder 3">
            <a:extLst>
              <a:ext uri="{FF2B5EF4-FFF2-40B4-BE49-F238E27FC236}">
                <a16:creationId xmlns:a16="http://schemas.microsoft.com/office/drawing/2014/main" xmlns="" id="{3024B6DF-EB83-4D5C-A464-5BDCF982AF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8AF2A7C-CD93-4650-AB42-93D6D17E2F0E}" type="slidenum">
              <a:rPr lang="en-US" altLang="en-US" sz="1200"/>
              <a:pPr/>
              <a:t>20</a:t>
            </a:fld>
            <a:endParaRPr lang="en-US" altLang="en-US" sz="1200"/>
          </a:p>
        </p:txBody>
      </p:sp>
    </p:spTree>
    <p:extLst>
      <p:ext uri="{BB962C8B-B14F-4D97-AF65-F5344CB8AC3E}">
        <p14:creationId xmlns:p14="http://schemas.microsoft.com/office/powerpoint/2010/main" val="23974701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xmlns="" id="{E0AB8E2E-A4BA-4F94-A024-355E87E447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xmlns="" id="{A0C1D111-C0CD-44F8-9214-DE9D504A2E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“fair use” doctrine provides that a portion of copyrighted work may be reproduced for the purposes of “criticism, comment, news reporting, teaching (including multiple copies for classroom use), scholarships, and research.”</a:t>
            </a:r>
          </a:p>
        </p:txBody>
      </p:sp>
      <p:sp>
        <p:nvSpPr>
          <p:cNvPr id="44035" name="Slide Number Placeholder 3">
            <a:extLst>
              <a:ext uri="{FF2B5EF4-FFF2-40B4-BE49-F238E27FC236}">
                <a16:creationId xmlns:a16="http://schemas.microsoft.com/office/drawing/2014/main" xmlns="" id="{4DB24780-EAFD-4E50-A6A0-C14003FE52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4335758-34E5-4A1B-98BC-2CA238F6AAFC}" type="slidenum">
              <a:rPr lang="en-US" altLang="en-US" sz="1200"/>
              <a:pPr/>
              <a:t>21</a:t>
            </a:fld>
            <a:endParaRPr lang="en-US" altLang="en-US" sz="1200"/>
          </a:p>
        </p:txBody>
      </p:sp>
    </p:spTree>
    <p:extLst>
      <p:ext uri="{BB962C8B-B14F-4D97-AF65-F5344CB8AC3E}">
        <p14:creationId xmlns:p14="http://schemas.microsoft.com/office/powerpoint/2010/main" val="367404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xmlns="" id="{7DCF1ED7-8B1C-44DD-BD5F-A2267AAB6A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a:extLst>
              <a:ext uri="{FF2B5EF4-FFF2-40B4-BE49-F238E27FC236}">
                <a16:creationId xmlns:a16="http://schemas.microsoft.com/office/drawing/2014/main" xmlns="" id="{E759B5B8-A681-4335-9A1C-551133D706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Factors used to determine applicability of the “fair use” doctrine include the purpose and character of the use, (for example, whether the use is of a commercial nature, or for nonprofit educational purposes;) the nature of the copyrighted work; the amount and substantiality of the portion used in relation to the copyrighted work as a whole; and the effect of use on the potential market for or value of the copyrighted work.</a:t>
            </a:r>
          </a:p>
        </p:txBody>
      </p:sp>
      <p:sp>
        <p:nvSpPr>
          <p:cNvPr id="46083" name="Slide Number Placeholder 3">
            <a:extLst>
              <a:ext uri="{FF2B5EF4-FFF2-40B4-BE49-F238E27FC236}">
                <a16:creationId xmlns:a16="http://schemas.microsoft.com/office/drawing/2014/main" xmlns="" id="{084160A8-1F89-404B-ABAD-F4166E81C1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91820A3-03C3-460E-AC05-6E0A783E746A}" type="slidenum">
              <a:rPr lang="en-US" altLang="en-US" sz="1200"/>
              <a:pPr/>
              <a:t>22</a:t>
            </a:fld>
            <a:endParaRPr lang="en-US" altLang="en-US" sz="1200"/>
          </a:p>
        </p:txBody>
      </p:sp>
    </p:spTree>
    <p:extLst>
      <p:ext uri="{BB962C8B-B14F-4D97-AF65-F5344CB8AC3E}">
        <p14:creationId xmlns:p14="http://schemas.microsoft.com/office/powerpoint/2010/main" val="2139848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xmlns="" id="{1C8B9A5A-B230-4BA8-A25A-150CCDF0C1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a:extLst>
              <a:ext uri="{FF2B5EF4-FFF2-40B4-BE49-F238E27FC236}">
                <a16:creationId xmlns:a16="http://schemas.microsoft.com/office/drawing/2014/main" xmlns="" id="{C2FD32C8-1C8D-4E4F-9FA8-2F7150CAAC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“patent” protects a “product, process, invention, machine, or plant” that is “novel, useful, and non-obvious.”  Patent protection lasts for twenty years.  Remedies for patent infringement include the recovery of money damages, and judicial issuance of an injunction.</a:t>
            </a:r>
          </a:p>
        </p:txBody>
      </p:sp>
      <p:sp>
        <p:nvSpPr>
          <p:cNvPr id="48131" name="Slide Number Placeholder 3">
            <a:extLst>
              <a:ext uri="{FF2B5EF4-FFF2-40B4-BE49-F238E27FC236}">
                <a16:creationId xmlns:a16="http://schemas.microsoft.com/office/drawing/2014/main" xmlns="" id="{C2969CCF-72B7-4AAF-A5A8-CA7A2EB43B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208FE7F-AC17-490E-89B0-3FD77F7073F8}" type="slidenum">
              <a:rPr lang="en-US" altLang="en-US" sz="1200"/>
              <a:pPr/>
              <a:t>23</a:t>
            </a:fld>
            <a:endParaRPr lang="en-US" altLang="en-US" sz="1200"/>
          </a:p>
        </p:txBody>
      </p:sp>
    </p:spTree>
    <p:extLst>
      <p:ext uri="{BB962C8B-B14F-4D97-AF65-F5344CB8AC3E}">
        <p14:creationId xmlns:p14="http://schemas.microsoft.com/office/powerpoint/2010/main" val="21914212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xmlns="" id="{341A365A-C584-4C0E-9BD0-98C89F0BB9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xmlns="" id="{770DA506-F04A-40BF-BA26-4A6579A576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“trade secret” is an alternative to patent protection, and represents a</a:t>
            </a:r>
            <a:r>
              <a:rPr lang="en-US" altLang="en-US" b="1"/>
              <a:t> </a:t>
            </a:r>
            <a:r>
              <a:rPr lang="en-US" altLang="en-US"/>
              <a:t>process, product, method of operation, or compilation of information that gives a businessperson an advantage over his or her competitors.  Remedies for trade secret infringement include the recovery of money damages, and judicial issuance of an injunction.  The right to a trade secret allows the holder to sue for violation if the owner can prove that the trade secret existed, that the defendant acquired the trade secret through unlawful means, and that the defendant used the trade secret without the owner’s permission.</a:t>
            </a:r>
          </a:p>
        </p:txBody>
      </p:sp>
      <p:sp>
        <p:nvSpPr>
          <p:cNvPr id="51203" name="Slide Number Placeholder 3">
            <a:extLst>
              <a:ext uri="{FF2B5EF4-FFF2-40B4-BE49-F238E27FC236}">
                <a16:creationId xmlns:a16="http://schemas.microsoft.com/office/drawing/2014/main" xmlns="" id="{5890EEC6-C3E1-4130-9541-AF7B7590A5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9319782-DFD3-4BF2-97BA-D372614E4B56}" type="slidenum">
              <a:rPr lang="en-US" altLang="en-US" sz="1200"/>
              <a:pPr/>
              <a:t>25</a:t>
            </a:fld>
            <a:endParaRPr lang="en-US" altLang="en-US" sz="1200"/>
          </a:p>
        </p:txBody>
      </p:sp>
    </p:spTree>
    <p:extLst>
      <p:ext uri="{BB962C8B-B14F-4D97-AF65-F5344CB8AC3E}">
        <p14:creationId xmlns:p14="http://schemas.microsoft.com/office/powerpoint/2010/main" val="376956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376C4F77-6B12-47CF-BA87-B8F740B53C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AC2B6985-476C-4163-9A6E-FF2A1FCE89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Land ownership extends to surface rights, airspace, water rights, and mineral rights (also known as “subsurface rights.”)</a:t>
            </a:r>
          </a:p>
        </p:txBody>
      </p:sp>
      <p:sp>
        <p:nvSpPr>
          <p:cNvPr id="7171" name="Slide Number Placeholder 3">
            <a:extLst>
              <a:ext uri="{FF2B5EF4-FFF2-40B4-BE49-F238E27FC236}">
                <a16:creationId xmlns:a16="http://schemas.microsoft.com/office/drawing/2014/main" xmlns="" id="{44CADF90-E9C2-4CD5-B34F-75B3C20791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EDF0824-1B5B-4E8F-AAB8-D3432B1CDA57}" type="slidenum">
              <a:rPr lang="en-US" altLang="en-US" sz="1200"/>
              <a:pPr/>
              <a:t>3</a:t>
            </a:fld>
            <a:endParaRPr lang="en-US" altLang="en-US" sz="1200"/>
          </a:p>
        </p:txBody>
      </p:sp>
    </p:spTree>
    <p:extLst>
      <p:ext uri="{BB962C8B-B14F-4D97-AF65-F5344CB8AC3E}">
        <p14:creationId xmlns:p14="http://schemas.microsoft.com/office/powerpoint/2010/main" val="2609339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A8B77888-2B21-4417-BB61-EF898D5F88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57E44D2D-D7C4-46EA-87FD-258798F97E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Ownership in “fee simple absolute” represents the right to possess real property for life, and to will the property to heirs upon death.  “Fee simple absolute” is the most complete interest in real property.  A “conditional estate” is an interest comparable to fee simple absolute, except that the interest will terminate upon the occurrence or non-occurrence of a specified condition.  A “life estate” is granted for the lifetime of an individual; the right to possess property terminates upon the life estate holder’s death, and the property will then pass to another party designated by the original grantor.</a:t>
            </a:r>
          </a:p>
        </p:txBody>
      </p:sp>
      <p:sp>
        <p:nvSpPr>
          <p:cNvPr id="9219" name="Slide Number Placeholder 3">
            <a:extLst>
              <a:ext uri="{FF2B5EF4-FFF2-40B4-BE49-F238E27FC236}">
                <a16:creationId xmlns:a16="http://schemas.microsoft.com/office/drawing/2014/main" xmlns="" id="{D2EEE094-F71C-43A7-8BE5-EA3D42CD5B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42FCE99-C4FC-4840-8EBE-473BE73DD849}" type="slidenum">
              <a:rPr lang="en-US" altLang="en-US" sz="1200"/>
              <a:pPr/>
              <a:t>4</a:t>
            </a:fld>
            <a:endParaRPr lang="en-US" altLang="en-US" sz="1200"/>
          </a:p>
        </p:txBody>
      </p:sp>
    </p:spTree>
    <p:extLst>
      <p:ext uri="{BB962C8B-B14F-4D97-AF65-F5344CB8AC3E}">
        <p14:creationId xmlns:p14="http://schemas.microsoft.com/office/powerpoint/2010/main" val="1947571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F04B1FC3-F13B-4CD3-9AD0-5638E16FB2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6" name="Notes Placeholder 2">
            <a:extLst>
              <a:ext uri="{FF2B5EF4-FFF2-40B4-BE49-F238E27FC236}">
                <a16:creationId xmlns:a16="http://schemas.microsoft.com/office/drawing/2014/main" xmlns="" id="{851BE9C5-41AB-46EA-B469-38E0EF721E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“future interest” in real property is a person’s right to property ownership and possession in the future.  A “leasehold estate” represents the right to possess (but not own) property for a stipulated period of time..</a:t>
            </a:r>
          </a:p>
        </p:txBody>
      </p:sp>
      <p:sp>
        <p:nvSpPr>
          <p:cNvPr id="11267" name="Slide Number Placeholder 3">
            <a:extLst>
              <a:ext uri="{FF2B5EF4-FFF2-40B4-BE49-F238E27FC236}">
                <a16:creationId xmlns:a16="http://schemas.microsoft.com/office/drawing/2014/main" xmlns="" id="{757FB214-2B80-46F6-B389-808471E994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BA70276-BD79-4E18-BD83-394E346592F0}" type="slidenum">
              <a:rPr lang="en-US" altLang="en-US" sz="1200"/>
              <a:pPr/>
              <a:t>5</a:t>
            </a:fld>
            <a:endParaRPr lang="en-US" altLang="en-US" sz="1200"/>
          </a:p>
        </p:txBody>
      </p:sp>
    </p:spTree>
    <p:extLst>
      <p:ext uri="{BB962C8B-B14F-4D97-AF65-F5344CB8AC3E}">
        <p14:creationId xmlns:p14="http://schemas.microsoft.com/office/powerpoint/2010/main" val="3087004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63ED962D-9C4A-4042-865B-76BDD2150C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xmlns="" id="{79D7AF5B-98F9-4E5E-845E-19856F214E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“Easements,” “profits,” and “licenses” are examples of “nonpossessory” estates.  An “easement” is the irrevocable right to use part of another’s land for a specific purpose, without taking anything from the land.  An example of an easement is a utility easement.  A “profit” is the right to enter another’s land and take part of the land, or take away a product of it.  An example of a profit is the right to harvest timber from another’s land.  A “license” is the temporary, revocable right to use another’s property.  An example of a license is a theatre ticket.</a:t>
            </a:r>
          </a:p>
        </p:txBody>
      </p:sp>
      <p:sp>
        <p:nvSpPr>
          <p:cNvPr id="13315" name="Slide Number Placeholder 3">
            <a:extLst>
              <a:ext uri="{FF2B5EF4-FFF2-40B4-BE49-F238E27FC236}">
                <a16:creationId xmlns:a16="http://schemas.microsoft.com/office/drawing/2014/main" xmlns="" id="{6A8BB8D9-725F-4F10-87DD-6C6EADB4BD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E33D6AC-6A4E-4DB2-9C3B-685560E39CBD}" type="slidenum">
              <a:rPr lang="en-US" altLang="en-US" sz="1200"/>
              <a:pPr/>
              <a:t>6</a:t>
            </a:fld>
            <a:endParaRPr lang="en-US" altLang="en-US" sz="1200"/>
          </a:p>
        </p:txBody>
      </p:sp>
    </p:spTree>
    <p:extLst>
      <p:ext uri="{BB962C8B-B14F-4D97-AF65-F5344CB8AC3E}">
        <p14:creationId xmlns:p14="http://schemas.microsoft.com/office/powerpoint/2010/main" val="3258969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xmlns="" id="{F02ECF73-7488-41BF-8271-57DB3117A0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xmlns="" id="{F2138311-AF0C-465D-AE78-4CBDA85ED0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Voluntary, legal transfer of real property requires execution of the deed, delivery of the deed to the grantee (with the intent to transfer ownership of the real property to the grantee,) the grantee’s expression of the intent to possess and own the property (in other words, the grantee’s acceptance,) and filing the deed with the appropriate county office in order to protect the interests of the grantee (a process known as “recording.”)</a:t>
            </a:r>
          </a:p>
        </p:txBody>
      </p:sp>
      <p:sp>
        <p:nvSpPr>
          <p:cNvPr id="15363" name="Slide Number Placeholder 3">
            <a:extLst>
              <a:ext uri="{FF2B5EF4-FFF2-40B4-BE49-F238E27FC236}">
                <a16:creationId xmlns:a16="http://schemas.microsoft.com/office/drawing/2014/main" xmlns="" id="{76524C70-51FE-4C43-A26F-789327AA8E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DE41F36-AF14-418E-BBAA-B8E072A12D64}" type="slidenum">
              <a:rPr lang="en-US" altLang="en-US" sz="1200"/>
              <a:pPr/>
              <a:t>7</a:t>
            </a:fld>
            <a:endParaRPr lang="en-US" altLang="en-US" sz="1200"/>
          </a:p>
        </p:txBody>
      </p:sp>
    </p:spTree>
    <p:extLst>
      <p:ext uri="{BB962C8B-B14F-4D97-AF65-F5344CB8AC3E}">
        <p14:creationId xmlns:p14="http://schemas.microsoft.com/office/powerpoint/2010/main" val="1856039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xmlns="" id="{B6509934-9F34-475D-AA1B-EDAAACBD75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xmlns="" id="{A0FEAC3A-2325-41B8-8B5F-652BBB7273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“Adverse possession” and “condemnation” are two types of involuntary transfers of real property.  Adverse possession occurs when a person openly treats real property as his or her own, without protest or permission from the real owner, for a statutorily-established period of time.  Upon satisfaction of the adverse possession requirements, ownership is automatically vested in the adverse possessor.  Through condemnation, the government acquires ownership of private property for “public use” after “just compensation” is paid to the owner, even if the property owner protests the condemnation.</a:t>
            </a:r>
          </a:p>
        </p:txBody>
      </p:sp>
      <p:sp>
        <p:nvSpPr>
          <p:cNvPr id="17411" name="Slide Number Placeholder 3">
            <a:extLst>
              <a:ext uri="{FF2B5EF4-FFF2-40B4-BE49-F238E27FC236}">
                <a16:creationId xmlns:a16="http://schemas.microsoft.com/office/drawing/2014/main" xmlns="" id="{FF730EB4-E661-4984-8C0D-9FDDD75EA4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9A8717F-0E77-4FBE-903D-A93B480C6DEF}" type="slidenum">
              <a:rPr lang="en-US" altLang="en-US" sz="1200"/>
              <a:pPr/>
              <a:t>8</a:t>
            </a:fld>
            <a:endParaRPr lang="en-US" altLang="en-US" sz="1200"/>
          </a:p>
        </p:txBody>
      </p:sp>
    </p:spTree>
    <p:extLst>
      <p:ext uri="{BB962C8B-B14F-4D97-AF65-F5344CB8AC3E}">
        <p14:creationId xmlns:p14="http://schemas.microsoft.com/office/powerpoint/2010/main" val="2522098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6577E40F-9E44-49A3-B06E-FC3D661C61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xmlns="" id="{E4B2A202-C69A-478B-BA12-4A62DBA766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Personal Property</a:t>
            </a:r>
          </a:p>
        </p:txBody>
      </p:sp>
      <p:sp>
        <p:nvSpPr>
          <p:cNvPr id="19459" name="Slide Number Placeholder 3">
            <a:extLst>
              <a:ext uri="{FF2B5EF4-FFF2-40B4-BE49-F238E27FC236}">
                <a16:creationId xmlns:a16="http://schemas.microsoft.com/office/drawing/2014/main" xmlns="" id="{1454C54D-BC9A-492F-ACE8-7B98B78D94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B967F6F-EF4E-4EB5-B740-546467B073F6}" type="slidenum">
              <a:rPr lang="en-US" altLang="en-US" sz="1200"/>
              <a:pPr/>
              <a:t>9</a:t>
            </a:fld>
            <a:endParaRPr lang="en-US" altLang="en-US" sz="1200"/>
          </a:p>
        </p:txBody>
      </p:sp>
    </p:spTree>
    <p:extLst>
      <p:ext uri="{BB962C8B-B14F-4D97-AF65-F5344CB8AC3E}">
        <p14:creationId xmlns:p14="http://schemas.microsoft.com/office/powerpoint/2010/main" val="3570091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5D9A197E-1A94-45AE-8A4E-A278313B2B1E}" type="slidenum">
              <a:rPr lang="en-US" altLang="en-US" smtClean="0"/>
              <a:pPr/>
              <a:t>‹#›</a:t>
            </a:fld>
            <a:endParaRPr lang="en-US" altLang="en-US"/>
          </a:p>
        </p:txBody>
      </p:sp>
      <p:sp>
        <p:nvSpPr>
          <p:cNvPr id="5" name="Text Placeholder 4"/>
          <p:cNvSpPr>
            <a:spLocks noGrp="1"/>
          </p:cNvSpPr>
          <p:nvPr>
            <p:ph type="body" sz="quarter" idx="13" hasCustomPrompt="1"/>
          </p:nvPr>
        </p:nvSpPr>
        <p:spPr>
          <a:xfrm>
            <a:off x="2133600" y="6553200"/>
            <a:ext cx="5257800" cy="228600"/>
          </a:xfrm>
        </p:spPr>
        <p:txBody>
          <a:bodyPr>
            <a:normAutofit/>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128010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a:xfrm>
            <a:off x="8531788" y="6385560"/>
            <a:ext cx="548640" cy="396240"/>
          </a:xfrm>
          <a:prstGeom prst="bracketPair">
            <a:avLst>
              <a:gd name="adj" fmla="val 17949"/>
            </a:avLst>
          </a:prstGeom>
        </p:spPr>
        <p:txBody>
          <a:bodyPr/>
          <a:lstStyle/>
          <a:p>
            <a:fld id="{F2E754CB-5298-405E-8FE9-28DD6C9A8EBF}" type="slidenum">
              <a:rPr lang="en-US" altLang="en-US" smtClean="0"/>
              <a:pPr/>
              <a:t>‹#›</a:t>
            </a:fld>
            <a:endParaRPr lang="en-US" altLang="en-US"/>
          </a:p>
        </p:txBody>
      </p:sp>
    </p:spTree>
    <p:extLst>
      <p:ext uri="{BB962C8B-B14F-4D97-AF65-F5344CB8AC3E}">
        <p14:creationId xmlns:p14="http://schemas.microsoft.com/office/powerpoint/2010/main" val="279159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178DD075-5419-490D-827D-174A27D0DD6C}" type="slidenum">
              <a:rPr lang="en-US" altLang="en-US" smtClean="0"/>
              <a:pPr/>
              <a:t>‹#›</a:t>
            </a:fld>
            <a:endParaRPr lang="en-US" altLang="en-US"/>
          </a:p>
        </p:txBody>
      </p:sp>
    </p:spTree>
    <p:extLst>
      <p:ext uri="{BB962C8B-B14F-4D97-AF65-F5344CB8AC3E}">
        <p14:creationId xmlns:p14="http://schemas.microsoft.com/office/powerpoint/2010/main" val="3916129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1CF3A1B7-120C-4FB1-9CA0-323DE47CAC1A}" type="slidenum">
              <a:rPr lang="en-US" altLang="en-US" smtClean="0"/>
              <a:pPr/>
              <a:t>‹#›</a:t>
            </a:fld>
            <a:endParaRPr lang="en-US" altLang="en-US"/>
          </a:p>
        </p:txBody>
      </p:sp>
    </p:spTree>
    <p:extLst>
      <p:ext uri="{BB962C8B-B14F-4D97-AF65-F5344CB8AC3E}">
        <p14:creationId xmlns:p14="http://schemas.microsoft.com/office/powerpoint/2010/main" val="1559975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5D9A197E-1A94-45AE-8A4E-A278313B2B1E}" type="slidenum">
              <a:rPr lang="en-US" altLang="en-US" smtClean="0"/>
              <a:pPr/>
              <a:t>‹#›</a:t>
            </a:fld>
            <a:endParaRPr lang="en-US" altLang="en-US"/>
          </a:p>
        </p:txBody>
      </p:sp>
      <p:sp>
        <p:nvSpPr>
          <p:cNvPr id="7" name="Content Placeholder 6"/>
          <p:cNvSpPr>
            <a:spLocks noGrp="1"/>
          </p:cNvSpPr>
          <p:nvPr>
            <p:ph sz="quarter" idx="13" hasCustomPrompt="1"/>
          </p:nvPr>
        </p:nvSpPr>
        <p:spPr>
          <a:xfrm>
            <a:off x="1981200" y="6324600"/>
            <a:ext cx="5638800" cy="457200"/>
          </a:xfrm>
        </p:spPr>
        <p:txBody>
          <a:bodyPr>
            <a:normAutofit/>
          </a:bodyPr>
          <a:lstStyle>
            <a:lvl1pPr marL="114300" indent="0" algn="ctr">
              <a:buNone/>
              <a:defRPr sz="900"/>
            </a:lvl1pPr>
          </a:lstStyle>
          <a:p>
            <a:pPr lvl="0"/>
            <a:r>
              <a:rPr lang="en-IN"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1904041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A28C8A79-E99B-4D5D-A7EE-799B00E9C5E5}" type="slidenum">
              <a:rPr lang="en-US" altLang="en-US" smtClean="0"/>
              <a:pPr/>
              <a:t>‹#›</a:t>
            </a:fld>
            <a:endParaRPr lang="en-US" altLang="en-US"/>
          </a:p>
        </p:txBody>
      </p:sp>
    </p:spTree>
    <p:extLst>
      <p:ext uri="{BB962C8B-B14F-4D97-AF65-F5344CB8AC3E}">
        <p14:creationId xmlns:p14="http://schemas.microsoft.com/office/powerpoint/2010/main" val="1280901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199"/>
            <a:ext cx="7620000" cy="1011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A28C8A79-E99B-4D5D-A7EE-799B00E9C5E5}" type="slidenum">
              <a:rPr lang="en-US" altLang="en-US" smtClean="0"/>
              <a:pPr/>
              <a:t>‹#›</a:t>
            </a:fld>
            <a:endParaRPr lang="en-US" altLang="en-US"/>
          </a:p>
        </p:txBody>
      </p:sp>
      <p:sp>
        <p:nvSpPr>
          <p:cNvPr id="7" name="Content Placeholder 2"/>
          <p:cNvSpPr>
            <a:spLocks noGrp="1"/>
          </p:cNvSpPr>
          <p:nvPr>
            <p:ph idx="13"/>
          </p:nvPr>
        </p:nvSpPr>
        <p:spPr>
          <a:xfrm>
            <a:off x="457200" y="2989384"/>
            <a:ext cx="7620000" cy="1011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4"/>
          </p:nvPr>
        </p:nvSpPr>
        <p:spPr>
          <a:xfrm>
            <a:off x="457200" y="4267200"/>
            <a:ext cx="7620000" cy="1011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4427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A04CFCCE-12AC-46FF-8FC1-94D88BFD89FE}" type="slidenum">
              <a:rPr lang="en-US" altLang="en-US" smtClean="0"/>
              <a:pPr/>
              <a:t>‹#›</a:t>
            </a:fld>
            <a:endParaRPr lang="en-US" altLang="en-US"/>
          </a:p>
        </p:txBody>
      </p:sp>
    </p:spTree>
    <p:extLst>
      <p:ext uri="{BB962C8B-B14F-4D97-AF65-F5344CB8AC3E}">
        <p14:creationId xmlns:p14="http://schemas.microsoft.com/office/powerpoint/2010/main" val="227107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xmlns="" id="{3AF8704D-B96B-4118-83BD-A8630538C67D}"/>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FDC7F332-207B-4956-9040-64BD599FE3E2}" type="slidenum">
              <a:rPr lang="en-US" altLang="en-US" smtClean="0"/>
              <a:pPr/>
              <a:t>‹#›</a:t>
            </a:fld>
            <a:endParaRPr lang="en-US" altLang="en-US"/>
          </a:p>
        </p:txBody>
      </p:sp>
    </p:spTree>
    <p:extLst>
      <p:ext uri="{BB962C8B-B14F-4D97-AF65-F5344CB8AC3E}">
        <p14:creationId xmlns:p14="http://schemas.microsoft.com/office/powerpoint/2010/main" val="1861822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xmlns="" id="{3A508130-45B1-4ADD-A501-7FEDA545D7DB}"/>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7D847AD2-C883-437C-BEDF-18967E758CAD}" type="slidenum">
              <a:rPr lang="en-US" altLang="en-US" smtClean="0"/>
              <a:pPr/>
              <a:t>‹#›</a:t>
            </a:fld>
            <a:endParaRPr lang="en-US" altLang="en-US"/>
          </a:p>
        </p:txBody>
      </p:sp>
    </p:spTree>
    <p:extLst>
      <p:ext uri="{BB962C8B-B14F-4D97-AF65-F5344CB8AC3E}">
        <p14:creationId xmlns:p14="http://schemas.microsoft.com/office/powerpoint/2010/main" val="4216625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5">
            <a:extLst>
              <a:ext uri="{FF2B5EF4-FFF2-40B4-BE49-F238E27FC236}">
                <a16:creationId xmlns:a16="http://schemas.microsoft.com/office/drawing/2014/main" xmlns="" id="{4B6AA761-12DB-4CEE-BC64-0537A97E8A23}"/>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2D5CD530-6799-4F87-9940-0340551FB9CF}" type="slidenum">
              <a:rPr lang="en-US" altLang="en-US" smtClean="0"/>
              <a:pPr/>
              <a:t>‹#›</a:t>
            </a:fld>
            <a:endParaRPr lang="en-US" altLang="en-US"/>
          </a:p>
        </p:txBody>
      </p:sp>
    </p:spTree>
    <p:extLst>
      <p:ext uri="{BB962C8B-B14F-4D97-AF65-F5344CB8AC3E}">
        <p14:creationId xmlns:p14="http://schemas.microsoft.com/office/powerpoint/2010/main" val="39931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lgn="ctr">
              <a:defRPr sz="1400">
                <a:latin typeface="Arial" panose="020B0604020202020204" pitchFamily="34" charset="0"/>
                <a:cs typeface="Arial" panose="020B0604020202020204" pitchFamily="34" charset="0"/>
              </a:defRPr>
            </a:lvl1pPr>
          </a:lstStyle>
          <a:p>
            <a:fld id="{A28C8A79-E99B-4D5D-A7EE-799B00E9C5E5}" type="slidenum">
              <a:rPr lang="en-US" altLang="en-US" smtClean="0"/>
              <a:pPr/>
              <a:t>‹#›</a:t>
            </a:fld>
            <a:endParaRPr lang="en-US" altLang="en-US" dirty="0"/>
          </a:p>
        </p:txBody>
      </p:sp>
    </p:spTree>
    <p:extLst>
      <p:ext uri="{BB962C8B-B14F-4D97-AF65-F5344CB8AC3E}">
        <p14:creationId xmlns:p14="http://schemas.microsoft.com/office/powerpoint/2010/main" val="4027381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9741A17E-0A59-49EF-8601-5695167189AF}"/>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C3F2CA27-4E79-440F-B434-D81757802C93}" type="slidenum">
              <a:rPr lang="en-US" altLang="en-US" smtClean="0"/>
              <a:pPr/>
              <a:t>‹#›</a:t>
            </a:fld>
            <a:endParaRPr lang="en-US" altLang="en-US"/>
          </a:p>
        </p:txBody>
      </p:sp>
    </p:spTree>
    <p:extLst>
      <p:ext uri="{BB962C8B-B14F-4D97-AF65-F5344CB8AC3E}">
        <p14:creationId xmlns:p14="http://schemas.microsoft.com/office/powerpoint/2010/main" val="1595166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8531788" y="6385560"/>
            <a:ext cx="548640" cy="396240"/>
          </a:xfrm>
          <a:prstGeom prst="bracketPair">
            <a:avLst>
              <a:gd name="adj" fmla="val 17949"/>
            </a:avLst>
          </a:prstGeom>
        </p:spPr>
        <p:txBody>
          <a:bodyPr/>
          <a:lstStyle/>
          <a:p>
            <a:fld id="{12ABF41B-3E61-4FE4-A258-D81E89973326}"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7065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a:xfrm>
            <a:off x="8531788" y="6385560"/>
            <a:ext cx="548640" cy="396240"/>
          </a:xfrm>
          <a:prstGeom prst="bracketPair">
            <a:avLst>
              <a:gd name="adj" fmla="val 17949"/>
            </a:avLst>
          </a:prstGeom>
        </p:spPr>
        <p:txBody>
          <a:bodyPr/>
          <a:lstStyle/>
          <a:p>
            <a:fld id="{F2E754CB-5298-405E-8FE9-28DD6C9A8EBF}" type="slidenum">
              <a:rPr lang="en-US" altLang="en-US" smtClean="0"/>
              <a:pPr/>
              <a:t>‹#›</a:t>
            </a:fld>
            <a:endParaRPr lang="en-US" altLang="en-US"/>
          </a:p>
        </p:txBody>
      </p:sp>
    </p:spTree>
    <p:extLst>
      <p:ext uri="{BB962C8B-B14F-4D97-AF65-F5344CB8AC3E}">
        <p14:creationId xmlns:p14="http://schemas.microsoft.com/office/powerpoint/2010/main" val="30260665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178DD075-5419-490D-827D-174A27D0DD6C}" type="slidenum">
              <a:rPr lang="en-US" altLang="en-US" smtClean="0"/>
              <a:pPr/>
              <a:t>‹#›</a:t>
            </a:fld>
            <a:endParaRPr lang="en-US" altLang="en-US"/>
          </a:p>
        </p:txBody>
      </p:sp>
    </p:spTree>
    <p:extLst>
      <p:ext uri="{BB962C8B-B14F-4D97-AF65-F5344CB8AC3E}">
        <p14:creationId xmlns:p14="http://schemas.microsoft.com/office/powerpoint/2010/main" val="15952101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p>
            <a:fld id="{1CF3A1B7-120C-4FB1-9CA0-323DE47CAC1A}" type="slidenum">
              <a:rPr lang="en-US" altLang="en-US" smtClean="0"/>
              <a:pPr/>
              <a:t>‹#›</a:t>
            </a:fld>
            <a:endParaRPr lang="en-US" altLang="en-US"/>
          </a:p>
        </p:txBody>
      </p:sp>
    </p:spTree>
    <p:extLst>
      <p:ext uri="{BB962C8B-B14F-4D97-AF65-F5344CB8AC3E}">
        <p14:creationId xmlns:p14="http://schemas.microsoft.com/office/powerpoint/2010/main" val="85793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199"/>
            <a:ext cx="7620000" cy="1011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A28C8A79-E99B-4D5D-A7EE-799B00E9C5E5}" type="slidenum">
              <a:rPr lang="en-US" altLang="en-US" smtClean="0"/>
              <a:pPr/>
              <a:t>‹#›</a:t>
            </a:fld>
            <a:endParaRPr lang="en-US" altLang="en-US"/>
          </a:p>
        </p:txBody>
      </p:sp>
      <p:sp>
        <p:nvSpPr>
          <p:cNvPr id="7" name="Content Placeholder 2"/>
          <p:cNvSpPr>
            <a:spLocks noGrp="1"/>
          </p:cNvSpPr>
          <p:nvPr>
            <p:ph idx="13"/>
          </p:nvPr>
        </p:nvSpPr>
        <p:spPr>
          <a:xfrm>
            <a:off x="457200" y="2989384"/>
            <a:ext cx="7620000" cy="1011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4"/>
          </p:nvPr>
        </p:nvSpPr>
        <p:spPr>
          <a:xfrm>
            <a:off x="457200" y="4267200"/>
            <a:ext cx="7620000" cy="1011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2048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A04CFCCE-12AC-46FF-8FC1-94D88BFD89FE}" type="slidenum">
              <a:rPr lang="en-US" altLang="en-US" smtClean="0"/>
              <a:pPr/>
              <a:t>‹#›</a:t>
            </a:fld>
            <a:endParaRPr lang="en-US" altLang="en-US"/>
          </a:p>
        </p:txBody>
      </p:sp>
    </p:spTree>
    <p:extLst>
      <p:ext uri="{BB962C8B-B14F-4D97-AF65-F5344CB8AC3E}">
        <p14:creationId xmlns:p14="http://schemas.microsoft.com/office/powerpoint/2010/main" val="1991675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xmlns="" id="{3AF8704D-B96B-4118-83BD-A8630538C67D}"/>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FDC7F332-207B-4956-9040-64BD599FE3E2}" type="slidenum">
              <a:rPr lang="en-US" altLang="en-US" smtClean="0"/>
              <a:pPr/>
              <a:t>‹#›</a:t>
            </a:fld>
            <a:endParaRPr lang="en-US" altLang="en-US"/>
          </a:p>
        </p:txBody>
      </p:sp>
    </p:spTree>
    <p:extLst>
      <p:ext uri="{BB962C8B-B14F-4D97-AF65-F5344CB8AC3E}">
        <p14:creationId xmlns:p14="http://schemas.microsoft.com/office/powerpoint/2010/main" val="132801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xmlns="" id="{3A508130-45B1-4ADD-A501-7FEDA545D7DB}"/>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7D847AD2-C883-437C-BEDF-18967E758CAD}" type="slidenum">
              <a:rPr lang="en-US" altLang="en-US" smtClean="0"/>
              <a:pPr/>
              <a:t>‹#›</a:t>
            </a:fld>
            <a:endParaRPr lang="en-US" altLang="en-US"/>
          </a:p>
        </p:txBody>
      </p:sp>
    </p:spTree>
    <p:extLst>
      <p:ext uri="{BB962C8B-B14F-4D97-AF65-F5344CB8AC3E}">
        <p14:creationId xmlns:p14="http://schemas.microsoft.com/office/powerpoint/2010/main" val="31606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5">
            <a:extLst>
              <a:ext uri="{FF2B5EF4-FFF2-40B4-BE49-F238E27FC236}">
                <a16:creationId xmlns:a16="http://schemas.microsoft.com/office/drawing/2014/main" xmlns="" id="{4B6AA761-12DB-4CEE-BC64-0537A97E8A23}"/>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2D5CD530-6799-4F87-9940-0340551FB9CF}" type="slidenum">
              <a:rPr lang="en-US" altLang="en-US" smtClean="0"/>
              <a:pPr/>
              <a:t>‹#›</a:t>
            </a:fld>
            <a:endParaRPr lang="en-US" altLang="en-US"/>
          </a:p>
        </p:txBody>
      </p:sp>
    </p:spTree>
    <p:extLst>
      <p:ext uri="{BB962C8B-B14F-4D97-AF65-F5344CB8AC3E}">
        <p14:creationId xmlns:p14="http://schemas.microsoft.com/office/powerpoint/2010/main" val="375125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xmlns="" id="{9741A17E-0A59-49EF-8601-5695167189AF}"/>
              </a:ext>
            </a:extLst>
          </p:cNvPr>
          <p:cNvSpPr>
            <a:spLocks noGrp="1"/>
          </p:cNvSpPr>
          <p:nvPr>
            <p:ph type="sldNum" sz="quarter" idx="12"/>
          </p:nvPr>
        </p:nvSpPr>
        <p:spPr>
          <a:xfrm>
            <a:off x="8531788" y="6385560"/>
            <a:ext cx="548640" cy="396240"/>
          </a:xfrm>
          <a:prstGeom prst="bracketPair">
            <a:avLst>
              <a:gd name="adj" fmla="val 17949"/>
            </a:avLst>
          </a:prstGeom>
        </p:spPr>
        <p:txBody>
          <a:bodyPr/>
          <a:lstStyle>
            <a:lvl1pPr>
              <a:defRPr sz="1400">
                <a:latin typeface="Arial" panose="020B0604020202020204" pitchFamily="34" charset="0"/>
                <a:cs typeface="Arial" panose="020B0604020202020204" pitchFamily="34" charset="0"/>
              </a:defRPr>
            </a:lvl1pPr>
          </a:lstStyle>
          <a:p>
            <a:fld id="{C3F2CA27-4E79-440F-B434-D81757802C93}" type="slidenum">
              <a:rPr lang="en-US" altLang="en-US" smtClean="0"/>
              <a:pPr/>
              <a:t>‹#›</a:t>
            </a:fld>
            <a:endParaRPr lang="en-US" altLang="en-US"/>
          </a:p>
        </p:txBody>
      </p:sp>
    </p:spTree>
    <p:extLst>
      <p:ext uri="{BB962C8B-B14F-4D97-AF65-F5344CB8AC3E}">
        <p14:creationId xmlns:p14="http://schemas.microsoft.com/office/powerpoint/2010/main" val="256595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8531788" y="6385560"/>
            <a:ext cx="548640" cy="396240"/>
          </a:xfrm>
          <a:prstGeom prst="bracketPair">
            <a:avLst>
              <a:gd name="adj" fmla="val 17949"/>
            </a:avLst>
          </a:prstGeom>
        </p:spPr>
        <p:txBody>
          <a:bodyPr/>
          <a:lstStyle/>
          <a:p>
            <a:fld id="{12ABF41B-3E61-4FE4-A258-D81E89973326}"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330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p:cNvSpPr txBox="1">
            <a:spLocks/>
          </p:cNvSpPr>
          <p:nvPr userDrawn="1"/>
        </p:nvSpPr>
        <p:spPr>
          <a:xfrm>
            <a:off x="2133600" y="6553200"/>
            <a:ext cx="5257800" cy="228600"/>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IN" dirty="0"/>
              <a:t>© 2019 McGraw-Hill Education.</a:t>
            </a:r>
          </a:p>
        </p:txBody>
      </p:sp>
      <p:sp>
        <p:nvSpPr>
          <p:cNvPr id="9"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defRPr>
            </a:lvl1pPr>
          </a:lstStyle>
          <a:p>
            <a:fld id="{D0A2B818-77F1-42E2-A08A-C879BA846C55}" type="slidenum">
              <a:rPr lang="en-US" altLang="en-US" smtClean="0"/>
              <a:pPr/>
              <a:t>‹#›</a:t>
            </a:fld>
            <a:endParaRPr lang="en-US" altLang="en-US" dirty="0"/>
          </a:p>
        </p:txBody>
      </p:sp>
    </p:spTree>
    <p:extLst>
      <p:ext uri="{BB962C8B-B14F-4D97-AF65-F5344CB8AC3E}">
        <p14:creationId xmlns:p14="http://schemas.microsoft.com/office/powerpoint/2010/main" val="3811929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4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defRPr>
            </a:lvl1pPr>
          </a:lstStyle>
          <a:p>
            <a:fld id="{D0A2B818-77F1-42E2-A08A-C879BA846C55}" type="slidenum">
              <a:rPr lang="en-US" altLang="en-US" smtClean="0"/>
              <a:pPr/>
              <a:t>‹#›</a:t>
            </a:fld>
            <a:endParaRPr lang="en-US" altLang="en-US" dirty="0"/>
          </a:p>
        </p:txBody>
      </p:sp>
    </p:spTree>
    <p:extLst>
      <p:ext uri="{BB962C8B-B14F-4D97-AF65-F5344CB8AC3E}">
        <p14:creationId xmlns:p14="http://schemas.microsoft.com/office/powerpoint/2010/main" val="2162347762"/>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a:extLst>
              <a:ext uri="{FF2B5EF4-FFF2-40B4-BE49-F238E27FC236}">
                <a16:creationId xmlns:a16="http://schemas.microsoft.com/office/drawing/2014/main" xmlns="" id="{768CCD5C-1147-46C1-A7DA-81D2202824FD}"/>
              </a:ext>
            </a:extLst>
          </p:cNvPr>
          <p:cNvSpPr>
            <a:spLocks noGrp="1" noChangeArrowheads="1"/>
          </p:cNvSpPr>
          <p:nvPr>
            <p:ph type="ctrTitle"/>
          </p:nvPr>
        </p:nvSpPr>
        <p:spPr>
          <a:xfrm>
            <a:off x="4809653" y="1905001"/>
            <a:ext cx="3581400" cy="990600"/>
          </a:xfrm>
        </p:spPr>
        <p:txBody>
          <a:bodyPr/>
          <a:lstStyle/>
          <a:p>
            <a:pPr eaLnBrk="1" fontAlgn="auto" hangingPunct="1">
              <a:spcAft>
                <a:spcPts val="0"/>
              </a:spcAft>
              <a:defRPr/>
            </a:pPr>
            <a:r>
              <a:rPr lang="en-US" altLang="en-US" dirty="0">
                <a:solidFill>
                  <a:srgbClr val="4F4837"/>
                </a:solidFill>
                <a:latin typeface="Calibri" panose="020F0502020204030204" pitchFamily="34" charset="0"/>
              </a:rPr>
              <a:t>Chapter 8</a:t>
            </a:r>
          </a:p>
        </p:txBody>
      </p:sp>
      <p:sp>
        <p:nvSpPr>
          <p:cNvPr id="4099" name="Subtitle 2">
            <a:extLst>
              <a:ext uri="{FF2B5EF4-FFF2-40B4-BE49-F238E27FC236}">
                <a16:creationId xmlns:a16="http://schemas.microsoft.com/office/drawing/2014/main" xmlns="" id="{5E7C9869-5A40-4D7E-933C-853643798833}"/>
              </a:ext>
            </a:extLst>
          </p:cNvPr>
          <p:cNvSpPr>
            <a:spLocks noGrp="1" noChangeArrowheads="1"/>
          </p:cNvSpPr>
          <p:nvPr>
            <p:ph type="subTitle" idx="1"/>
          </p:nvPr>
        </p:nvSpPr>
        <p:spPr>
          <a:xfrm>
            <a:off x="4578008" y="3886200"/>
            <a:ext cx="4028816" cy="1066800"/>
          </a:xfrm>
        </p:spPr>
        <p:txBody>
          <a:bodyPr rtlCol="0">
            <a:noAutofit/>
          </a:bodyPr>
          <a:lstStyle/>
          <a:p>
            <a:pPr fontAlgn="auto">
              <a:spcAft>
                <a:spcPts val="0"/>
              </a:spcAft>
              <a:defRPr/>
            </a:pPr>
            <a:r>
              <a:rPr lang="en-US" sz="3600" dirty="0">
                <a:solidFill>
                  <a:schemeClr val="tx1"/>
                </a:solidFill>
              </a:rPr>
              <a:t>Real, Personal, and Intellectual Property</a:t>
            </a:r>
          </a:p>
        </p:txBody>
      </p:sp>
      <p:pic>
        <p:nvPicPr>
          <p:cNvPr id="3078"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6" name="Slide Number Placeholder 3">
            <a:extLst>
              <a:ext uri="{FF2B5EF4-FFF2-40B4-BE49-F238E27FC236}">
                <a16:creationId xmlns:a16="http://schemas.microsoft.com/office/drawing/2014/main" xmlns="" id="{094E9167-5BD3-4779-8F49-339B92EF27C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a:latin typeface="+mn-lt"/>
              </a:rPr>
              <a:pPr>
                <a:spcBef>
                  <a:spcPct val="0"/>
                </a:spcBef>
                <a:buClrTx/>
                <a:buFontTx/>
                <a:buNone/>
              </a:pPr>
              <a:t>1</a:t>
            </a:fld>
            <a:endParaRPr lang="en-US" altLang="en-US" sz="1400" dirty="0">
              <a:latin typeface="+mn-lt"/>
            </a:endParaRPr>
          </a:p>
        </p:txBody>
      </p:sp>
      <p:sp>
        <p:nvSpPr>
          <p:cNvPr id="2" name="Content Placeholder 1"/>
          <p:cNvSpPr>
            <a:spLocks noGrp="1"/>
          </p:cNvSpPr>
          <p:nvPr>
            <p:ph sz="quarter" idx="13"/>
          </p:nvPr>
        </p:nvSpPr>
        <p:spPr>
          <a:xfrm>
            <a:off x="762000" y="6458894"/>
            <a:ext cx="7162800" cy="326682"/>
          </a:xfrm>
        </p:spPr>
        <p:txBody>
          <a:bodyPr>
            <a:noAutofit/>
          </a:bodyPr>
          <a:lstStyle/>
          <a:p>
            <a:r>
              <a:rPr lang="en-IN"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314168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a:extLst>
              <a:ext uri="{FF2B5EF4-FFF2-40B4-BE49-F238E27FC236}">
                <a16:creationId xmlns:a16="http://schemas.microsoft.com/office/drawing/2014/main" xmlns="" id="{B5C21A74-3368-4018-97F5-F02DB2B9DD61}"/>
              </a:ext>
            </a:extLst>
          </p:cNvPr>
          <p:cNvSpPr>
            <a:spLocks noGrp="1" noChangeArrowheads="1"/>
          </p:cNvSpPr>
          <p:nvPr>
            <p:ph type="title"/>
          </p:nvPr>
        </p:nvSpPr>
        <p:spPr/>
        <p:txBody>
          <a:bodyPr/>
          <a:lstStyle/>
          <a:p>
            <a:pPr fontAlgn="auto">
              <a:spcAft>
                <a:spcPts val="0"/>
              </a:spcAft>
              <a:defRPr/>
            </a:pPr>
            <a:r>
              <a:rPr lang="en-US" sz="3800" dirty="0">
                <a:latin typeface="+mn-lt"/>
                <a:ea typeface="+mj-ea"/>
              </a:rPr>
              <a:t>Personal Property </a:t>
            </a:r>
            <a:r>
              <a:rPr lang="en-US" sz="2400" dirty="0">
                <a:latin typeface="+mn-lt"/>
                <a:ea typeface="+mj-ea"/>
              </a:rPr>
              <a:t>2</a:t>
            </a:r>
          </a:p>
        </p:txBody>
      </p:sp>
      <p:sp>
        <p:nvSpPr>
          <p:cNvPr id="21507" name="Content Placeholder">
            <a:extLst>
              <a:ext uri="{FF2B5EF4-FFF2-40B4-BE49-F238E27FC236}">
                <a16:creationId xmlns:a16="http://schemas.microsoft.com/office/drawing/2014/main" xmlns="" id="{DA0E4041-A773-4296-87D7-8E49956DC10C}"/>
              </a:ext>
            </a:extLst>
          </p:cNvPr>
          <p:cNvSpPr>
            <a:spLocks noGrp="1" noChangeArrowheads="1"/>
          </p:cNvSpPr>
          <p:nvPr>
            <p:ph idx="1"/>
          </p:nvPr>
        </p:nvSpPr>
        <p:spPr/>
        <p:txBody>
          <a:bodyPr rtlCol="0">
            <a:normAutofit/>
          </a:bodyPr>
          <a:lstStyle/>
          <a:p>
            <a:pPr marL="291600" lvl="1" indent="-291600" fontAlgn="auto">
              <a:lnSpc>
                <a:spcPct val="90000"/>
              </a:lnSpc>
              <a:spcBef>
                <a:spcPts val="1000"/>
              </a:spcBef>
              <a:spcAft>
                <a:spcPts val="0"/>
              </a:spcAft>
              <a:buClr>
                <a:schemeClr val="tx2"/>
              </a:buClr>
              <a:defRPr/>
            </a:pPr>
            <a:r>
              <a:rPr lang="en-US" sz="2800" dirty="0"/>
              <a:t>Definition: All property that is not land or not permanently affixed to land.</a:t>
            </a:r>
          </a:p>
        </p:txBody>
      </p:sp>
      <p:sp>
        <p:nvSpPr>
          <p:cNvPr id="20483" name="Slide Number Placeholder 3">
            <a:extLst>
              <a:ext uri="{FF2B5EF4-FFF2-40B4-BE49-F238E27FC236}">
                <a16:creationId xmlns:a16="http://schemas.microsoft.com/office/drawing/2014/main" xmlns="" id="{60531621-42A3-47ED-9622-BDBB285FDBC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E2C0109-3C14-4CEA-939E-710D484D9790}"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a:extLst>
              <a:ext uri="{FF2B5EF4-FFF2-40B4-BE49-F238E27FC236}">
                <a16:creationId xmlns:a16="http://schemas.microsoft.com/office/drawing/2014/main" xmlns="" id="{8FF1AE39-BC56-4068-94EC-8E55B638488F}"/>
              </a:ext>
            </a:extLst>
          </p:cNvPr>
          <p:cNvSpPr>
            <a:spLocks noGrp="1" noChangeArrowheads="1"/>
          </p:cNvSpPr>
          <p:nvPr>
            <p:ph type="title"/>
          </p:nvPr>
        </p:nvSpPr>
        <p:spPr/>
        <p:txBody>
          <a:bodyPr/>
          <a:lstStyle/>
          <a:p>
            <a:pPr fontAlgn="auto">
              <a:spcAft>
                <a:spcPts val="0"/>
              </a:spcAft>
              <a:defRPr/>
            </a:pPr>
            <a:r>
              <a:rPr lang="en-US" sz="3800" dirty="0">
                <a:latin typeface="+mn-lt"/>
                <a:ea typeface="+mj-ea"/>
              </a:rPr>
              <a:t>Types of Personal Property</a:t>
            </a:r>
          </a:p>
        </p:txBody>
      </p:sp>
      <p:sp>
        <p:nvSpPr>
          <p:cNvPr id="17411" name="Content Placeholder">
            <a:extLst>
              <a:ext uri="{FF2B5EF4-FFF2-40B4-BE49-F238E27FC236}">
                <a16:creationId xmlns:a16="http://schemas.microsoft.com/office/drawing/2014/main" xmlns="" id="{62BC0990-B6A0-4BCA-B668-AB23C1613C27}"/>
              </a:ext>
            </a:extLst>
          </p:cNvPr>
          <p:cNvSpPr>
            <a:spLocks noGrp="1" noChangeArrowheads="1"/>
          </p:cNvSpPr>
          <p:nvPr>
            <p:ph idx="1"/>
          </p:nvPr>
        </p:nvSpPr>
        <p:spPr/>
        <p:txBody>
          <a:bodyPr rtlCol="0">
            <a:normAutofit/>
          </a:bodyPr>
          <a:lstStyle/>
          <a:p>
            <a:pPr marL="291600" lvl="1" indent="-291600" fontAlgn="auto">
              <a:lnSpc>
                <a:spcPct val="90000"/>
              </a:lnSpc>
              <a:spcBef>
                <a:spcPts val="1000"/>
              </a:spcBef>
              <a:spcAft>
                <a:spcPts val="0"/>
              </a:spcAft>
              <a:buClr>
                <a:schemeClr val="tx2"/>
              </a:buClr>
              <a:defRPr/>
            </a:pPr>
            <a:r>
              <a:rPr lang="en-US" altLang="en-US" sz="2800" dirty="0"/>
              <a:t>Tangible: Property identified by the senses (Examples include furniture and automobiles).</a:t>
            </a:r>
          </a:p>
          <a:p>
            <a:pPr marL="291600" lvl="1" indent="-291600" fontAlgn="auto">
              <a:lnSpc>
                <a:spcPct val="90000"/>
              </a:lnSpc>
              <a:spcBef>
                <a:spcPts val="1000"/>
              </a:spcBef>
              <a:spcAft>
                <a:spcPts val="0"/>
              </a:spcAft>
              <a:buClr>
                <a:schemeClr val="tx2"/>
              </a:buClr>
              <a:defRPr/>
            </a:pPr>
            <a:r>
              <a:rPr lang="en-US" altLang="en-US" sz="2800" dirty="0"/>
              <a:t>Intangible: Property not identified by the senses (Examples include bank accounts and stocks).</a:t>
            </a:r>
          </a:p>
        </p:txBody>
      </p:sp>
      <p:sp>
        <p:nvSpPr>
          <p:cNvPr id="22531" name="Slide Number Placeholder 3">
            <a:extLst>
              <a:ext uri="{FF2B5EF4-FFF2-40B4-BE49-F238E27FC236}">
                <a16:creationId xmlns:a16="http://schemas.microsoft.com/office/drawing/2014/main" xmlns="" id="{1542790C-0DA6-4AF5-AE32-F6277545F85D}"/>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969428B-1EB3-4F57-B6ED-CF07708461C2}" type="slidenum">
              <a:rPr lang="en-US" altLang="en-US" sz="1400">
                <a:latin typeface="+mn-lt"/>
              </a:rPr>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a:extLst>
              <a:ext uri="{FF2B5EF4-FFF2-40B4-BE49-F238E27FC236}">
                <a16:creationId xmlns:a16="http://schemas.microsoft.com/office/drawing/2014/main" xmlns="" id="{E429BBED-D28F-44E6-9A48-60608DD1D9F4}"/>
              </a:ext>
            </a:extLst>
          </p:cNvPr>
          <p:cNvSpPr>
            <a:spLocks noGrp="1" noChangeArrowheads="1"/>
          </p:cNvSpPr>
          <p:nvPr>
            <p:ph type="title"/>
          </p:nvPr>
        </p:nvSpPr>
        <p:spPr/>
        <p:txBody>
          <a:bodyPr/>
          <a:lstStyle/>
          <a:p>
            <a:pPr fontAlgn="auto">
              <a:spcAft>
                <a:spcPts val="0"/>
              </a:spcAft>
              <a:defRPr/>
            </a:pPr>
            <a:r>
              <a:rPr lang="en-US" sz="3800" dirty="0">
                <a:latin typeface="+mn-lt"/>
                <a:ea typeface="+mj-ea"/>
              </a:rPr>
              <a:t>Voluntary Transfer of Property</a:t>
            </a:r>
          </a:p>
        </p:txBody>
      </p:sp>
      <p:sp>
        <p:nvSpPr>
          <p:cNvPr id="25603" name="Content Placeholder">
            <a:extLst>
              <a:ext uri="{FF2B5EF4-FFF2-40B4-BE49-F238E27FC236}">
                <a16:creationId xmlns:a16="http://schemas.microsoft.com/office/drawing/2014/main" xmlns="" id="{9EA6D696-90D8-439D-A8D2-4B4E71AB4790}"/>
              </a:ext>
            </a:extLst>
          </p:cNvPr>
          <p:cNvSpPr>
            <a:spLocks noGrp="1" noChangeArrowheads="1"/>
          </p:cNvSpPr>
          <p:nvPr>
            <p:ph idx="1"/>
          </p:nvPr>
        </p:nvSpPr>
        <p:spPr/>
        <p:txBody>
          <a:bodyPr rtlCol="0">
            <a:normAutofit/>
          </a:bodyPr>
          <a:lstStyle/>
          <a:p>
            <a:pPr marL="291600" lvl="1" indent="-291600" fontAlgn="auto">
              <a:lnSpc>
                <a:spcPct val="90000"/>
              </a:lnSpc>
              <a:spcBef>
                <a:spcPts val="1000"/>
              </a:spcBef>
              <a:spcAft>
                <a:spcPts val="0"/>
              </a:spcAft>
              <a:buClr>
                <a:schemeClr val="tx2"/>
              </a:buClr>
              <a:defRPr/>
            </a:pPr>
            <a:r>
              <a:rPr lang="en-US" sz="2800" dirty="0"/>
              <a:t>Purchase: Buyer gives consideration to seller in exchange for title to property.</a:t>
            </a:r>
          </a:p>
          <a:p>
            <a:pPr marL="291600" lvl="1" indent="-291600" fontAlgn="auto">
              <a:lnSpc>
                <a:spcPct val="90000"/>
              </a:lnSpc>
              <a:spcBef>
                <a:spcPts val="1000"/>
              </a:spcBef>
              <a:spcAft>
                <a:spcPts val="0"/>
              </a:spcAft>
              <a:buClr>
                <a:schemeClr val="tx2"/>
              </a:buClr>
              <a:defRPr/>
            </a:pPr>
            <a:r>
              <a:rPr lang="en-US" sz="2800" dirty="0"/>
              <a:t>Gift: Donee gives no consideration to donor in exchange for title to property.</a:t>
            </a:r>
          </a:p>
        </p:txBody>
      </p:sp>
      <p:sp>
        <p:nvSpPr>
          <p:cNvPr id="24579" name="Slide Number Placeholder 3">
            <a:extLst>
              <a:ext uri="{FF2B5EF4-FFF2-40B4-BE49-F238E27FC236}">
                <a16:creationId xmlns:a16="http://schemas.microsoft.com/office/drawing/2014/main" xmlns="" id="{F8EB184A-1D4F-4D73-A4A9-EBBF025194F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56454CB-35C0-4F94-A94C-B9AE7AA926B4}"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a:extLst>
              <a:ext uri="{FF2B5EF4-FFF2-40B4-BE49-F238E27FC236}">
                <a16:creationId xmlns:a16="http://schemas.microsoft.com/office/drawing/2014/main" xmlns="" id="{EEB89FCC-BD06-4C49-A8C7-80C37C5C5323}"/>
              </a:ext>
            </a:extLst>
          </p:cNvPr>
          <p:cNvSpPr>
            <a:spLocks noGrp="1" noChangeArrowheads="1"/>
          </p:cNvSpPr>
          <p:nvPr>
            <p:ph type="title"/>
          </p:nvPr>
        </p:nvSpPr>
        <p:spPr/>
        <p:txBody>
          <a:bodyPr/>
          <a:lstStyle/>
          <a:p>
            <a:pPr fontAlgn="auto">
              <a:spcAft>
                <a:spcPts val="0"/>
              </a:spcAft>
              <a:defRPr/>
            </a:pPr>
            <a:r>
              <a:rPr lang="en-US" sz="3800" dirty="0">
                <a:latin typeface="+mn-lt"/>
                <a:ea typeface="+mj-ea"/>
              </a:rPr>
              <a:t>Elements Required for Valid Gift</a:t>
            </a:r>
          </a:p>
        </p:txBody>
      </p:sp>
      <p:sp>
        <p:nvSpPr>
          <p:cNvPr id="27651" name="Content Placeholder">
            <a:extLst>
              <a:ext uri="{FF2B5EF4-FFF2-40B4-BE49-F238E27FC236}">
                <a16:creationId xmlns:a16="http://schemas.microsoft.com/office/drawing/2014/main" xmlns="" id="{7B97A7FD-90DE-4552-BAEF-7C8F745E6F22}"/>
              </a:ext>
            </a:extLst>
          </p:cNvPr>
          <p:cNvSpPr>
            <a:spLocks noGrp="1" noChangeArrowheads="1"/>
          </p:cNvSpPr>
          <p:nvPr>
            <p:ph idx="1"/>
          </p:nvPr>
        </p:nvSpPr>
        <p:spPr/>
        <p:txBody>
          <a:bodyPr rtlCol="0">
            <a:normAutofit/>
          </a:bodyPr>
          <a:lstStyle/>
          <a:p>
            <a:pPr marL="291600" lvl="1" indent="-291600" fontAlgn="auto">
              <a:lnSpc>
                <a:spcPct val="90000"/>
              </a:lnSpc>
              <a:spcBef>
                <a:spcPts val="1000"/>
              </a:spcBef>
              <a:spcAft>
                <a:spcPts val="0"/>
              </a:spcAft>
              <a:buClr>
                <a:schemeClr val="tx2"/>
              </a:buClr>
              <a:defRPr/>
            </a:pPr>
            <a:r>
              <a:rPr lang="en-US" sz="2800" dirty="0"/>
              <a:t>Delivery.</a:t>
            </a:r>
          </a:p>
          <a:p>
            <a:pPr marL="291600" lvl="1" indent="-291600" fontAlgn="auto">
              <a:lnSpc>
                <a:spcPct val="90000"/>
              </a:lnSpc>
              <a:spcBef>
                <a:spcPts val="1000"/>
              </a:spcBef>
              <a:spcAft>
                <a:spcPts val="0"/>
              </a:spcAft>
              <a:buClr>
                <a:schemeClr val="tx2"/>
              </a:buClr>
              <a:defRPr/>
            </a:pPr>
            <a:r>
              <a:rPr lang="en-US" sz="2800" dirty="0"/>
              <a:t>Donative Intent.</a:t>
            </a:r>
          </a:p>
          <a:p>
            <a:pPr marL="291600" lvl="1" indent="-291600" fontAlgn="auto">
              <a:lnSpc>
                <a:spcPct val="90000"/>
              </a:lnSpc>
              <a:spcBef>
                <a:spcPts val="1000"/>
              </a:spcBef>
              <a:spcAft>
                <a:spcPts val="0"/>
              </a:spcAft>
              <a:buClr>
                <a:schemeClr val="tx2"/>
              </a:buClr>
              <a:defRPr/>
            </a:pPr>
            <a:r>
              <a:rPr lang="en-US" sz="2800" dirty="0"/>
              <a:t>Acceptance.</a:t>
            </a:r>
          </a:p>
        </p:txBody>
      </p:sp>
      <p:sp>
        <p:nvSpPr>
          <p:cNvPr id="26627" name="Slide Number Placeholder 3">
            <a:extLst>
              <a:ext uri="{FF2B5EF4-FFF2-40B4-BE49-F238E27FC236}">
                <a16:creationId xmlns:a16="http://schemas.microsoft.com/office/drawing/2014/main" xmlns="" id="{6EF909E3-60DB-48B9-8C31-934183EABD6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1AA3B13-E3FA-4474-92BF-0C7F3ACBEB61}"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a:extLst>
              <a:ext uri="{FF2B5EF4-FFF2-40B4-BE49-F238E27FC236}">
                <a16:creationId xmlns:a16="http://schemas.microsoft.com/office/drawing/2014/main" xmlns="" id="{95B07480-4883-44FB-AE67-5F2D2C7E869A}"/>
              </a:ext>
            </a:extLst>
          </p:cNvPr>
          <p:cNvSpPr>
            <a:spLocks noGrp="1" noChangeArrowheads="1"/>
          </p:cNvSpPr>
          <p:nvPr>
            <p:ph type="title"/>
          </p:nvPr>
        </p:nvSpPr>
        <p:spPr/>
        <p:txBody>
          <a:bodyPr/>
          <a:lstStyle/>
          <a:p>
            <a:pPr fontAlgn="auto">
              <a:spcAft>
                <a:spcPts val="0"/>
              </a:spcAft>
              <a:defRPr/>
            </a:pPr>
            <a:r>
              <a:rPr lang="en-US" sz="3200" dirty="0">
                <a:latin typeface="+mn-lt"/>
                <a:ea typeface="+mj-ea"/>
              </a:rPr>
              <a:t>Involuntary Transfer of Personal Property</a:t>
            </a:r>
          </a:p>
        </p:txBody>
      </p:sp>
      <p:sp>
        <p:nvSpPr>
          <p:cNvPr id="29699" name="Content Placeholder">
            <a:extLst>
              <a:ext uri="{FF2B5EF4-FFF2-40B4-BE49-F238E27FC236}">
                <a16:creationId xmlns:a16="http://schemas.microsoft.com/office/drawing/2014/main" xmlns="" id="{583F7D4A-0333-4AE8-8870-7E620C4F213D}"/>
              </a:ext>
            </a:extLst>
          </p:cNvPr>
          <p:cNvSpPr>
            <a:spLocks noGrp="1" noChangeArrowheads="1"/>
          </p:cNvSpPr>
          <p:nvPr>
            <p:ph idx="1"/>
          </p:nvPr>
        </p:nvSpPr>
        <p:spPr/>
        <p:txBody>
          <a:bodyPr rtlCol="0">
            <a:normAutofit/>
          </a:bodyPr>
          <a:lstStyle/>
          <a:p>
            <a:pPr marL="291600" lvl="1" indent="-291600" fontAlgn="auto">
              <a:lnSpc>
                <a:spcPct val="90000"/>
              </a:lnSpc>
              <a:spcBef>
                <a:spcPts val="1000"/>
              </a:spcBef>
              <a:spcAft>
                <a:spcPts val="0"/>
              </a:spcAft>
              <a:buClr>
                <a:schemeClr val="tx2"/>
              </a:buClr>
              <a:defRPr/>
            </a:pPr>
            <a:r>
              <a:rPr lang="en-US" sz="2800" dirty="0"/>
              <a:t>Abandoned Property: Property the owner has discarded.</a:t>
            </a:r>
          </a:p>
          <a:p>
            <a:pPr marL="291600" lvl="1" indent="-291600" fontAlgn="auto">
              <a:lnSpc>
                <a:spcPct val="90000"/>
              </a:lnSpc>
              <a:spcBef>
                <a:spcPts val="1000"/>
              </a:spcBef>
              <a:spcAft>
                <a:spcPts val="0"/>
              </a:spcAft>
              <a:buClr>
                <a:schemeClr val="tx2"/>
              </a:buClr>
              <a:defRPr/>
            </a:pPr>
            <a:r>
              <a:rPr lang="en-US" sz="2800" dirty="0"/>
              <a:t>Lost Property: Property the owner has unknowingly or accidentally left somewhere.</a:t>
            </a:r>
          </a:p>
          <a:p>
            <a:pPr marL="291600" lvl="1" indent="-291600" fontAlgn="auto">
              <a:lnSpc>
                <a:spcPct val="90000"/>
              </a:lnSpc>
              <a:spcBef>
                <a:spcPts val="1000"/>
              </a:spcBef>
              <a:spcAft>
                <a:spcPts val="0"/>
              </a:spcAft>
              <a:buClr>
                <a:schemeClr val="tx2"/>
              </a:buClr>
              <a:defRPr/>
            </a:pPr>
            <a:r>
              <a:rPr lang="en-US" sz="2800" dirty="0"/>
              <a:t>Mislaid Property: Property the owner has intentionally placed somewhere but forgotten its location.</a:t>
            </a:r>
          </a:p>
        </p:txBody>
      </p:sp>
      <p:sp>
        <p:nvSpPr>
          <p:cNvPr id="28675" name="Slide Number Placeholder 3">
            <a:extLst>
              <a:ext uri="{FF2B5EF4-FFF2-40B4-BE49-F238E27FC236}">
                <a16:creationId xmlns:a16="http://schemas.microsoft.com/office/drawing/2014/main" xmlns="" id="{A2BEC2FC-675D-4F9E-81DB-7B7BC6E0AAB3}"/>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5B2696F-579C-4D82-9B9E-B8C1362A3E8C}" type="slidenum">
              <a:rPr lang="en-US" altLang="en-US" sz="1400">
                <a:latin typeface="+mn-lt"/>
              </a:rPr>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a:extLst>
              <a:ext uri="{FF2B5EF4-FFF2-40B4-BE49-F238E27FC236}">
                <a16:creationId xmlns:a16="http://schemas.microsoft.com/office/drawing/2014/main" xmlns="" id="{FF39FCE5-5BD9-4368-88CB-284F5BCC1446}"/>
              </a:ext>
            </a:extLst>
          </p:cNvPr>
          <p:cNvSpPr>
            <a:spLocks noGrp="1" noChangeArrowheads="1"/>
          </p:cNvSpPr>
          <p:nvPr>
            <p:ph type="title"/>
          </p:nvPr>
        </p:nvSpPr>
        <p:spPr>
          <a:xfrm>
            <a:off x="457200" y="2057400"/>
            <a:ext cx="8229600" cy="1676400"/>
          </a:xfrm>
        </p:spPr>
        <p:txBody>
          <a:bodyPr/>
          <a:lstStyle/>
          <a:p>
            <a:pPr fontAlgn="auto">
              <a:spcAft>
                <a:spcPts val="0"/>
              </a:spcAft>
              <a:defRPr/>
            </a:pPr>
            <a:r>
              <a:rPr lang="en-US" dirty="0">
                <a:latin typeface="+mn-lt"/>
                <a:ea typeface="+mj-ea"/>
              </a:rPr>
              <a:t>Intellectual Property </a:t>
            </a:r>
            <a:r>
              <a:rPr lang="en-US" sz="2400" dirty="0">
                <a:latin typeface="+mn-lt"/>
                <a:ea typeface="+mj-ea"/>
              </a:rPr>
              <a:t>1</a:t>
            </a:r>
          </a:p>
        </p:txBody>
      </p:sp>
      <p:sp>
        <p:nvSpPr>
          <p:cNvPr id="30722" name="Slide Number Placeholder 3">
            <a:extLst>
              <a:ext uri="{FF2B5EF4-FFF2-40B4-BE49-F238E27FC236}">
                <a16:creationId xmlns:a16="http://schemas.microsoft.com/office/drawing/2014/main" xmlns="" id="{F5198B59-BF66-48CA-A1A1-A76DEEB70DF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19C8008-2855-4E78-8CB2-6386F1B86ABD}"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a:extLst>
              <a:ext uri="{FF2B5EF4-FFF2-40B4-BE49-F238E27FC236}">
                <a16:creationId xmlns:a16="http://schemas.microsoft.com/office/drawing/2014/main" xmlns="" id="{52E6763E-C472-40EE-BEE3-5A43827D29CA}"/>
              </a:ext>
            </a:extLst>
          </p:cNvPr>
          <p:cNvSpPr>
            <a:spLocks noGrp="1" noChangeArrowheads="1"/>
          </p:cNvSpPr>
          <p:nvPr>
            <p:ph type="title"/>
          </p:nvPr>
        </p:nvSpPr>
        <p:spPr/>
        <p:txBody>
          <a:bodyPr/>
          <a:lstStyle/>
          <a:p>
            <a:pPr fontAlgn="auto">
              <a:spcAft>
                <a:spcPts val="0"/>
              </a:spcAft>
              <a:defRPr/>
            </a:pPr>
            <a:r>
              <a:rPr lang="en-US" sz="3600" dirty="0">
                <a:latin typeface="+mn-lt"/>
                <a:ea typeface="+mj-ea"/>
              </a:rPr>
              <a:t>Intellectual Property </a:t>
            </a:r>
            <a:r>
              <a:rPr lang="en-US" sz="2400" dirty="0">
                <a:latin typeface="+mn-lt"/>
                <a:ea typeface="+mj-ea"/>
              </a:rPr>
              <a:t>2</a:t>
            </a:r>
          </a:p>
        </p:txBody>
      </p:sp>
      <p:sp>
        <p:nvSpPr>
          <p:cNvPr id="33795" name="Content Placeholder">
            <a:extLst>
              <a:ext uri="{FF2B5EF4-FFF2-40B4-BE49-F238E27FC236}">
                <a16:creationId xmlns:a16="http://schemas.microsoft.com/office/drawing/2014/main" xmlns="" id="{B8456184-F011-41AD-A6A7-6A93C8DA8E6A}"/>
              </a:ext>
            </a:extLst>
          </p:cNvPr>
          <p:cNvSpPr>
            <a:spLocks noGrp="1" noChangeArrowheads="1"/>
          </p:cNvSpPr>
          <p:nvPr>
            <p:ph idx="1"/>
          </p:nvPr>
        </p:nvSpPr>
        <p:spPr/>
        <p:txBody>
          <a:bodyPr rtlCol="0">
            <a:normAutofit/>
          </a:bodyPr>
          <a:lstStyle/>
          <a:p>
            <a:pPr marL="291600" lvl="1" indent="-291600" fontAlgn="auto">
              <a:lnSpc>
                <a:spcPct val="90000"/>
              </a:lnSpc>
              <a:spcBef>
                <a:spcPts val="1000"/>
              </a:spcBef>
              <a:spcAft>
                <a:spcPts val="0"/>
              </a:spcAft>
              <a:buClr>
                <a:schemeClr val="tx2"/>
              </a:buClr>
              <a:defRPr/>
            </a:pPr>
            <a:r>
              <a:rPr lang="en-US" sz="2800" dirty="0"/>
              <a:t>Definition: Property that comes from creativity.</a:t>
            </a:r>
          </a:p>
        </p:txBody>
      </p:sp>
      <p:sp>
        <p:nvSpPr>
          <p:cNvPr id="32771" name="Slide Number Placeholder 3">
            <a:extLst>
              <a:ext uri="{FF2B5EF4-FFF2-40B4-BE49-F238E27FC236}">
                <a16:creationId xmlns:a16="http://schemas.microsoft.com/office/drawing/2014/main" xmlns="" id="{7F2F81F6-9511-456C-8403-BB19AE73C72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951C3E3-328B-4560-A095-B543060C6964}" type="slidenum">
              <a:rPr lang="en-US" altLang="en-US" sz="1400">
                <a:latin typeface="+mn-lt"/>
              </a:rPr>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a:extLst>
              <a:ext uri="{FF2B5EF4-FFF2-40B4-BE49-F238E27FC236}">
                <a16:creationId xmlns:a16="http://schemas.microsoft.com/office/drawing/2014/main" xmlns="" id="{99186874-E241-4F31-B39B-C5B5A2F257BE}"/>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Types of Intellectual Property</a:t>
            </a:r>
          </a:p>
        </p:txBody>
      </p:sp>
      <p:sp>
        <p:nvSpPr>
          <p:cNvPr id="35843" name="Content Placeholder 2">
            <a:extLst>
              <a:ext uri="{FF2B5EF4-FFF2-40B4-BE49-F238E27FC236}">
                <a16:creationId xmlns:a16="http://schemas.microsoft.com/office/drawing/2014/main" xmlns="" id="{56EE193C-5CD0-4336-AAA1-ADB8C27D2E34}"/>
              </a:ext>
            </a:extLst>
          </p:cNvPr>
          <p:cNvSpPr>
            <a:spLocks noGrp="1" noChangeArrowheads="1"/>
          </p:cNvSpPr>
          <p:nvPr>
            <p:ph idx="1"/>
          </p:nvPr>
        </p:nvSpPr>
        <p:spPr/>
        <p:txBody>
          <a:bodyPr rtlCol="0">
            <a:normAutofit/>
          </a:bodyPr>
          <a:lstStyle/>
          <a:p>
            <a:pPr marL="291600" lvl="1" indent="-291600" fontAlgn="auto">
              <a:lnSpc>
                <a:spcPct val="90000"/>
              </a:lnSpc>
              <a:spcBef>
                <a:spcPts val="1000"/>
              </a:spcBef>
              <a:spcAft>
                <a:spcPts val="0"/>
              </a:spcAft>
              <a:buClr>
                <a:schemeClr val="tx2"/>
              </a:buClr>
              <a:defRPr/>
            </a:pPr>
            <a:r>
              <a:rPr lang="en-US" sz="2800" dirty="0"/>
              <a:t>Trademarks.</a:t>
            </a:r>
          </a:p>
          <a:p>
            <a:pPr marL="291600" lvl="1" indent="-291600" fontAlgn="auto">
              <a:lnSpc>
                <a:spcPct val="90000"/>
              </a:lnSpc>
              <a:spcBef>
                <a:spcPts val="1000"/>
              </a:spcBef>
              <a:spcAft>
                <a:spcPts val="0"/>
              </a:spcAft>
              <a:buClr>
                <a:schemeClr val="tx2"/>
              </a:buClr>
              <a:defRPr/>
            </a:pPr>
            <a:r>
              <a:rPr lang="en-US" sz="2800" dirty="0"/>
              <a:t>Trade Dress.</a:t>
            </a:r>
          </a:p>
          <a:p>
            <a:pPr marL="291600" lvl="1" indent="-291600" fontAlgn="auto">
              <a:lnSpc>
                <a:spcPct val="90000"/>
              </a:lnSpc>
              <a:spcBef>
                <a:spcPts val="1000"/>
              </a:spcBef>
              <a:spcAft>
                <a:spcPts val="0"/>
              </a:spcAft>
              <a:buClr>
                <a:schemeClr val="tx2"/>
              </a:buClr>
              <a:defRPr/>
            </a:pPr>
            <a:r>
              <a:rPr lang="en-US" sz="2800" dirty="0"/>
              <a:t>Copyrights.</a:t>
            </a:r>
          </a:p>
          <a:p>
            <a:pPr marL="291600" lvl="1" indent="-291600" fontAlgn="auto">
              <a:lnSpc>
                <a:spcPct val="90000"/>
              </a:lnSpc>
              <a:spcBef>
                <a:spcPts val="1000"/>
              </a:spcBef>
              <a:spcAft>
                <a:spcPts val="0"/>
              </a:spcAft>
              <a:buClr>
                <a:schemeClr val="tx2"/>
              </a:buClr>
              <a:defRPr/>
            </a:pPr>
            <a:r>
              <a:rPr lang="en-US" sz="2800" dirty="0"/>
              <a:t>Patents.</a:t>
            </a:r>
          </a:p>
          <a:p>
            <a:pPr marL="291600" lvl="1" indent="-291600" fontAlgn="auto">
              <a:lnSpc>
                <a:spcPct val="90000"/>
              </a:lnSpc>
              <a:spcBef>
                <a:spcPts val="1000"/>
              </a:spcBef>
              <a:spcAft>
                <a:spcPts val="0"/>
              </a:spcAft>
              <a:buClr>
                <a:schemeClr val="tx2"/>
              </a:buClr>
              <a:defRPr/>
            </a:pPr>
            <a:r>
              <a:rPr lang="en-US" sz="2800" dirty="0"/>
              <a:t>Trade Secrets.</a:t>
            </a:r>
          </a:p>
        </p:txBody>
      </p:sp>
      <p:sp>
        <p:nvSpPr>
          <p:cNvPr id="34819" name="Slide Number Placeholder 3">
            <a:extLst>
              <a:ext uri="{FF2B5EF4-FFF2-40B4-BE49-F238E27FC236}">
                <a16:creationId xmlns:a16="http://schemas.microsoft.com/office/drawing/2014/main" xmlns="" id="{05BEA659-A0C7-470C-9DD1-EC69405A5A8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9A7DA66-BCCB-4151-BF4B-422DA9EF23A7}" type="slidenum">
              <a:rPr lang="en-US" altLang="en-US" sz="1400">
                <a:latin typeface="+mn-lt"/>
              </a:rPr>
              <a:pPr/>
              <a:t>17</a:t>
            </a:fld>
            <a:endParaRPr lang="en-US" altLang="en-US" sz="140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a:extLst>
              <a:ext uri="{FF2B5EF4-FFF2-40B4-BE49-F238E27FC236}">
                <a16:creationId xmlns:a16="http://schemas.microsoft.com/office/drawing/2014/main" xmlns="" id="{7579337F-5731-4140-90BD-32E957BB7C5D}"/>
              </a:ext>
            </a:extLst>
          </p:cNvPr>
          <p:cNvSpPr>
            <a:spLocks noGrp="1" noChangeArrowheads="1"/>
          </p:cNvSpPr>
          <p:nvPr>
            <p:ph type="title"/>
          </p:nvPr>
        </p:nvSpPr>
        <p:spPr/>
        <p:txBody>
          <a:bodyPr>
            <a:normAutofit/>
          </a:bodyPr>
          <a:lstStyle/>
          <a:p>
            <a:pPr fontAlgn="auto">
              <a:spcAft>
                <a:spcPts val="0"/>
              </a:spcAft>
              <a:defRPr/>
            </a:pPr>
            <a:r>
              <a:rPr lang="en-US" sz="3800" dirty="0">
                <a:latin typeface="+mn-lt"/>
                <a:ea typeface="+mj-ea"/>
              </a:rPr>
              <a:t>Trademark</a:t>
            </a:r>
          </a:p>
        </p:txBody>
      </p:sp>
      <p:sp>
        <p:nvSpPr>
          <p:cNvPr id="37891" name="Content Placeholder 5">
            <a:extLst>
              <a:ext uri="{FF2B5EF4-FFF2-40B4-BE49-F238E27FC236}">
                <a16:creationId xmlns:a16="http://schemas.microsoft.com/office/drawing/2014/main" xmlns="" id="{7F6069B9-2DB3-4E9B-9829-776692C83425}"/>
              </a:ext>
            </a:extLst>
          </p:cNvPr>
          <p:cNvSpPr>
            <a:spLocks noGrp="1" noChangeArrowheads="1"/>
          </p:cNvSpPr>
          <p:nvPr>
            <p:ph idx="1"/>
          </p:nvPr>
        </p:nvSpPr>
        <p:spPr>
          <a:xfrm>
            <a:off x="457200" y="1600200"/>
            <a:ext cx="7848600" cy="4800600"/>
          </a:xfrm>
        </p:spPr>
        <p:txBody>
          <a:bodyPr rtlCol="0">
            <a:normAutofit lnSpcReduction="10000"/>
          </a:bodyPr>
          <a:lstStyle/>
          <a:p>
            <a:pPr marL="0" lvl="1" indent="0" fontAlgn="auto">
              <a:lnSpc>
                <a:spcPct val="90000"/>
              </a:lnSpc>
              <a:spcBef>
                <a:spcPts val="1000"/>
              </a:spcBef>
              <a:spcAft>
                <a:spcPts val="0"/>
              </a:spcAft>
              <a:buClr>
                <a:schemeClr val="tx2"/>
              </a:buClr>
              <a:buNone/>
              <a:defRPr/>
            </a:pPr>
            <a:r>
              <a:rPr lang="en-US" sz="2800" dirty="0"/>
              <a:t>Definition: A distinctive mark, word, design, picture, or arrangement used by seller in conjunction with a product and tending to cause consumer to identify product with producer.</a:t>
            </a:r>
          </a:p>
          <a:p>
            <a:pPr marL="0" lvl="1" indent="0" fontAlgn="auto">
              <a:lnSpc>
                <a:spcPct val="90000"/>
              </a:lnSpc>
              <a:spcBef>
                <a:spcPts val="1000"/>
              </a:spcBef>
              <a:spcAft>
                <a:spcPts val="0"/>
              </a:spcAft>
              <a:buClr>
                <a:schemeClr val="tx2"/>
              </a:buClr>
              <a:buNone/>
              <a:defRPr/>
            </a:pPr>
            <a:r>
              <a:rPr lang="en-US" sz="2800" dirty="0"/>
              <a:t>Mark must be registered with U.S. Patent and Trademark Office; mark must be renewed between fifth and sixth years, and after initial renewal, every 10 years.</a:t>
            </a:r>
          </a:p>
          <a:p>
            <a:pPr marL="0" lvl="1" indent="0" fontAlgn="auto">
              <a:lnSpc>
                <a:spcPct val="90000"/>
              </a:lnSpc>
              <a:spcBef>
                <a:spcPts val="1000"/>
              </a:spcBef>
              <a:spcAft>
                <a:spcPts val="0"/>
              </a:spcAft>
              <a:buClr>
                <a:schemeClr val="tx2"/>
              </a:buClr>
              <a:buNone/>
              <a:defRPr/>
            </a:pPr>
            <a:r>
              <a:rPr lang="en-US" sz="2800" dirty="0"/>
              <a:t>Remedies for mark infringement:</a:t>
            </a:r>
          </a:p>
          <a:p>
            <a:pPr marL="291600" lvl="1" indent="-291600" fontAlgn="auto">
              <a:lnSpc>
                <a:spcPct val="90000"/>
              </a:lnSpc>
              <a:spcBef>
                <a:spcPts val="1000"/>
              </a:spcBef>
              <a:spcAft>
                <a:spcPts val="0"/>
              </a:spcAft>
              <a:buClr>
                <a:schemeClr val="tx2"/>
              </a:buClr>
              <a:defRPr/>
            </a:pPr>
            <a:r>
              <a:rPr lang="en-US" sz="2800" dirty="0"/>
              <a:t>Money Damages.</a:t>
            </a:r>
          </a:p>
          <a:p>
            <a:pPr marL="291600" lvl="1" indent="-291600" fontAlgn="auto">
              <a:lnSpc>
                <a:spcPct val="90000"/>
              </a:lnSpc>
              <a:spcBef>
                <a:spcPts val="1000"/>
              </a:spcBef>
              <a:spcAft>
                <a:spcPts val="0"/>
              </a:spcAft>
              <a:buClr>
                <a:schemeClr val="tx2"/>
              </a:buClr>
              <a:defRPr/>
            </a:pPr>
            <a:r>
              <a:rPr lang="en-US" sz="2800" dirty="0"/>
              <a:t>Injunction.</a:t>
            </a:r>
          </a:p>
        </p:txBody>
      </p:sp>
      <p:sp>
        <p:nvSpPr>
          <p:cNvPr id="36867" name="Slide Number Placeholder 3">
            <a:extLst>
              <a:ext uri="{FF2B5EF4-FFF2-40B4-BE49-F238E27FC236}">
                <a16:creationId xmlns:a16="http://schemas.microsoft.com/office/drawing/2014/main" xmlns="" id="{64BA7049-5976-4E09-87BD-BB6A0C865D8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3FC3F3-7CBE-4ECD-8701-E833EE3E6B88}" type="slidenum">
              <a:rPr lang="en-US" altLang="en-US" sz="1400">
                <a:latin typeface="+mn-lt"/>
              </a:rPr>
              <a:pPr/>
              <a:t>18</a:t>
            </a:fld>
            <a:endParaRPr lang="en-US" altLang="en-US" sz="140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a:extLst>
              <a:ext uri="{FF2B5EF4-FFF2-40B4-BE49-F238E27FC236}">
                <a16:creationId xmlns:a16="http://schemas.microsoft.com/office/drawing/2014/main" xmlns="" id="{37037491-50A9-4517-B888-DC9F83C0B064}"/>
              </a:ext>
            </a:extLst>
          </p:cNvPr>
          <p:cNvSpPr>
            <a:spLocks noGrp="1" noChangeArrowheads="1"/>
          </p:cNvSpPr>
          <p:nvPr>
            <p:ph type="title"/>
          </p:nvPr>
        </p:nvSpPr>
        <p:spPr/>
        <p:txBody>
          <a:bodyPr/>
          <a:lstStyle/>
          <a:p>
            <a:pPr fontAlgn="auto">
              <a:spcAft>
                <a:spcPts val="0"/>
              </a:spcAft>
              <a:defRPr/>
            </a:pPr>
            <a:r>
              <a:rPr lang="en-US" dirty="0">
                <a:latin typeface="+mn-lt"/>
                <a:ea typeface="+mj-ea"/>
              </a:rPr>
              <a:t>Trade Dress</a:t>
            </a:r>
          </a:p>
        </p:txBody>
      </p:sp>
      <p:sp>
        <p:nvSpPr>
          <p:cNvPr id="39939" name="Content Placeholder">
            <a:extLst>
              <a:ext uri="{FF2B5EF4-FFF2-40B4-BE49-F238E27FC236}">
                <a16:creationId xmlns:a16="http://schemas.microsoft.com/office/drawing/2014/main" xmlns="" id="{632893C1-53A1-4545-8C8C-8BF3D68DC554}"/>
              </a:ext>
            </a:extLst>
          </p:cNvPr>
          <p:cNvSpPr>
            <a:spLocks noGrp="1" noChangeArrowheads="1"/>
          </p:cNvSpPr>
          <p:nvPr>
            <p:ph idx="1"/>
          </p:nvPr>
        </p:nvSpPr>
        <p:spPr/>
        <p:txBody>
          <a:bodyPr rtlCol="0">
            <a:normAutofit/>
          </a:bodyPr>
          <a:lstStyle/>
          <a:p>
            <a:pPr marL="291600" lvl="1" indent="-291600">
              <a:lnSpc>
                <a:spcPct val="90000"/>
              </a:lnSpc>
              <a:spcBef>
                <a:spcPts val="1000"/>
              </a:spcBef>
              <a:buClr>
                <a:schemeClr val="tx2"/>
              </a:buClr>
              <a:defRPr/>
            </a:pPr>
            <a:r>
              <a:rPr lang="en-US" sz="2800" dirty="0"/>
              <a:t>Refers to the overall appearance and image of a product.</a:t>
            </a:r>
          </a:p>
          <a:p>
            <a:pPr marL="291600" lvl="1" indent="-291600">
              <a:lnSpc>
                <a:spcPct val="90000"/>
              </a:lnSpc>
              <a:spcBef>
                <a:spcPts val="1000"/>
              </a:spcBef>
              <a:buClr>
                <a:schemeClr val="tx2"/>
              </a:buClr>
              <a:defRPr/>
            </a:pPr>
            <a:r>
              <a:rPr lang="en-US" sz="2800" dirty="0"/>
              <a:t>Entitled to same protection as trademark.</a:t>
            </a:r>
          </a:p>
          <a:p>
            <a:pPr marL="291600" lvl="1" indent="-291600">
              <a:lnSpc>
                <a:spcPct val="90000"/>
              </a:lnSpc>
              <a:spcBef>
                <a:spcPts val="1000"/>
              </a:spcBef>
              <a:buClr>
                <a:schemeClr val="tx2"/>
              </a:buClr>
              <a:defRPr/>
            </a:pPr>
            <a:r>
              <a:rPr lang="en-US" sz="2800" dirty="0"/>
              <a:t>Main focus of trade dress infringement case is whether there is likely to be consumer confusion in the comparison of two products.</a:t>
            </a:r>
          </a:p>
        </p:txBody>
      </p:sp>
      <p:sp>
        <p:nvSpPr>
          <p:cNvPr id="38915" name="Slide Number Placeholder 3">
            <a:extLst>
              <a:ext uri="{FF2B5EF4-FFF2-40B4-BE49-F238E27FC236}">
                <a16:creationId xmlns:a16="http://schemas.microsoft.com/office/drawing/2014/main" xmlns="" id="{E7D98005-E227-4825-BF11-04FD9A37674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BAC8BA-DA56-4EF8-8FA3-C6E96D51A92B}" type="slidenum">
              <a:rPr lang="en-US" altLang="en-US" sz="1400">
                <a:latin typeface="+mn-lt"/>
              </a:rPr>
              <a:pPr/>
              <a:t>19</a:t>
            </a:fld>
            <a:endParaRPr lang="en-US" altLang="en-US" sz="140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a:extLst>
              <a:ext uri="{FF2B5EF4-FFF2-40B4-BE49-F238E27FC236}">
                <a16:creationId xmlns:a16="http://schemas.microsoft.com/office/drawing/2014/main" xmlns="" id="{2E45DE29-D940-4F8E-95E0-3811550989BA}"/>
              </a:ext>
            </a:extLst>
          </p:cNvPr>
          <p:cNvSpPr>
            <a:spLocks noGrp="1" noChangeArrowheads="1"/>
          </p:cNvSpPr>
          <p:nvPr>
            <p:ph type="title"/>
          </p:nvPr>
        </p:nvSpPr>
        <p:spPr/>
        <p:txBody>
          <a:bodyPr/>
          <a:lstStyle/>
          <a:p>
            <a:pPr fontAlgn="auto">
              <a:spcAft>
                <a:spcPts val="0"/>
              </a:spcAft>
              <a:defRPr/>
            </a:pPr>
            <a:r>
              <a:rPr lang="en-US" dirty="0">
                <a:latin typeface="+mn-lt"/>
                <a:ea typeface="+mj-ea"/>
              </a:rPr>
              <a:t>Real Property</a:t>
            </a:r>
          </a:p>
        </p:txBody>
      </p:sp>
      <p:sp>
        <p:nvSpPr>
          <p:cNvPr id="5123" name="Content Placeholder 3">
            <a:extLst>
              <a:ext uri="{FF2B5EF4-FFF2-40B4-BE49-F238E27FC236}">
                <a16:creationId xmlns:a16="http://schemas.microsoft.com/office/drawing/2014/main" xmlns="" id="{367F4DB7-092E-46BA-B6DD-A27E4D87F900}"/>
              </a:ext>
            </a:extLst>
          </p:cNvPr>
          <p:cNvSpPr>
            <a:spLocks noGrp="1" noChangeArrowheads="1"/>
          </p:cNvSpPr>
          <p:nvPr>
            <p:ph idx="1"/>
          </p:nvPr>
        </p:nvSpPr>
        <p:spPr/>
        <p:txBody>
          <a:bodyPr rtlCol="0">
            <a:normAutofit/>
          </a:bodyPr>
          <a:lstStyle/>
          <a:p>
            <a:pPr marL="291600" indent="-291600" fontAlgn="auto">
              <a:spcBef>
                <a:spcPts val="1000"/>
              </a:spcBef>
              <a:spcAft>
                <a:spcPts val="0"/>
              </a:spcAft>
              <a:buClr>
                <a:schemeClr val="tx2"/>
              </a:buClr>
              <a:defRPr/>
            </a:pPr>
            <a:r>
              <a:rPr lang="en-US" sz="2800" dirty="0">
                <a:ea typeface="+mn-ea"/>
              </a:rPr>
              <a:t>Definition: Land and everything permanently attached to it.</a:t>
            </a:r>
          </a:p>
        </p:txBody>
      </p:sp>
      <p:sp>
        <p:nvSpPr>
          <p:cNvPr id="4099" name="Slide Number Placeholder 3">
            <a:extLst>
              <a:ext uri="{FF2B5EF4-FFF2-40B4-BE49-F238E27FC236}">
                <a16:creationId xmlns:a16="http://schemas.microsoft.com/office/drawing/2014/main" xmlns="" id="{3155F164-91A6-47DC-9891-8AE0B1A8D9B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D34F054-F76D-4748-84D8-0B7E371B7509}" type="slidenum">
              <a:rPr lang="en-US" altLang="en-US" sz="1400">
                <a:latin typeface="+mn-lt"/>
              </a:rPr>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a:extLst>
              <a:ext uri="{FF2B5EF4-FFF2-40B4-BE49-F238E27FC236}">
                <a16:creationId xmlns:a16="http://schemas.microsoft.com/office/drawing/2014/main" xmlns="" id="{E6644295-21B9-47E2-914D-859609A03520}"/>
              </a:ext>
            </a:extLst>
          </p:cNvPr>
          <p:cNvSpPr>
            <a:spLocks noGrp="1" noChangeArrowheads="1"/>
          </p:cNvSpPr>
          <p:nvPr>
            <p:ph type="title"/>
          </p:nvPr>
        </p:nvSpPr>
        <p:spPr/>
        <p:txBody>
          <a:bodyPr/>
          <a:lstStyle/>
          <a:p>
            <a:pPr fontAlgn="auto">
              <a:spcAft>
                <a:spcPts val="0"/>
              </a:spcAft>
              <a:defRPr/>
            </a:pPr>
            <a:r>
              <a:rPr lang="en-US" sz="4000" dirty="0">
                <a:latin typeface="+mn-lt"/>
                <a:ea typeface="+mj-ea"/>
              </a:rPr>
              <a:t>Copyright</a:t>
            </a:r>
          </a:p>
        </p:txBody>
      </p:sp>
      <p:sp>
        <p:nvSpPr>
          <p:cNvPr id="41987" name="Content Placeholder">
            <a:extLst>
              <a:ext uri="{FF2B5EF4-FFF2-40B4-BE49-F238E27FC236}">
                <a16:creationId xmlns:a16="http://schemas.microsoft.com/office/drawing/2014/main" xmlns="" id="{22EAFB11-F265-43B7-A52B-58290E344D80}"/>
              </a:ext>
            </a:extLst>
          </p:cNvPr>
          <p:cNvSpPr>
            <a:spLocks noGrp="1" noChangeArrowheads="1"/>
          </p:cNvSpPr>
          <p:nvPr>
            <p:ph sz="half" idx="1"/>
          </p:nvPr>
        </p:nvSpPr>
        <p:spPr>
          <a:xfrm>
            <a:off x="457200" y="1536192"/>
            <a:ext cx="7924800" cy="3264408"/>
          </a:xfrm>
        </p:spPr>
        <p:txBody>
          <a:bodyPr rtlCol="0">
            <a:normAutofit lnSpcReduction="10000"/>
          </a:bodyPr>
          <a:lstStyle/>
          <a:p>
            <a:pPr marL="0" indent="0" fontAlgn="auto">
              <a:lnSpc>
                <a:spcPct val="80000"/>
              </a:lnSpc>
              <a:spcAft>
                <a:spcPts val="0"/>
              </a:spcAft>
              <a:buClr>
                <a:schemeClr val="tx2"/>
              </a:buClr>
              <a:buNone/>
              <a:defRPr/>
            </a:pPr>
            <a:r>
              <a:rPr lang="en-US" sz="2600" dirty="0"/>
              <a:t>Protects the expression of a creative idea.</a:t>
            </a:r>
          </a:p>
          <a:p>
            <a:pPr marL="0" indent="0" fontAlgn="auto">
              <a:lnSpc>
                <a:spcPct val="80000"/>
              </a:lnSpc>
              <a:spcAft>
                <a:spcPts val="0"/>
              </a:spcAft>
              <a:buClr>
                <a:schemeClr val="tx2"/>
              </a:buClr>
              <a:buNone/>
              <a:defRPr/>
            </a:pPr>
            <a:r>
              <a:rPr lang="en-US" sz="2600" dirty="0"/>
              <a:t>Examples of copyrighted material include books, periodicals, musical compositions, plays, motion pictures, sound recordings, lectures, works of art, and computer programs.</a:t>
            </a:r>
          </a:p>
          <a:p>
            <a:pPr marL="0" indent="0" fontAlgn="auto">
              <a:lnSpc>
                <a:spcPct val="80000"/>
              </a:lnSpc>
              <a:spcAft>
                <a:spcPts val="0"/>
              </a:spcAft>
              <a:buClr>
                <a:schemeClr val="tx2"/>
              </a:buClr>
              <a:buNone/>
              <a:defRPr/>
            </a:pPr>
            <a:r>
              <a:rPr lang="en-US" sz="2600" dirty="0"/>
              <a:t>Criteria for a work  to be copyrightable:</a:t>
            </a:r>
          </a:p>
          <a:p>
            <a:pPr marL="291600" lvl="1" indent="-291600" fontAlgn="auto">
              <a:lnSpc>
                <a:spcPct val="90000"/>
              </a:lnSpc>
              <a:spcBef>
                <a:spcPts val="1000"/>
              </a:spcBef>
              <a:spcAft>
                <a:spcPts val="0"/>
              </a:spcAft>
              <a:buClr>
                <a:schemeClr val="tx2"/>
              </a:buClr>
              <a:defRPr/>
            </a:pPr>
            <a:r>
              <a:rPr lang="en-US" sz="2600" dirty="0"/>
              <a:t>Fixed (Set out in a tangible medium of expression).</a:t>
            </a:r>
          </a:p>
          <a:p>
            <a:pPr marL="291600" lvl="1" indent="-291600" fontAlgn="auto">
              <a:lnSpc>
                <a:spcPct val="90000"/>
              </a:lnSpc>
              <a:spcBef>
                <a:spcPts val="1000"/>
              </a:spcBef>
              <a:spcAft>
                <a:spcPts val="0"/>
              </a:spcAft>
              <a:buClr>
                <a:schemeClr val="tx2"/>
              </a:buClr>
              <a:defRPr/>
            </a:pPr>
            <a:r>
              <a:rPr lang="en-US" sz="2600" dirty="0"/>
              <a:t>Original.</a:t>
            </a:r>
          </a:p>
          <a:p>
            <a:pPr marL="291600" lvl="1" indent="-291600" fontAlgn="auto">
              <a:lnSpc>
                <a:spcPct val="90000"/>
              </a:lnSpc>
              <a:spcBef>
                <a:spcPts val="1000"/>
              </a:spcBef>
              <a:spcAft>
                <a:spcPts val="0"/>
              </a:spcAft>
              <a:buClr>
                <a:schemeClr val="tx2"/>
              </a:buClr>
              <a:defRPr/>
            </a:pPr>
            <a:r>
              <a:rPr lang="en-US" sz="2600" dirty="0"/>
              <a:t>Creative.</a:t>
            </a:r>
          </a:p>
        </p:txBody>
      </p:sp>
      <p:sp>
        <p:nvSpPr>
          <p:cNvPr id="2" name="Content Placeholder 1"/>
          <p:cNvSpPr>
            <a:spLocks noGrp="1"/>
          </p:cNvSpPr>
          <p:nvPr>
            <p:ph sz="half" idx="2"/>
          </p:nvPr>
        </p:nvSpPr>
        <p:spPr>
          <a:xfrm>
            <a:off x="457200" y="4876800"/>
            <a:ext cx="7620000" cy="1447800"/>
          </a:xfrm>
        </p:spPr>
        <p:txBody>
          <a:bodyPr>
            <a:noAutofit/>
          </a:bodyPr>
          <a:lstStyle/>
          <a:p>
            <a:pPr marL="0" lvl="1" indent="0" fontAlgn="auto">
              <a:lnSpc>
                <a:spcPct val="90000"/>
              </a:lnSpc>
              <a:spcBef>
                <a:spcPts val="1000"/>
              </a:spcBef>
              <a:spcAft>
                <a:spcPts val="0"/>
              </a:spcAft>
              <a:buClr>
                <a:schemeClr val="tx2"/>
              </a:buClr>
              <a:buNone/>
              <a:defRPr/>
            </a:pPr>
            <a:r>
              <a:rPr lang="en-US" sz="2600" dirty="0"/>
              <a:t>Remedies for copyright infringement:</a:t>
            </a:r>
          </a:p>
          <a:p>
            <a:pPr marL="291600" lvl="1" indent="-291600">
              <a:spcBef>
                <a:spcPts val="1000"/>
              </a:spcBef>
              <a:buClr>
                <a:schemeClr val="tx2"/>
              </a:buClr>
              <a:defRPr/>
            </a:pPr>
            <a:r>
              <a:rPr lang="en-US" sz="2600" dirty="0"/>
              <a:t>Money Damages.</a:t>
            </a:r>
          </a:p>
          <a:p>
            <a:pPr marL="291600" lvl="1" indent="-291600">
              <a:spcBef>
                <a:spcPts val="1000"/>
              </a:spcBef>
              <a:buClr>
                <a:schemeClr val="tx2"/>
              </a:buClr>
              <a:defRPr/>
            </a:pPr>
            <a:r>
              <a:rPr lang="en-US" sz="2600" dirty="0"/>
              <a:t>Injunction.</a:t>
            </a:r>
          </a:p>
        </p:txBody>
      </p:sp>
      <p:sp>
        <p:nvSpPr>
          <p:cNvPr id="40963" name="Slide Number Placeholder 3">
            <a:extLst>
              <a:ext uri="{FF2B5EF4-FFF2-40B4-BE49-F238E27FC236}">
                <a16:creationId xmlns:a16="http://schemas.microsoft.com/office/drawing/2014/main" xmlns="" id="{FB88E573-4EF6-4C47-BE38-0DEC8E3B4A4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440DBA7-B4A3-44C8-8CAA-DEBB13882F2E}" type="slidenum">
              <a:rPr lang="en-US" altLang="en-US" sz="1400">
                <a:latin typeface="+mn-lt"/>
              </a:rPr>
              <a:pPr/>
              <a:t>20</a:t>
            </a:fld>
            <a:endParaRPr lang="en-US" altLang="en-US" sz="140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tle">
            <a:extLst>
              <a:ext uri="{FF2B5EF4-FFF2-40B4-BE49-F238E27FC236}">
                <a16:creationId xmlns:a16="http://schemas.microsoft.com/office/drawing/2014/main" xmlns="" id="{5A41AE70-BF7C-4F76-8A50-835C6BE6D529}"/>
              </a:ext>
            </a:extLst>
          </p:cNvPr>
          <p:cNvSpPr>
            <a:spLocks noGrp="1" noChangeArrowheads="1"/>
          </p:cNvSpPr>
          <p:nvPr>
            <p:ph type="title"/>
          </p:nvPr>
        </p:nvSpPr>
        <p:spPr/>
        <p:txBody>
          <a:bodyPr wrap="square" numCol="1" anchorCtr="0" compatLnSpc="1">
            <a:prstTxWarp prst="textNoShape">
              <a:avLst/>
            </a:prstTxWarp>
          </a:bodyPr>
          <a:lstStyle/>
          <a:p>
            <a:r>
              <a:rPr lang="en-US" altLang="en-US" sz="3600" dirty="0">
                <a:latin typeface="+mn-lt"/>
              </a:rPr>
              <a:t>The “Fair Use” Doctrine</a:t>
            </a:r>
          </a:p>
        </p:txBody>
      </p:sp>
      <p:sp>
        <p:nvSpPr>
          <p:cNvPr id="44035" name="Content Placeholder">
            <a:extLst>
              <a:ext uri="{FF2B5EF4-FFF2-40B4-BE49-F238E27FC236}">
                <a16:creationId xmlns:a16="http://schemas.microsoft.com/office/drawing/2014/main" xmlns="" id="{7928E0BA-DC8F-4E5C-8257-5BFB780D7B53}"/>
              </a:ext>
            </a:extLst>
          </p:cNvPr>
          <p:cNvSpPr>
            <a:spLocks noGrp="1" noChangeArrowheads="1"/>
          </p:cNvSpPr>
          <p:nvPr>
            <p:ph idx="1"/>
          </p:nvPr>
        </p:nvSpPr>
        <p:spPr>
          <a:xfrm>
            <a:off x="457200" y="1600200"/>
            <a:ext cx="7924800" cy="4800600"/>
          </a:xfrm>
        </p:spPr>
        <p:txBody>
          <a:bodyPr>
            <a:normAutofit/>
          </a:bodyPr>
          <a:lstStyle/>
          <a:p>
            <a:pPr marL="291600" lvl="1" indent="-291600">
              <a:lnSpc>
                <a:spcPct val="90000"/>
              </a:lnSpc>
              <a:spcBef>
                <a:spcPts val="1000"/>
              </a:spcBef>
              <a:buClr>
                <a:schemeClr val="tx2"/>
              </a:buClr>
              <a:defRPr/>
            </a:pPr>
            <a:r>
              <a:rPr lang="en-US" altLang="en-US" sz="2800" dirty="0"/>
              <a:t>Provides that a portion of copyrighted work may be reproduced for purposes of “criticism, comment, news reporting, teaching, scholarships, and research.”</a:t>
            </a:r>
          </a:p>
        </p:txBody>
      </p:sp>
      <p:sp>
        <p:nvSpPr>
          <p:cNvPr id="43011" name="Slide Number Placeholder 3">
            <a:extLst>
              <a:ext uri="{FF2B5EF4-FFF2-40B4-BE49-F238E27FC236}">
                <a16:creationId xmlns:a16="http://schemas.microsoft.com/office/drawing/2014/main" xmlns="" id="{256663BB-BE3C-4941-9035-4B2569F49339}"/>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FC85974-E807-432B-A72D-27EA1D389E54}" type="slidenum">
              <a:rPr lang="en-US" altLang="en-US" sz="1400">
                <a:latin typeface="+mn-lt"/>
              </a:rPr>
              <a:pPr/>
              <a:t>21</a:t>
            </a:fld>
            <a:endParaRPr lang="en-US" altLang="en-US" sz="140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a:extLst>
              <a:ext uri="{FF2B5EF4-FFF2-40B4-BE49-F238E27FC236}">
                <a16:creationId xmlns:a16="http://schemas.microsoft.com/office/drawing/2014/main" xmlns="" id="{1D110A02-6450-402D-8BCB-B1FA52EF5255}"/>
              </a:ext>
            </a:extLst>
          </p:cNvPr>
          <p:cNvSpPr>
            <a:spLocks noGrp="1" noChangeArrowheads="1"/>
          </p:cNvSpPr>
          <p:nvPr>
            <p:ph type="title"/>
          </p:nvPr>
        </p:nvSpPr>
        <p:spPr/>
        <p:txBody>
          <a:bodyPr wrap="square" numCol="1" anchorCtr="0" compatLnSpc="1">
            <a:prstTxWarp prst="textNoShape">
              <a:avLst/>
            </a:prstTxWarp>
          </a:bodyPr>
          <a:lstStyle/>
          <a:p>
            <a:r>
              <a:rPr lang="en-US" altLang="en-US" sz="4000" dirty="0">
                <a:latin typeface="+mn-lt"/>
              </a:rPr>
              <a:t>“Fair Use” Factors</a:t>
            </a:r>
          </a:p>
        </p:txBody>
      </p:sp>
      <p:sp>
        <p:nvSpPr>
          <p:cNvPr id="46083" name="Content Placeholder">
            <a:extLst>
              <a:ext uri="{FF2B5EF4-FFF2-40B4-BE49-F238E27FC236}">
                <a16:creationId xmlns:a16="http://schemas.microsoft.com/office/drawing/2014/main" xmlns="" id="{098F34E1-9AE9-4ED9-A18F-1AD247A3A44B}"/>
              </a:ext>
            </a:extLst>
          </p:cNvPr>
          <p:cNvSpPr>
            <a:spLocks noGrp="1" noChangeArrowheads="1"/>
          </p:cNvSpPr>
          <p:nvPr>
            <p:ph idx="1"/>
          </p:nvPr>
        </p:nvSpPr>
        <p:spPr>
          <a:xfrm>
            <a:off x="457200" y="1600200"/>
            <a:ext cx="8001000" cy="4800600"/>
          </a:xfrm>
        </p:spPr>
        <p:txBody>
          <a:bodyPr rtlCol="0">
            <a:normAutofit/>
          </a:bodyPr>
          <a:lstStyle/>
          <a:p>
            <a:pPr marL="291600" lvl="1" indent="-291600" fontAlgn="auto">
              <a:lnSpc>
                <a:spcPct val="90000"/>
              </a:lnSpc>
              <a:spcBef>
                <a:spcPts val="1000"/>
              </a:spcBef>
              <a:spcAft>
                <a:spcPts val="0"/>
              </a:spcAft>
              <a:buClr>
                <a:schemeClr val="tx2"/>
              </a:buClr>
              <a:defRPr/>
            </a:pPr>
            <a:r>
              <a:rPr lang="en-US" sz="2800" dirty="0"/>
              <a:t>Purpose and character of use, including whether use is of a commercial nature or for nonprofit educational purposes.</a:t>
            </a:r>
          </a:p>
          <a:p>
            <a:pPr marL="291600" lvl="1" indent="-291600" fontAlgn="auto">
              <a:lnSpc>
                <a:spcPct val="90000"/>
              </a:lnSpc>
              <a:spcBef>
                <a:spcPts val="1000"/>
              </a:spcBef>
              <a:spcAft>
                <a:spcPts val="0"/>
              </a:spcAft>
              <a:buClr>
                <a:schemeClr val="tx2"/>
              </a:buClr>
              <a:defRPr/>
            </a:pPr>
            <a:r>
              <a:rPr lang="en-US" sz="2800" dirty="0"/>
              <a:t>Nature of the copyrighted work.</a:t>
            </a:r>
          </a:p>
          <a:p>
            <a:pPr marL="291600" lvl="1" indent="-291600" fontAlgn="auto">
              <a:lnSpc>
                <a:spcPct val="90000"/>
              </a:lnSpc>
              <a:spcBef>
                <a:spcPts val="1000"/>
              </a:spcBef>
              <a:spcAft>
                <a:spcPts val="0"/>
              </a:spcAft>
              <a:buClr>
                <a:schemeClr val="tx2"/>
              </a:buClr>
              <a:defRPr/>
            </a:pPr>
            <a:r>
              <a:rPr lang="en-US" sz="2800" dirty="0"/>
              <a:t>Amount and substantiality of portion used in relation to copyrighted work as a whole.</a:t>
            </a:r>
          </a:p>
          <a:p>
            <a:pPr marL="291600" lvl="1" indent="-291600" fontAlgn="auto">
              <a:lnSpc>
                <a:spcPct val="90000"/>
              </a:lnSpc>
              <a:spcBef>
                <a:spcPts val="1000"/>
              </a:spcBef>
              <a:spcAft>
                <a:spcPts val="0"/>
              </a:spcAft>
              <a:buClr>
                <a:schemeClr val="tx2"/>
              </a:buClr>
              <a:defRPr/>
            </a:pPr>
            <a:r>
              <a:rPr lang="en-US" sz="2800" dirty="0"/>
              <a:t>Effect of use on potential market for or value of copyrighted work.</a:t>
            </a:r>
          </a:p>
        </p:txBody>
      </p:sp>
      <p:sp>
        <p:nvSpPr>
          <p:cNvPr id="45059" name="Slide Number Placeholder 3">
            <a:extLst>
              <a:ext uri="{FF2B5EF4-FFF2-40B4-BE49-F238E27FC236}">
                <a16:creationId xmlns:a16="http://schemas.microsoft.com/office/drawing/2014/main" xmlns="" id="{814BCA5F-5EAA-4615-A0E2-B57F877CD66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C965311-99BD-4A6C-9D08-FA779198B06B}" type="slidenum">
              <a:rPr lang="en-US" altLang="en-US" sz="1400">
                <a:latin typeface="+mn-lt"/>
              </a:rPr>
              <a:pPr/>
              <a:t>22</a:t>
            </a:fld>
            <a:endParaRPr lang="en-US" altLang="en-US" sz="140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a:extLst>
              <a:ext uri="{FF2B5EF4-FFF2-40B4-BE49-F238E27FC236}">
                <a16:creationId xmlns:a16="http://schemas.microsoft.com/office/drawing/2014/main" xmlns="" id="{B4FE813E-191E-42C7-900F-C553CA3E251A}"/>
              </a:ext>
            </a:extLst>
          </p:cNvPr>
          <p:cNvSpPr>
            <a:spLocks noGrp="1" noChangeArrowheads="1"/>
          </p:cNvSpPr>
          <p:nvPr>
            <p:ph type="title"/>
          </p:nvPr>
        </p:nvSpPr>
        <p:spPr/>
        <p:txBody>
          <a:bodyPr/>
          <a:lstStyle/>
          <a:p>
            <a:pPr fontAlgn="auto">
              <a:spcAft>
                <a:spcPts val="0"/>
              </a:spcAft>
              <a:defRPr/>
            </a:pPr>
            <a:r>
              <a:rPr lang="en-US" sz="4400" dirty="0">
                <a:latin typeface="+mn-lt"/>
                <a:ea typeface="+mj-ea"/>
              </a:rPr>
              <a:t>Patent</a:t>
            </a:r>
          </a:p>
        </p:txBody>
      </p:sp>
      <p:sp>
        <p:nvSpPr>
          <p:cNvPr id="48131" name="Content Placeholder">
            <a:extLst>
              <a:ext uri="{FF2B5EF4-FFF2-40B4-BE49-F238E27FC236}">
                <a16:creationId xmlns:a16="http://schemas.microsoft.com/office/drawing/2014/main" xmlns="" id="{4650EFD2-9CB1-40EE-96FA-041A114F6330}"/>
              </a:ext>
            </a:extLst>
          </p:cNvPr>
          <p:cNvSpPr>
            <a:spLocks noGrp="1" noChangeArrowheads="1"/>
          </p:cNvSpPr>
          <p:nvPr>
            <p:ph idx="1"/>
          </p:nvPr>
        </p:nvSpPr>
        <p:spPr/>
        <p:txBody>
          <a:bodyPr>
            <a:normAutofit/>
          </a:bodyPr>
          <a:lstStyle/>
          <a:p>
            <a:pPr marL="0" indent="0">
              <a:lnSpc>
                <a:spcPct val="90000"/>
              </a:lnSpc>
              <a:buClr>
                <a:schemeClr val="tx2"/>
              </a:buClr>
              <a:buNone/>
            </a:pPr>
            <a:r>
              <a:rPr lang="en-US" altLang="en-US" sz="2800" dirty="0"/>
              <a:t>Protects a “product, process, invention, machine, or plant” that is “novel, useful, and non-obvious.”</a:t>
            </a:r>
          </a:p>
          <a:p>
            <a:pPr marL="0" indent="0">
              <a:lnSpc>
                <a:spcPct val="90000"/>
              </a:lnSpc>
              <a:buClr>
                <a:schemeClr val="tx2"/>
              </a:buClr>
              <a:buNone/>
            </a:pPr>
            <a:r>
              <a:rPr lang="en-US" altLang="en-US" sz="2800" dirty="0"/>
              <a:t>Length of protection: 20 years.</a:t>
            </a:r>
          </a:p>
          <a:p>
            <a:pPr marL="0" indent="0">
              <a:lnSpc>
                <a:spcPct val="90000"/>
              </a:lnSpc>
              <a:buClr>
                <a:schemeClr val="tx2"/>
              </a:buClr>
              <a:buNone/>
            </a:pPr>
            <a:r>
              <a:rPr lang="en-US" altLang="en-US" sz="2800" dirty="0"/>
              <a:t>Remedies for patent infringement:</a:t>
            </a:r>
          </a:p>
          <a:p>
            <a:pPr marL="291600" lvl="1" indent="-291600">
              <a:lnSpc>
                <a:spcPct val="90000"/>
              </a:lnSpc>
              <a:spcBef>
                <a:spcPts val="1000"/>
              </a:spcBef>
              <a:buClr>
                <a:schemeClr val="tx2"/>
              </a:buClr>
              <a:defRPr/>
            </a:pPr>
            <a:r>
              <a:rPr lang="en-US" altLang="en-US" sz="2800" dirty="0"/>
              <a:t>Money Damages.</a:t>
            </a:r>
          </a:p>
          <a:p>
            <a:pPr marL="291600" lvl="1" indent="-291600">
              <a:lnSpc>
                <a:spcPct val="90000"/>
              </a:lnSpc>
              <a:spcBef>
                <a:spcPts val="1000"/>
              </a:spcBef>
              <a:buClr>
                <a:schemeClr val="tx2"/>
              </a:buClr>
              <a:defRPr/>
            </a:pPr>
            <a:r>
              <a:rPr lang="en-US" altLang="en-US" sz="2800" dirty="0"/>
              <a:t>Injunction.</a:t>
            </a:r>
          </a:p>
        </p:txBody>
      </p:sp>
      <p:sp>
        <p:nvSpPr>
          <p:cNvPr id="47107" name="Slide Number Placeholder 3">
            <a:extLst>
              <a:ext uri="{FF2B5EF4-FFF2-40B4-BE49-F238E27FC236}">
                <a16:creationId xmlns:a16="http://schemas.microsoft.com/office/drawing/2014/main" xmlns="" id="{5DB190BA-3596-4271-9E21-B77334965F2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2DB81EE-13FF-4780-8F82-6F3B18F4EC4C}" type="slidenum">
              <a:rPr lang="en-US" altLang="en-US" sz="1400">
                <a:latin typeface="+mn-lt"/>
              </a:rPr>
              <a:pPr/>
              <a:t>23</a:t>
            </a:fld>
            <a:endParaRPr lang="en-US" altLang="en-US" sz="140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22059FAE-2B95-4DF6-BCB3-040A8444CCC7}"/>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The Americ Invents Act of 2011</a:t>
            </a:r>
          </a:p>
        </p:txBody>
      </p:sp>
      <p:sp>
        <p:nvSpPr>
          <p:cNvPr id="49154" name="Content Placeholder 2">
            <a:extLst>
              <a:ext uri="{FF2B5EF4-FFF2-40B4-BE49-F238E27FC236}">
                <a16:creationId xmlns:a16="http://schemas.microsoft.com/office/drawing/2014/main" xmlns="" id="{8BD25012-5D04-4E5C-8162-1FD90FE888FA}"/>
              </a:ext>
            </a:extLst>
          </p:cNvPr>
          <p:cNvSpPr>
            <a:spLocks noGrp="1" noChangeArrowheads="1"/>
          </p:cNvSpPr>
          <p:nvPr>
            <p:ph idx="1"/>
          </p:nvPr>
        </p:nvSpPr>
        <p:spPr/>
        <p:txBody>
          <a:bodyPr>
            <a:normAutofit/>
          </a:bodyPr>
          <a:lstStyle/>
          <a:p>
            <a:pPr marL="291600" lvl="1" indent="-291600">
              <a:lnSpc>
                <a:spcPct val="90000"/>
              </a:lnSpc>
              <a:spcBef>
                <a:spcPts val="1000"/>
              </a:spcBef>
              <a:buClr>
                <a:schemeClr val="tx2"/>
              </a:buClr>
              <a:defRPr/>
            </a:pPr>
            <a:r>
              <a:rPr lang="en-US" altLang="en-US" sz="2800" dirty="0"/>
              <a:t>Changed the U.S. patent system to give a patent to the first to file a patent application.</a:t>
            </a:r>
          </a:p>
          <a:p>
            <a:pPr marL="291600" lvl="1" indent="-291600">
              <a:lnSpc>
                <a:spcPct val="90000"/>
              </a:lnSpc>
              <a:spcBef>
                <a:spcPts val="1000"/>
              </a:spcBef>
              <a:buClr>
                <a:schemeClr val="tx2"/>
              </a:buClr>
              <a:defRPr/>
            </a:pPr>
            <a:r>
              <a:rPr lang="en-US" altLang="en-US" sz="2800" dirty="0"/>
              <a:t>Changed the rules for what is patentable.</a:t>
            </a:r>
          </a:p>
          <a:p>
            <a:pPr marL="291600" lvl="1" indent="-291600">
              <a:lnSpc>
                <a:spcPct val="90000"/>
              </a:lnSpc>
              <a:spcBef>
                <a:spcPts val="1000"/>
              </a:spcBef>
              <a:buClr>
                <a:schemeClr val="tx2"/>
              </a:buClr>
              <a:defRPr/>
            </a:pPr>
            <a:r>
              <a:rPr lang="en-US" altLang="en-US" sz="2800" dirty="0"/>
              <a:t>Changed the re-examination process.</a:t>
            </a:r>
          </a:p>
          <a:p>
            <a:pPr marL="291600" lvl="1" indent="-291600">
              <a:lnSpc>
                <a:spcPct val="90000"/>
              </a:lnSpc>
              <a:spcBef>
                <a:spcPts val="1000"/>
              </a:spcBef>
              <a:buClr>
                <a:schemeClr val="tx2"/>
              </a:buClr>
              <a:defRPr/>
            </a:pPr>
            <a:r>
              <a:rPr lang="en-US" altLang="en-US" sz="2800" dirty="0"/>
              <a:t>Made it easier for small businesses to apply for patents.</a:t>
            </a:r>
          </a:p>
        </p:txBody>
      </p:sp>
      <p:sp>
        <p:nvSpPr>
          <p:cNvPr id="49155" name="Slide Number Placeholder 3">
            <a:extLst>
              <a:ext uri="{FF2B5EF4-FFF2-40B4-BE49-F238E27FC236}">
                <a16:creationId xmlns:a16="http://schemas.microsoft.com/office/drawing/2014/main" xmlns="" id="{48C13D4D-B5A0-4008-BE86-CA61B9583F1F}"/>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6C4809D-ED08-46F1-A0D6-52EA0A574B80}" type="slidenum">
              <a:rPr lang="en-US" altLang="en-US" sz="1400">
                <a:latin typeface="+mn-lt"/>
              </a:rPr>
              <a:pPr/>
              <a:t>24</a:t>
            </a:fld>
            <a:endParaRPr lang="en-US" altLang="en-US" sz="1800" dirty="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a:extLst>
              <a:ext uri="{FF2B5EF4-FFF2-40B4-BE49-F238E27FC236}">
                <a16:creationId xmlns:a16="http://schemas.microsoft.com/office/drawing/2014/main" xmlns="" id="{ED09195D-3022-40B4-9901-447BFD43C50D}"/>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Trade Secret</a:t>
            </a:r>
          </a:p>
        </p:txBody>
      </p:sp>
      <p:sp>
        <p:nvSpPr>
          <p:cNvPr id="50178" name="Content Placeholder 5">
            <a:extLst>
              <a:ext uri="{FF2B5EF4-FFF2-40B4-BE49-F238E27FC236}">
                <a16:creationId xmlns:a16="http://schemas.microsoft.com/office/drawing/2014/main" xmlns="" id="{FA45DEDC-E141-427F-A56B-B14EFABBE86D}"/>
              </a:ext>
            </a:extLst>
          </p:cNvPr>
          <p:cNvSpPr>
            <a:spLocks noGrp="1" noChangeArrowheads="1"/>
          </p:cNvSpPr>
          <p:nvPr>
            <p:ph idx="1"/>
          </p:nvPr>
        </p:nvSpPr>
        <p:spPr/>
        <p:txBody>
          <a:bodyPr>
            <a:normAutofit/>
          </a:bodyPr>
          <a:lstStyle/>
          <a:p>
            <a:pPr marL="291600" lvl="1" indent="-291600">
              <a:lnSpc>
                <a:spcPct val="90000"/>
              </a:lnSpc>
              <a:spcBef>
                <a:spcPts val="1000"/>
              </a:spcBef>
              <a:buClr>
                <a:schemeClr val="tx2"/>
              </a:buClr>
              <a:defRPr/>
            </a:pPr>
            <a:r>
              <a:rPr lang="en-US" altLang="en-US" sz="2800" dirty="0"/>
              <a:t>A </a:t>
            </a:r>
            <a:r>
              <a:rPr lang="en-IN" altLang="en-US" sz="2800" dirty="0"/>
              <a:t>“</a:t>
            </a:r>
            <a:r>
              <a:rPr lang="en-US" altLang="ja-JP" sz="2800" dirty="0"/>
              <a:t>trade secret</a:t>
            </a:r>
            <a:r>
              <a:rPr lang="en-IN" altLang="ja-JP" sz="2800" dirty="0"/>
              <a:t>” </a:t>
            </a:r>
            <a:r>
              <a:rPr lang="en-US" altLang="ja-JP" sz="2800" dirty="0"/>
              <a:t>is a process, product, method of operation, or compilation of information that gives a businessperson an advantage over his or her competitors.</a:t>
            </a:r>
          </a:p>
          <a:p>
            <a:pPr marL="291600" lvl="1" indent="-291600">
              <a:lnSpc>
                <a:spcPct val="90000"/>
              </a:lnSpc>
              <a:spcBef>
                <a:spcPts val="1000"/>
              </a:spcBef>
              <a:buClr>
                <a:schemeClr val="tx2"/>
              </a:buClr>
              <a:defRPr/>
            </a:pPr>
            <a:r>
              <a:rPr lang="en-US" altLang="en-US" sz="2800" dirty="0"/>
              <a:t>Trade secrets are frequently used as an alternative to patent protection.</a:t>
            </a:r>
          </a:p>
        </p:txBody>
      </p:sp>
      <p:sp>
        <p:nvSpPr>
          <p:cNvPr id="50179" name="Slide Number Placeholder 3">
            <a:extLst>
              <a:ext uri="{FF2B5EF4-FFF2-40B4-BE49-F238E27FC236}">
                <a16:creationId xmlns:a16="http://schemas.microsoft.com/office/drawing/2014/main" xmlns="" id="{DBE64175-A550-4609-BEF1-C2546B294E16}"/>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20000"/>
              </a:spcBef>
            </a:pPr>
            <a:fld id="{D7674989-209B-4475-874C-650915EB4496}" type="slidenum">
              <a:rPr lang="en-US" altLang="en-US" sz="1400" smtClean="0">
                <a:latin typeface="+mn-lt"/>
              </a:rPr>
              <a:pPr>
                <a:spcBef>
                  <a:spcPct val="20000"/>
                </a:spcBef>
              </a:pPr>
              <a:t>25</a:t>
            </a:fld>
            <a:endParaRPr lang="en-US" altLang="en-US" sz="3200"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xmlns="" id="{6B560B39-4A93-4B4C-B83B-11826CCF5292}"/>
              </a:ext>
            </a:extLst>
          </p:cNvPr>
          <p:cNvSpPr>
            <a:spLocks noGrp="1" noChangeArrowheads="1"/>
          </p:cNvSpPr>
          <p:nvPr>
            <p:ph type="title"/>
          </p:nvPr>
        </p:nvSpPr>
        <p:spPr/>
        <p:txBody>
          <a:bodyPr/>
          <a:lstStyle/>
          <a:p>
            <a:pPr fontAlgn="auto">
              <a:spcAft>
                <a:spcPts val="0"/>
              </a:spcAft>
              <a:defRPr/>
            </a:pPr>
            <a:r>
              <a:rPr lang="en-US" sz="3600" dirty="0">
                <a:latin typeface="+mn-lt"/>
                <a:ea typeface="+mj-ea"/>
              </a:rPr>
              <a:t>Remedies for Trade Secret Infringement</a:t>
            </a:r>
          </a:p>
        </p:txBody>
      </p:sp>
      <p:sp>
        <p:nvSpPr>
          <p:cNvPr id="52226" name="Content Placeholder 2">
            <a:extLst>
              <a:ext uri="{FF2B5EF4-FFF2-40B4-BE49-F238E27FC236}">
                <a16:creationId xmlns:a16="http://schemas.microsoft.com/office/drawing/2014/main" xmlns="" id="{45C88ADB-DA36-4572-899E-875B23850D43}"/>
              </a:ext>
            </a:extLst>
          </p:cNvPr>
          <p:cNvSpPr>
            <a:spLocks noGrp="1" noChangeArrowheads="1"/>
          </p:cNvSpPr>
          <p:nvPr>
            <p:ph sz="half" idx="1"/>
          </p:nvPr>
        </p:nvSpPr>
        <p:spPr>
          <a:xfrm>
            <a:off x="457200" y="1536192"/>
            <a:ext cx="7620000" cy="1359408"/>
          </a:xfrm>
        </p:spPr>
        <p:txBody>
          <a:bodyPr>
            <a:normAutofit lnSpcReduction="10000"/>
          </a:bodyPr>
          <a:lstStyle/>
          <a:p>
            <a:pPr marL="114300" indent="-114300">
              <a:lnSpc>
                <a:spcPct val="80000"/>
              </a:lnSpc>
              <a:buNone/>
            </a:pPr>
            <a:r>
              <a:rPr lang="en-US" altLang="en-US" dirty="0"/>
              <a:t>Remedies for trade secret infringement:</a:t>
            </a:r>
          </a:p>
          <a:p>
            <a:pPr marL="291600" lvl="1" indent="-291600">
              <a:lnSpc>
                <a:spcPct val="90000"/>
              </a:lnSpc>
              <a:spcBef>
                <a:spcPts val="1000"/>
              </a:spcBef>
              <a:buClr>
                <a:schemeClr val="tx2"/>
              </a:buClr>
              <a:defRPr/>
            </a:pPr>
            <a:r>
              <a:rPr lang="en-US" altLang="en-US" sz="2800" dirty="0"/>
              <a:t>Money Damages.</a:t>
            </a:r>
          </a:p>
          <a:p>
            <a:pPr marL="291600" lvl="1" indent="-291600">
              <a:lnSpc>
                <a:spcPct val="90000"/>
              </a:lnSpc>
              <a:spcBef>
                <a:spcPts val="1000"/>
              </a:spcBef>
              <a:buClr>
                <a:schemeClr val="tx2"/>
              </a:buClr>
              <a:defRPr/>
            </a:pPr>
            <a:r>
              <a:rPr lang="en-US" altLang="en-US" sz="2800" dirty="0"/>
              <a:t>Injunction.</a:t>
            </a:r>
          </a:p>
        </p:txBody>
      </p:sp>
      <p:sp>
        <p:nvSpPr>
          <p:cNvPr id="2" name="Content Placeholder 1"/>
          <p:cNvSpPr>
            <a:spLocks noGrp="1"/>
          </p:cNvSpPr>
          <p:nvPr>
            <p:ph sz="half" idx="2"/>
          </p:nvPr>
        </p:nvSpPr>
        <p:spPr>
          <a:xfrm>
            <a:off x="457200" y="3090354"/>
            <a:ext cx="7620000" cy="3036126"/>
          </a:xfrm>
        </p:spPr>
        <p:txBody>
          <a:bodyPr>
            <a:normAutofit lnSpcReduction="10000"/>
          </a:bodyPr>
          <a:lstStyle/>
          <a:p>
            <a:pPr marL="0" indent="0">
              <a:lnSpc>
                <a:spcPct val="80000"/>
              </a:lnSpc>
              <a:buNone/>
            </a:pPr>
            <a:r>
              <a:rPr lang="en-US" altLang="en-US" dirty="0"/>
              <a:t>Allows holder to sue for violation, if owner can prove:</a:t>
            </a:r>
          </a:p>
          <a:p>
            <a:pPr marL="291600" lvl="1" indent="-291600">
              <a:lnSpc>
                <a:spcPct val="90000"/>
              </a:lnSpc>
              <a:spcBef>
                <a:spcPts val="1000"/>
              </a:spcBef>
              <a:buClr>
                <a:schemeClr val="tx2"/>
              </a:buClr>
              <a:defRPr/>
            </a:pPr>
            <a:r>
              <a:rPr lang="en-US" altLang="en-US" sz="2800" dirty="0"/>
              <a:t>Trade secret existed.</a:t>
            </a:r>
          </a:p>
          <a:p>
            <a:pPr marL="291600" lvl="1" indent="-291600">
              <a:lnSpc>
                <a:spcPct val="90000"/>
              </a:lnSpc>
              <a:spcBef>
                <a:spcPts val="1000"/>
              </a:spcBef>
              <a:buClr>
                <a:schemeClr val="tx2"/>
              </a:buClr>
              <a:defRPr/>
            </a:pPr>
            <a:r>
              <a:rPr lang="en-US" altLang="en-US" sz="2800" dirty="0"/>
              <a:t>Defendant acquired trade secret through unlawful means.</a:t>
            </a:r>
          </a:p>
          <a:p>
            <a:pPr marL="291600" lvl="1" indent="-291600">
              <a:lnSpc>
                <a:spcPct val="90000"/>
              </a:lnSpc>
              <a:spcBef>
                <a:spcPts val="1000"/>
              </a:spcBef>
              <a:buClr>
                <a:schemeClr val="tx2"/>
              </a:buClr>
              <a:defRPr/>
            </a:pPr>
            <a:r>
              <a:rPr lang="en-US" altLang="en-US" sz="2800" dirty="0"/>
              <a:t>Defendant used trade secret without plaintiff’s permission.</a:t>
            </a:r>
          </a:p>
        </p:txBody>
      </p:sp>
      <p:sp>
        <p:nvSpPr>
          <p:cNvPr id="52227" name="Slide Number Placeholder 3">
            <a:extLst>
              <a:ext uri="{FF2B5EF4-FFF2-40B4-BE49-F238E27FC236}">
                <a16:creationId xmlns:a16="http://schemas.microsoft.com/office/drawing/2014/main" xmlns="" id="{95BE777A-CA44-4227-AFA1-C2ABB6CFB853}"/>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0559D37-390B-4890-BA96-BBD6D7A65037}" type="slidenum">
              <a:rPr lang="en-US" altLang="en-US" sz="1400">
                <a:latin typeface="+mn-lt"/>
              </a:rPr>
              <a:pPr/>
              <a:t>26</a:t>
            </a:fld>
            <a:endParaRPr lang="en-US" altLang="en-US" sz="140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a:extLst>
              <a:ext uri="{FF2B5EF4-FFF2-40B4-BE49-F238E27FC236}">
                <a16:creationId xmlns:a16="http://schemas.microsoft.com/office/drawing/2014/main" xmlns="" id="{2BB9E5FA-FBC5-4E25-8A2B-5DEE3AB20CFE}"/>
              </a:ext>
            </a:extLst>
          </p:cNvPr>
          <p:cNvSpPr>
            <a:spLocks noGrp="1" noChangeArrowheads="1"/>
          </p:cNvSpPr>
          <p:nvPr>
            <p:ph type="title"/>
          </p:nvPr>
        </p:nvSpPr>
        <p:spPr/>
        <p:txBody>
          <a:bodyPr/>
          <a:lstStyle/>
          <a:p>
            <a:pPr fontAlgn="auto">
              <a:spcAft>
                <a:spcPts val="0"/>
              </a:spcAft>
              <a:defRPr/>
            </a:pPr>
            <a:r>
              <a:rPr lang="en-US" sz="4200" dirty="0">
                <a:latin typeface="+mn-lt"/>
                <a:ea typeface="+mj-ea"/>
              </a:rPr>
              <a:t>Extent of Land Ownership</a:t>
            </a:r>
          </a:p>
        </p:txBody>
      </p:sp>
      <p:sp>
        <p:nvSpPr>
          <p:cNvPr id="7171" name="Content Placeholder">
            <a:extLst>
              <a:ext uri="{FF2B5EF4-FFF2-40B4-BE49-F238E27FC236}">
                <a16:creationId xmlns:a16="http://schemas.microsoft.com/office/drawing/2014/main" xmlns="" id="{207EAB22-CFDA-4482-866F-9843F11111F7}"/>
              </a:ext>
            </a:extLst>
          </p:cNvPr>
          <p:cNvSpPr>
            <a:spLocks noGrp="1" noChangeArrowheads="1"/>
          </p:cNvSpPr>
          <p:nvPr>
            <p:ph idx="1"/>
          </p:nvPr>
        </p:nvSpPr>
        <p:spPr/>
        <p:txBody>
          <a:bodyPr rtlCol="0">
            <a:normAutofit/>
          </a:bodyPr>
          <a:lstStyle/>
          <a:p>
            <a:pPr marL="291600" indent="-291600">
              <a:spcBef>
                <a:spcPts val="1000"/>
              </a:spcBef>
              <a:buClr>
                <a:schemeClr val="tx2"/>
              </a:buClr>
              <a:defRPr/>
            </a:pPr>
            <a:r>
              <a:rPr lang="en-US" sz="2800" dirty="0"/>
              <a:t>Surface Rights.</a:t>
            </a:r>
          </a:p>
          <a:p>
            <a:pPr marL="291600" indent="-291600">
              <a:spcBef>
                <a:spcPts val="1000"/>
              </a:spcBef>
              <a:buClr>
                <a:schemeClr val="tx2"/>
              </a:buClr>
              <a:defRPr/>
            </a:pPr>
            <a:r>
              <a:rPr lang="en-US" sz="2800" dirty="0"/>
              <a:t>Airspace.</a:t>
            </a:r>
          </a:p>
          <a:p>
            <a:pPr marL="291600" indent="-291600">
              <a:spcBef>
                <a:spcPts val="1000"/>
              </a:spcBef>
              <a:buClr>
                <a:schemeClr val="tx2"/>
              </a:buClr>
              <a:defRPr/>
            </a:pPr>
            <a:r>
              <a:rPr lang="en-US" sz="2800" dirty="0"/>
              <a:t>Water Rights.</a:t>
            </a:r>
          </a:p>
          <a:p>
            <a:pPr marL="291600" indent="-291600">
              <a:spcBef>
                <a:spcPts val="1000"/>
              </a:spcBef>
              <a:buClr>
                <a:schemeClr val="tx2"/>
              </a:buClr>
              <a:defRPr/>
            </a:pPr>
            <a:r>
              <a:rPr lang="en-US" sz="2800" dirty="0"/>
              <a:t>Mineral Rights (Subsurface Rights).</a:t>
            </a:r>
          </a:p>
        </p:txBody>
      </p:sp>
      <p:sp>
        <p:nvSpPr>
          <p:cNvPr id="6147" name="Slide Number Placeholder 3">
            <a:extLst>
              <a:ext uri="{FF2B5EF4-FFF2-40B4-BE49-F238E27FC236}">
                <a16:creationId xmlns:a16="http://schemas.microsoft.com/office/drawing/2014/main" xmlns="" id="{308141CD-277E-40AC-98E8-0CC69407F873}"/>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A897D05-C02A-41A8-97AE-6D2E5322B875}" type="slidenum">
              <a:rPr lang="en-US" altLang="en-US" sz="1400">
                <a:latin typeface="+mn-lt"/>
              </a:rPr>
              <a:pPr/>
              <a:t>3</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a:extLst>
              <a:ext uri="{FF2B5EF4-FFF2-40B4-BE49-F238E27FC236}">
                <a16:creationId xmlns:a16="http://schemas.microsoft.com/office/drawing/2014/main" xmlns="" id="{B834DECA-2274-496B-BEBE-5FC3DE1E65A9}"/>
              </a:ext>
            </a:extLst>
          </p:cNvPr>
          <p:cNvSpPr>
            <a:spLocks noGrp="1" noChangeArrowheads="1"/>
          </p:cNvSpPr>
          <p:nvPr>
            <p:ph type="title"/>
          </p:nvPr>
        </p:nvSpPr>
        <p:spPr/>
        <p:txBody>
          <a:bodyPr/>
          <a:lstStyle/>
          <a:p>
            <a:pPr fontAlgn="auto">
              <a:spcAft>
                <a:spcPts val="0"/>
              </a:spcAft>
              <a:defRPr/>
            </a:pPr>
            <a:r>
              <a:rPr lang="en-US" sz="4000" dirty="0">
                <a:latin typeface="+mn-lt"/>
                <a:ea typeface="+mj-ea"/>
              </a:rPr>
              <a:t>Interests In Real Property </a:t>
            </a:r>
            <a:r>
              <a:rPr lang="en-US" sz="2400" dirty="0">
                <a:latin typeface="+mn-lt"/>
                <a:ea typeface="+mj-ea"/>
              </a:rPr>
              <a:t>1</a:t>
            </a:r>
          </a:p>
        </p:txBody>
      </p:sp>
      <p:sp>
        <p:nvSpPr>
          <p:cNvPr id="9219" name="Content Placeholder">
            <a:extLst>
              <a:ext uri="{FF2B5EF4-FFF2-40B4-BE49-F238E27FC236}">
                <a16:creationId xmlns:a16="http://schemas.microsoft.com/office/drawing/2014/main" xmlns="" id="{DDE18EA1-0D9F-4684-BCC2-72C07FCE5B50}"/>
              </a:ext>
            </a:extLst>
          </p:cNvPr>
          <p:cNvSpPr>
            <a:spLocks noGrp="1" noChangeArrowheads="1"/>
          </p:cNvSpPr>
          <p:nvPr>
            <p:ph idx="1"/>
          </p:nvPr>
        </p:nvSpPr>
        <p:spPr>
          <a:xfrm>
            <a:off x="457200" y="1600200"/>
            <a:ext cx="7924800" cy="4800600"/>
          </a:xfrm>
        </p:spPr>
        <p:txBody>
          <a:bodyPr>
            <a:normAutofit/>
          </a:bodyPr>
          <a:lstStyle/>
          <a:p>
            <a:pPr marL="291600" indent="-291600">
              <a:lnSpc>
                <a:spcPct val="90000"/>
              </a:lnSpc>
              <a:spcBef>
                <a:spcPts val="1000"/>
              </a:spcBef>
              <a:buClr>
                <a:schemeClr val="tx2"/>
              </a:buClr>
              <a:defRPr/>
            </a:pPr>
            <a:r>
              <a:rPr lang="en-US" altLang="en-US" sz="2800" dirty="0"/>
              <a:t>Fee Simple Absolute: Right to possess for life and devise (will) to heirs upon death; the most complete interest in real property.</a:t>
            </a:r>
          </a:p>
          <a:p>
            <a:pPr marL="291600" indent="-291600">
              <a:lnSpc>
                <a:spcPct val="90000"/>
              </a:lnSpc>
              <a:spcBef>
                <a:spcPts val="1000"/>
              </a:spcBef>
              <a:buClr>
                <a:schemeClr val="tx2"/>
              </a:buClr>
              <a:defRPr/>
            </a:pPr>
            <a:r>
              <a:rPr lang="en-US" altLang="en-US" sz="2800" dirty="0"/>
              <a:t>Conditional Estate: Interest comparable to fee simple absolute, except that interest will terminate on occurrence/non-occurrence of a specified condition.</a:t>
            </a:r>
          </a:p>
          <a:p>
            <a:pPr marL="291600" indent="-291600">
              <a:lnSpc>
                <a:spcPct val="90000"/>
              </a:lnSpc>
              <a:spcBef>
                <a:spcPts val="1000"/>
              </a:spcBef>
              <a:buClr>
                <a:schemeClr val="tx2"/>
              </a:buClr>
              <a:defRPr/>
            </a:pPr>
            <a:r>
              <a:rPr lang="en-US" altLang="en-US" sz="2800" dirty="0"/>
              <a:t>Life Estate: Granted for lifetime of an individual; right to possess property terminates upon life estate holder’s death, and property will pass to another party designated by original grantor.</a:t>
            </a:r>
          </a:p>
        </p:txBody>
      </p:sp>
      <p:sp>
        <p:nvSpPr>
          <p:cNvPr id="8195" name="Slide Number Placeholder 3">
            <a:extLst>
              <a:ext uri="{FF2B5EF4-FFF2-40B4-BE49-F238E27FC236}">
                <a16:creationId xmlns:a16="http://schemas.microsoft.com/office/drawing/2014/main" xmlns="" id="{5CA96D5A-8E9D-43DB-A0DD-2A7C7C9FAD0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226A6E6-DFF3-414D-B5B6-CBE1314C52F8}" type="slidenum">
              <a:rPr lang="en-US" altLang="en-US" sz="1400">
                <a:latin typeface="+mn-lt"/>
              </a:rPr>
              <a:pPr/>
              <a:t>4</a:t>
            </a:fld>
            <a:endParaRPr lang="en-US" altLang="en-US" sz="14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a:extLst>
              <a:ext uri="{FF2B5EF4-FFF2-40B4-BE49-F238E27FC236}">
                <a16:creationId xmlns:a16="http://schemas.microsoft.com/office/drawing/2014/main" xmlns="" id="{3E8F3F57-388C-4268-9018-B8A8C2F01E36}"/>
              </a:ext>
            </a:extLst>
          </p:cNvPr>
          <p:cNvSpPr>
            <a:spLocks noGrp="1" noChangeArrowheads="1"/>
          </p:cNvSpPr>
          <p:nvPr>
            <p:ph type="title"/>
          </p:nvPr>
        </p:nvSpPr>
        <p:spPr/>
        <p:txBody>
          <a:bodyPr/>
          <a:lstStyle/>
          <a:p>
            <a:pPr fontAlgn="auto">
              <a:spcAft>
                <a:spcPts val="0"/>
              </a:spcAft>
              <a:defRPr/>
            </a:pPr>
            <a:r>
              <a:rPr lang="en-US" sz="4000" dirty="0">
                <a:latin typeface="+mn-lt"/>
                <a:ea typeface="+mj-ea"/>
              </a:rPr>
              <a:t>Interests In Real Property </a:t>
            </a:r>
            <a:r>
              <a:rPr lang="en-US" sz="2400" dirty="0">
                <a:latin typeface="+mn-lt"/>
                <a:ea typeface="+mj-ea"/>
              </a:rPr>
              <a:t>2</a:t>
            </a:r>
          </a:p>
        </p:txBody>
      </p:sp>
      <p:sp>
        <p:nvSpPr>
          <p:cNvPr id="11267" name="Content Placeholder">
            <a:extLst>
              <a:ext uri="{FF2B5EF4-FFF2-40B4-BE49-F238E27FC236}">
                <a16:creationId xmlns:a16="http://schemas.microsoft.com/office/drawing/2014/main" xmlns="" id="{D2789977-6427-49F1-B5F4-3866CE28BF41}"/>
              </a:ext>
            </a:extLst>
          </p:cNvPr>
          <p:cNvSpPr>
            <a:spLocks noGrp="1" noChangeArrowheads="1"/>
          </p:cNvSpPr>
          <p:nvPr>
            <p:ph idx="1"/>
          </p:nvPr>
        </p:nvSpPr>
        <p:spPr/>
        <p:txBody>
          <a:bodyPr>
            <a:normAutofit/>
          </a:bodyPr>
          <a:lstStyle/>
          <a:p>
            <a:pPr marL="291600" indent="-291600">
              <a:lnSpc>
                <a:spcPct val="90000"/>
              </a:lnSpc>
              <a:spcBef>
                <a:spcPts val="1000"/>
              </a:spcBef>
              <a:buClr>
                <a:schemeClr val="tx2"/>
              </a:buClr>
              <a:defRPr/>
            </a:pPr>
            <a:r>
              <a:rPr lang="en-US" altLang="en-US" sz="2800" dirty="0"/>
              <a:t>Future Interest: Person’s right to property ownership and possession in the future.</a:t>
            </a:r>
          </a:p>
          <a:p>
            <a:pPr marL="291600" indent="-291600">
              <a:lnSpc>
                <a:spcPct val="90000"/>
              </a:lnSpc>
              <a:spcBef>
                <a:spcPts val="1000"/>
              </a:spcBef>
              <a:buClr>
                <a:schemeClr val="tx2"/>
              </a:buClr>
              <a:defRPr/>
            </a:pPr>
            <a:r>
              <a:rPr lang="en-US" altLang="en-US" sz="2800" dirty="0"/>
              <a:t>Leasehold Estate: Right to possess (but not own) property for a stipulated period of time.</a:t>
            </a:r>
          </a:p>
        </p:txBody>
      </p:sp>
      <p:sp>
        <p:nvSpPr>
          <p:cNvPr id="10243" name="Slide Number Placeholder 3">
            <a:extLst>
              <a:ext uri="{FF2B5EF4-FFF2-40B4-BE49-F238E27FC236}">
                <a16:creationId xmlns:a16="http://schemas.microsoft.com/office/drawing/2014/main" xmlns="" id="{BB0C1509-5379-4E14-B0A4-08FA65D531E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6BBC90D-C4D0-428C-8362-78514EC1024F}" type="slidenum">
              <a:rPr lang="en-US" altLang="en-US" sz="1400">
                <a:latin typeface="+mn-lt"/>
              </a:rPr>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3D473168-703F-418A-B9C2-0E8CC924B0E8}"/>
              </a:ext>
            </a:extLst>
          </p:cNvPr>
          <p:cNvSpPr>
            <a:spLocks noGrp="1" noChangeArrowheads="1"/>
          </p:cNvSpPr>
          <p:nvPr>
            <p:ph type="title"/>
          </p:nvPr>
        </p:nvSpPr>
        <p:spPr/>
        <p:txBody>
          <a:bodyPr/>
          <a:lstStyle/>
          <a:p>
            <a:pPr fontAlgn="auto">
              <a:spcAft>
                <a:spcPts val="0"/>
              </a:spcAft>
              <a:defRPr/>
            </a:pPr>
            <a:r>
              <a:rPr lang="en-US" sz="3700" dirty="0">
                <a:latin typeface="+mn-lt"/>
                <a:ea typeface="+mj-ea"/>
              </a:rPr>
              <a:t>Nonpossessory Estates</a:t>
            </a:r>
          </a:p>
        </p:txBody>
      </p:sp>
      <p:sp>
        <p:nvSpPr>
          <p:cNvPr id="13315" name="Content Placeholder 2">
            <a:extLst>
              <a:ext uri="{FF2B5EF4-FFF2-40B4-BE49-F238E27FC236}">
                <a16:creationId xmlns:a16="http://schemas.microsoft.com/office/drawing/2014/main" xmlns="" id="{B61ADE3F-64E8-42AC-ABAC-FE2219DD20FD}"/>
              </a:ext>
            </a:extLst>
          </p:cNvPr>
          <p:cNvSpPr>
            <a:spLocks noGrp="1" noChangeArrowheads="1"/>
          </p:cNvSpPr>
          <p:nvPr>
            <p:ph idx="1"/>
          </p:nvPr>
        </p:nvSpPr>
        <p:spPr>
          <a:xfrm>
            <a:off x="457200" y="1600199"/>
            <a:ext cx="7696200" cy="1524001"/>
          </a:xfrm>
        </p:spPr>
        <p:txBody>
          <a:bodyPr>
            <a:noAutofit/>
          </a:bodyPr>
          <a:lstStyle/>
          <a:p>
            <a:pPr marL="0" indent="0">
              <a:lnSpc>
                <a:spcPct val="80000"/>
              </a:lnSpc>
              <a:buClr>
                <a:schemeClr val="tx2"/>
              </a:buClr>
              <a:buNone/>
            </a:pPr>
            <a:r>
              <a:rPr lang="en-US" altLang="en-US" sz="2800" dirty="0"/>
              <a:t>Easement: Irrevocable right to use some part of another’s land for a specific purpose, without taking anything from the land.</a:t>
            </a:r>
          </a:p>
          <a:p>
            <a:pPr marL="291600" lvl="1" indent="-291600">
              <a:lnSpc>
                <a:spcPct val="90000"/>
              </a:lnSpc>
              <a:spcBef>
                <a:spcPts val="1000"/>
              </a:spcBef>
              <a:buClr>
                <a:schemeClr val="tx2"/>
              </a:buClr>
              <a:defRPr/>
            </a:pPr>
            <a:r>
              <a:rPr lang="en-US" altLang="en-US" sz="2800" dirty="0"/>
              <a:t>Example: Utility easement.</a:t>
            </a:r>
          </a:p>
        </p:txBody>
      </p:sp>
      <p:sp>
        <p:nvSpPr>
          <p:cNvPr id="2" name="Content Placeholder 1"/>
          <p:cNvSpPr>
            <a:spLocks noGrp="1"/>
          </p:cNvSpPr>
          <p:nvPr>
            <p:ph idx="13"/>
          </p:nvPr>
        </p:nvSpPr>
        <p:spPr>
          <a:xfrm>
            <a:off x="457200" y="3276600"/>
            <a:ext cx="7620000" cy="1295400"/>
          </a:xfrm>
        </p:spPr>
        <p:txBody>
          <a:bodyPr>
            <a:noAutofit/>
          </a:bodyPr>
          <a:lstStyle/>
          <a:p>
            <a:pPr marL="0" indent="0">
              <a:lnSpc>
                <a:spcPct val="80000"/>
              </a:lnSpc>
              <a:buClr>
                <a:schemeClr val="tx2"/>
              </a:buClr>
              <a:buNone/>
            </a:pPr>
            <a:r>
              <a:rPr lang="en-US" altLang="en-US" sz="2800" dirty="0"/>
              <a:t>Profit: Right to enter another’s land and take part of the land, or take away a product of it.</a:t>
            </a:r>
          </a:p>
          <a:p>
            <a:pPr marL="291600" lvl="1" indent="-291600">
              <a:lnSpc>
                <a:spcPct val="90000"/>
              </a:lnSpc>
              <a:spcBef>
                <a:spcPts val="1000"/>
              </a:spcBef>
              <a:buClr>
                <a:schemeClr val="tx2"/>
              </a:buClr>
              <a:defRPr/>
            </a:pPr>
            <a:r>
              <a:rPr lang="en-US" altLang="en-US" sz="2800" dirty="0"/>
              <a:t>Example: Right to harvest timber.</a:t>
            </a:r>
          </a:p>
        </p:txBody>
      </p:sp>
      <p:sp>
        <p:nvSpPr>
          <p:cNvPr id="3" name="Content Placeholder 2"/>
          <p:cNvSpPr>
            <a:spLocks noGrp="1"/>
          </p:cNvSpPr>
          <p:nvPr>
            <p:ph idx="14"/>
          </p:nvPr>
        </p:nvSpPr>
        <p:spPr>
          <a:xfrm>
            <a:off x="457200" y="4724400"/>
            <a:ext cx="7620000" cy="1320800"/>
          </a:xfrm>
        </p:spPr>
        <p:txBody>
          <a:bodyPr>
            <a:noAutofit/>
          </a:bodyPr>
          <a:lstStyle/>
          <a:p>
            <a:pPr marL="0" indent="0">
              <a:lnSpc>
                <a:spcPct val="80000"/>
              </a:lnSpc>
              <a:buClr>
                <a:schemeClr val="tx2"/>
              </a:buClr>
              <a:buNone/>
            </a:pPr>
            <a:r>
              <a:rPr lang="en-US" altLang="en-US" sz="2800" dirty="0"/>
              <a:t>License: Temporary, revocable right to use another’s property.</a:t>
            </a:r>
          </a:p>
          <a:p>
            <a:pPr marL="291600" lvl="1" indent="-291600">
              <a:lnSpc>
                <a:spcPct val="90000"/>
              </a:lnSpc>
              <a:spcBef>
                <a:spcPts val="1000"/>
              </a:spcBef>
              <a:buClr>
                <a:schemeClr val="tx2"/>
              </a:buClr>
              <a:defRPr/>
            </a:pPr>
            <a:r>
              <a:rPr lang="en-US" altLang="en-US" sz="2800" dirty="0"/>
              <a:t>Example: Theatre ticket.</a:t>
            </a:r>
          </a:p>
        </p:txBody>
      </p:sp>
      <p:sp>
        <p:nvSpPr>
          <p:cNvPr id="12291" name="Slide Number Placeholder 3">
            <a:extLst>
              <a:ext uri="{FF2B5EF4-FFF2-40B4-BE49-F238E27FC236}">
                <a16:creationId xmlns:a16="http://schemas.microsoft.com/office/drawing/2014/main" xmlns="" id="{B2C5DD59-2D41-4A66-86DD-1E9D726BD29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306E8C4-05C3-4670-8BED-F84F99DB2039}" type="slidenum">
              <a:rPr lang="en-US" altLang="en-US" sz="1400">
                <a:latin typeface="+mn-lt"/>
              </a:rPr>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a:extLst>
              <a:ext uri="{FF2B5EF4-FFF2-40B4-BE49-F238E27FC236}">
                <a16:creationId xmlns:a16="http://schemas.microsoft.com/office/drawing/2014/main" xmlns="" id="{3A4AA42F-A309-487E-9D5F-283967966F8C}"/>
              </a:ext>
            </a:extLst>
          </p:cNvPr>
          <p:cNvSpPr>
            <a:spLocks noGrp="1" noChangeArrowheads="1"/>
          </p:cNvSpPr>
          <p:nvPr>
            <p:ph type="title"/>
          </p:nvPr>
        </p:nvSpPr>
        <p:spPr/>
        <p:txBody>
          <a:bodyPr/>
          <a:lstStyle/>
          <a:p>
            <a:pPr fontAlgn="auto">
              <a:spcAft>
                <a:spcPts val="0"/>
              </a:spcAft>
              <a:defRPr/>
            </a:pPr>
            <a:r>
              <a:rPr lang="en-US" sz="3400" dirty="0">
                <a:latin typeface="+mn-lt"/>
                <a:ea typeface="+mj-ea"/>
              </a:rPr>
              <a:t>Voluntary Transfer of Real Property</a:t>
            </a:r>
          </a:p>
        </p:txBody>
      </p:sp>
      <p:sp>
        <p:nvSpPr>
          <p:cNvPr id="15363" name="Content Placeholder 3">
            <a:extLst>
              <a:ext uri="{FF2B5EF4-FFF2-40B4-BE49-F238E27FC236}">
                <a16:creationId xmlns:a16="http://schemas.microsoft.com/office/drawing/2014/main" xmlns="" id="{B3EF92CB-74AE-4A8A-B9EC-C32AA5479826}"/>
              </a:ext>
            </a:extLst>
          </p:cNvPr>
          <p:cNvSpPr>
            <a:spLocks noGrp="1" noChangeArrowheads="1"/>
          </p:cNvSpPr>
          <p:nvPr>
            <p:ph idx="1"/>
          </p:nvPr>
        </p:nvSpPr>
        <p:spPr>
          <a:xfrm>
            <a:off x="457200" y="1600200"/>
            <a:ext cx="7772400" cy="4800600"/>
          </a:xfrm>
        </p:spPr>
        <p:txBody>
          <a:bodyPr>
            <a:normAutofit/>
          </a:bodyPr>
          <a:lstStyle/>
          <a:p>
            <a:pPr marL="0" indent="0">
              <a:lnSpc>
                <a:spcPct val="80000"/>
              </a:lnSpc>
              <a:buNone/>
            </a:pPr>
            <a:r>
              <a:rPr lang="en-US" altLang="en-US" sz="2800" dirty="0"/>
              <a:t>Requires:</a:t>
            </a:r>
          </a:p>
          <a:p>
            <a:pPr marL="291600" indent="-291600">
              <a:lnSpc>
                <a:spcPct val="90000"/>
              </a:lnSpc>
              <a:spcBef>
                <a:spcPts val="1000"/>
              </a:spcBef>
              <a:buClr>
                <a:schemeClr val="tx2"/>
              </a:buClr>
              <a:defRPr/>
            </a:pPr>
            <a:r>
              <a:rPr lang="en-US" altLang="en-US" sz="2800" dirty="0"/>
              <a:t>Execution—preparation and signing of deed.</a:t>
            </a:r>
          </a:p>
          <a:p>
            <a:pPr marL="291600" indent="-291600">
              <a:lnSpc>
                <a:spcPct val="90000"/>
              </a:lnSpc>
              <a:spcBef>
                <a:spcPts val="1000"/>
              </a:spcBef>
              <a:buClr>
                <a:schemeClr val="tx2"/>
              </a:buClr>
              <a:defRPr/>
            </a:pPr>
            <a:r>
              <a:rPr lang="en-US" altLang="en-US" sz="2800" dirty="0"/>
              <a:t>Delivery—of deed to grantee, with intent of transferring ownership to grantee.</a:t>
            </a:r>
          </a:p>
          <a:p>
            <a:pPr marL="291600" indent="-291600">
              <a:lnSpc>
                <a:spcPct val="90000"/>
              </a:lnSpc>
              <a:spcBef>
                <a:spcPts val="1000"/>
              </a:spcBef>
              <a:buClr>
                <a:schemeClr val="tx2"/>
              </a:buClr>
              <a:defRPr/>
            </a:pPr>
            <a:r>
              <a:rPr lang="en-US" altLang="en-US" sz="2800" dirty="0"/>
              <a:t>Acceptance—grantee’s expression of intent to possess and own property.</a:t>
            </a:r>
          </a:p>
          <a:p>
            <a:pPr marL="291600" indent="-291600">
              <a:lnSpc>
                <a:spcPct val="90000"/>
              </a:lnSpc>
              <a:spcBef>
                <a:spcPts val="1000"/>
              </a:spcBef>
              <a:buClr>
                <a:schemeClr val="tx2"/>
              </a:buClr>
              <a:defRPr/>
            </a:pPr>
            <a:r>
              <a:rPr lang="en-US" altLang="en-US" sz="2800" dirty="0"/>
              <a:t>Recording—filing deed with appropriate county office to protect interests of grantee.</a:t>
            </a:r>
          </a:p>
        </p:txBody>
      </p:sp>
      <p:sp>
        <p:nvSpPr>
          <p:cNvPr id="14339" name="Slide Number Placeholder 3">
            <a:extLst>
              <a:ext uri="{FF2B5EF4-FFF2-40B4-BE49-F238E27FC236}">
                <a16:creationId xmlns:a16="http://schemas.microsoft.com/office/drawing/2014/main" xmlns="" id="{3664BB4A-4FD9-42AA-9309-2BC3A79B6CB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1ED85D2-B40A-4025-8591-832337D79B77}" type="slidenum">
              <a:rPr lang="en-US" altLang="en-US" sz="1400">
                <a:latin typeface="+mn-lt"/>
              </a:rPr>
              <a:pPr/>
              <a:t>7</a:t>
            </a:fld>
            <a:endParaRPr lang="en-US" altLang="en-US" sz="14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a:extLst>
              <a:ext uri="{FF2B5EF4-FFF2-40B4-BE49-F238E27FC236}">
                <a16:creationId xmlns:a16="http://schemas.microsoft.com/office/drawing/2014/main" xmlns="" id="{9459B981-212B-465A-90FE-79CD08651DB1}"/>
              </a:ext>
            </a:extLst>
          </p:cNvPr>
          <p:cNvSpPr>
            <a:spLocks noGrp="1" noChangeArrowheads="1"/>
          </p:cNvSpPr>
          <p:nvPr>
            <p:ph type="title"/>
          </p:nvPr>
        </p:nvSpPr>
        <p:spPr/>
        <p:txBody>
          <a:bodyPr/>
          <a:lstStyle/>
          <a:p>
            <a:pPr fontAlgn="auto">
              <a:spcAft>
                <a:spcPts val="0"/>
              </a:spcAft>
              <a:defRPr/>
            </a:pPr>
            <a:r>
              <a:rPr lang="en-US" sz="3800" dirty="0">
                <a:latin typeface="+mn-lt"/>
                <a:ea typeface="+mj-ea"/>
              </a:rPr>
              <a:t>Types of Involuntary Transfers:</a:t>
            </a:r>
          </a:p>
        </p:txBody>
      </p:sp>
      <p:sp>
        <p:nvSpPr>
          <p:cNvPr id="17411" name="Content Placeholder 3">
            <a:extLst>
              <a:ext uri="{FF2B5EF4-FFF2-40B4-BE49-F238E27FC236}">
                <a16:creationId xmlns:a16="http://schemas.microsoft.com/office/drawing/2014/main" xmlns="" id="{C96E2BC5-B924-4895-AD9A-65F86EB4F73D}"/>
              </a:ext>
            </a:extLst>
          </p:cNvPr>
          <p:cNvSpPr>
            <a:spLocks noGrp="1" noChangeArrowheads="1"/>
          </p:cNvSpPr>
          <p:nvPr>
            <p:ph idx="1"/>
          </p:nvPr>
        </p:nvSpPr>
        <p:spPr>
          <a:xfrm>
            <a:off x="457200" y="1600200"/>
            <a:ext cx="7848600" cy="4800600"/>
          </a:xfrm>
        </p:spPr>
        <p:txBody>
          <a:bodyPr>
            <a:normAutofit/>
          </a:bodyPr>
          <a:lstStyle/>
          <a:p>
            <a:pPr marL="291600" indent="-291600">
              <a:lnSpc>
                <a:spcPct val="90000"/>
              </a:lnSpc>
              <a:spcBef>
                <a:spcPts val="1000"/>
              </a:spcBef>
              <a:buClr>
                <a:schemeClr val="tx2"/>
              </a:buClr>
              <a:defRPr/>
            </a:pPr>
            <a:r>
              <a:rPr lang="en-US" altLang="en-US" sz="2800" dirty="0"/>
              <a:t>Adverse Possession: When person openly treats real property as his/her own, without protest/permission from real owner, for statutorily-established period of time, ownership is automatically vested in that person.</a:t>
            </a:r>
          </a:p>
          <a:p>
            <a:pPr marL="291600" indent="-291600">
              <a:lnSpc>
                <a:spcPct val="90000"/>
              </a:lnSpc>
              <a:spcBef>
                <a:spcPts val="1000"/>
              </a:spcBef>
              <a:buClr>
                <a:schemeClr val="tx2"/>
              </a:buClr>
              <a:defRPr/>
            </a:pPr>
            <a:r>
              <a:rPr lang="en-US" altLang="en-US" sz="2800" dirty="0"/>
              <a:t>Condemnation: Government acquires ownership of private property for “public use” for “just compensation” over the protest of the property owner.</a:t>
            </a:r>
          </a:p>
        </p:txBody>
      </p:sp>
      <p:sp>
        <p:nvSpPr>
          <p:cNvPr id="16387" name="Slide Number Placeholder 3">
            <a:extLst>
              <a:ext uri="{FF2B5EF4-FFF2-40B4-BE49-F238E27FC236}">
                <a16:creationId xmlns:a16="http://schemas.microsoft.com/office/drawing/2014/main" xmlns="" id="{CE8A316A-81B9-4644-A106-0DAC83A6B37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78ED1B6-8112-4B35-BF2F-AD989872498F}"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a:extLst>
              <a:ext uri="{FF2B5EF4-FFF2-40B4-BE49-F238E27FC236}">
                <a16:creationId xmlns:a16="http://schemas.microsoft.com/office/drawing/2014/main" xmlns="" id="{AB0B9C2B-C202-4FFD-87AD-0D5C18DD5973}"/>
              </a:ext>
            </a:extLst>
          </p:cNvPr>
          <p:cNvSpPr>
            <a:spLocks noGrp="1" noChangeArrowheads="1"/>
          </p:cNvSpPr>
          <p:nvPr>
            <p:ph type="title"/>
          </p:nvPr>
        </p:nvSpPr>
        <p:spPr>
          <a:xfrm>
            <a:off x="457200" y="2057400"/>
            <a:ext cx="8229600" cy="1676400"/>
          </a:xfrm>
        </p:spPr>
        <p:txBody>
          <a:bodyPr/>
          <a:lstStyle/>
          <a:p>
            <a:pPr fontAlgn="auto">
              <a:spcAft>
                <a:spcPts val="0"/>
              </a:spcAft>
              <a:defRPr/>
            </a:pPr>
            <a:r>
              <a:rPr lang="en-US" dirty="0">
                <a:latin typeface="+mn-lt"/>
                <a:ea typeface="+mj-ea"/>
              </a:rPr>
              <a:t>Personal Property </a:t>
            </a:r>
            <a:r>
              <a:rPr lang="en-US" sz="2400" dirty="0">
                <a:latin typeface="+mn-lt"/>
                <a:ea typeface="+mj-ea"/>
              </a:rPr>
              <a:t>1</a:t>
            </a:r>
          </a:p>
        </p:txBody>
      </p:sp>
      <p:sp>
        <p:nvSpPr>
          <p:cNvPr id="18434" name="Slide Number Placeholder 3">
            <a:extLst>
              <a:ext uri="{FF2B5EF4-FFF2-40B4-BE49-F238E27FC236}">
                <a16:creationId xmlns:a16="http://schemas.microsoft.com/office/drawing/2014/main" xmlns="" id="{B383CE52-89B8-44A2-BF9B-2BD033B38F6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DE4C6D5-1694-40EB-9079-B79BB331C537}"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b17a73a98a4735526dc6c2ae57ba6fc05b94d"/>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RAHSA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SARAHSAAAAA" id="{FF19EAB4-F7E1-4145-9882-B4D052532634}" vid="{E173939B-1DFF-4393-840B-A3C4C9007EC6}"/>
    </a:ext>
  </a:extLst>
</a:theme>
</file>

<file path=ppt/theme/theme2.xml><?xml version="1.0" encoding="utf-8"?>
<a:theme xmlns:a="http://schemas.openxmlformats.org/drawingml/2006/main" name="1_SARAHSAAAAA">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SARAHSAAAAA" id="{FF19EAB4-F7E1-4145-9882-B4D052532634}" vid="{E173939B-1DFF-4393-840B-A3C4C9007EC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SARAHSAAAAA</Template>
  <TotalTime>452</TotalTime>
  <Words>2483</Words>
  <Application>Microsoft Office PowerPoint</Application>
  <PresentationFormat>On-screen Show (4:3)</PresentationFormat>
  <Paragraphs>182</Paragraphs>
  <Slides>26</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ＭＳ Ｐゴシック</vt:lpstr>
      <vt:lpstr>ＭＳ Ｐゴシック</vt:lpstr>
      <vt:lpstr>Arial</vt:lpstr>
      <vt:lpstr>Calibri</vt:lpstr>
      <vt:lpstr>Cambria</vt:lpstr>
      <vt:lpstr>ＭＳ 明朝</vt:lpstr>
      <vt:lpstr>SARAHSAAAAA</vt:lpstr>
      <vt:lpstr>1_SARAHSAAAAA</vt:lpstr>
      <vt:lpstr>Chapter 8</vt:lpstr>
      <vt:lpstr>Real Property</vt:lpstr>
      <vt:lpstr>Extent of Land Ownership</vt:lpstr>
      <vt:lpstr>Interests In Real Property 1</vt:lpstr>
      <vt:lpstr>Interests In Real Property 2</vt:lpstr>
      <vt:lpstr>Nonpossessory Estates</vt:lpstr>
      <vt:lpstr>Voluntary Transfer of Real Property</vt:lpstr>
      <vt:lpstr>Types of Involuntary Transfers:</vt:lpstr>
      <vt:lpstr>Personal Property 1</vt:lpstr>
      <vt:lpstr>Personal Property 2</vt:lpstr>
      <vt:lpstr>Types of Personal Property</vt:lpstr>
      <vt:lpstr>Voluntary Transfer of Property</vt:lpstr>
      <vt:lpstr>Elements Required for Valid Gift</vt:lpstr>
      <vt:lpstr>Involuntary Transfer of Personal Property</vt:lpstr>
      <vt:lpstr>Intellectual Property 1</vt:lpstr>
      <vt:lpstr>Intellectual Property 2</vt:lpstr>
      <vt:lpstr>Types of Intellectual Property</vt:lpstr>
      <vt:lpstr>Trademark</vt:lpstr>
      <vt:lpstr>Trade Dress</vt:lpstr>
      <vt:lpstr>Copyright</vt:lpstr>
      <vt:lpstr>The “Fair Use” Doctrine</vt:lpstr>
      <vt:lpstr>“Fair Use” Factors</vt:lpstr>
      <vt:lpstr>Patent</vt:lpstr>
      <vt:lpstr>The Americ Invents Act of 2011</vt:lpstr>
      <vt:lpstr>Trade Secret</vt:lpstr>
      <vt:lpstr>Remedies for Trade Secret Infringement</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80</cp:revision>
  <dcterms:created xsi:type="dcterms:W3CDTF">2011-05-16T15:56:06Z</dcterms:created>
  <dcterms:modified xsi:type="dcterms:W3CDTF">2018-09-16T19:48:58Z</dcterms:modified>
</cp:coreProperties>
</file>